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55"/>
  </p:notesMasterIdLst>
  <p:sldIdLst>
    <p:sldId id="256" r:id="rId2"/>
    <p:sldId id="419" r:id="rId3"/>
    <p:sldId id="421" r:id="rId4"/>
    <p:sldId id="422" r:id="rId5"/>
    <p:sldId id="423" r:id="rId6"/>
    <p:sldId id="484" r:id="rId7"/>
    <p:sldId id="399" r:id="rId8"/>
    <p:sldId id="424" r:id="rId9"/>
    <p:sldId id="425" r:id="rId10"/>
    <p:sldId id="426" r:id="rId11"/>
    <p:sldId id="451" r:id="rId12"/>
    <p:sldId id="472" r:id="rId13"/>
    <p:sldId id="417" r:id="rId14"/>
    <p:sldId id="416" r:id="rId15"/>
    <p:sldId id="404" r:id="rId16"/>
    <p:sldId id="473" r:id="rId17"/>
    <p:sldId id="258" r:id="rId18"/>
    <p:sldId id="474" r:id="rId19"/>
    <p:sldId id="475" r:id="rId20"/>
    <p:sldId id="382" r:id="rId21"/>
    <p:sldId id="459" r:id="rId22"/>
    <p:sldId id="265" r:id="rId23"/>
    <p:sldId id="405" r:id="rId24"/>
    <p:sldId id="476" r:id="rId25"/>
    <p:sldId id="259" r:id="rId26"/>
    <p:sldId id="286" r:id="rId27"/>
    <p:sldId id="395" r:id="rId28"/>
    <p:sldId id="477" r:id="rId29"/>
    <p:sldId id="415" r:id="rId30"/>
    <p:sldId id="408" r:id="rId31"/>
    <p:sldId id="482" r:id="rId32"/>
    <p:sldId id="260" r:id="rId33"/>
    <p:sldId id="353" r:id="rId34"/>
    <p:sldId id="282" r:id="rId35"/>
    <p:sldId id="288" r:id="rId36"/>
    <p:sldId id="483" r:id="rId37"/>
    <p:sldId id="298" r:id="rId38"/>
    <p:sldId id="478" r:id="rId39"/>
    <p:sldId id="293" r:id="rId40"/>
    <p:sldId id="354" r:id="rId41"/>
    <p:sldId id="481" r:id="rId42"/>
    <p:sldId id="313" r:id="rId43"/>
    <p:sldId id="479" r:id="rId44"/>
    <p:sldId id="389" r:id="rId45"/>
    <p:sldId id="412" r:id="rId46"/>
    <p:sldId id="315" r:id="rId47"/>
    <p:sldId id="328" r:id="rId48"/>
    <p:sldId id="327" r:id="rId49"/>
    <p:sldId id="384" r:id="rId50"/>
    <p:sldId id="440" r:id="rId51"/>
    <p:sldId id="442" r:id="rId52"/>
    <p:sldId id="452" r:id="rId53"/>
    <p:sldId id="262"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84414" autoAdjust="0"/>
  </p:normalViewPr>
  <p:slideViewPr>
    <p:cSldViewPr snapToGrid="0">
      <p:cViewPr varScale="1">
        <p:scale>
          <a:sx n="73" d="100"/>
          <a:sy n="73" d="100"/>
        </p:scale>
        <p:origin x="1070"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0C94F9-9E7E-4C39-9C93-A23260094F54}" type="doc">
      <dgm:prSet loTypeId="urn:microsoft.com/office/officeart/2005/8/layout/venn1" loCatId="relationship" qsTypeId="urn:microsoft.com/office/officeart/2005/8/quickstyle/simple1" qsCatId="simple" csTypeId="urn:microsoft.com/office/officeart/2005/8/colors/colorful5" csCatId="colorful" phldr="1"/>
      <dgm:spPr/>
    </dgm:pt>
    <dgm:pt modelId="{F88ACD8F-9D2C-458D-9243-A942CAEEB6BB}">
      <dgm:prSet phldrT="[Text]"/>
      <dgm:spPr/>
      <dgm:t>
        <a:bodyPr/>
        <a:lstStyle/>
        <a:p>
          <a:r>
            <a:rPr lang="en-GB" dirty="0">
              <a:latin typeface="Open Sans"/>
            </a:rPr>
            <a:t>FEAR</a:t>
          </a:r>
        </a:p>
      </dgm:t>
    </dgm:pt>
    <dgm:pt modelId="{04943B05-8C0C-497A-B924-B9A0CEFE14FA}" type="parTrans" cxnId="{AF905CCA-3368-4561-9F0D-BF3969DBBBB7}">
      <dgm:prSet/>
      <dgm:spPr/>
      <dgm:t>
        <a:bodyPr/>
        <a:lstStyle/>
        <a:p>
          <a:endParaRPr lang="en-GB">
            <a:latin typeface="Open Sans"/>
          </a:endParaRPr>
        </a:p>
      </dgm:t>
    </dgm:pt>
    <dgm:pt modelId="{55D112B7-5200-4FEC-8EAC-6F7237868CBD}" type="sibTrans" cxnId="{AF905CCA-3368-4561-9F0D-BF3969DBBBB7}">
      <dgm:prSet/>
      <dgm:spPr/>
      <dgm:t>
        <a:bodyPr/>
        <a:lstStyle/>
        <a:p>
          <a:endParaRPr lang="en-GB">
            <a:latin typeface="Open Sans"/>
          </a:endParaRPr>
        </a:p>
      </dgm:t>
    </dgm:pt>
    <dgm:pt modelId="{B55A91DC-5FDD-42CB-9763-0FC0CEBFC1C8}">
      <dgm:prSet phldrT="[Text]"/>
      <dgm:spPr/>
      <dgm:t>
        <a:bodyPr/>
        <a:lstStyle/>
        <a:p>
          <a:r>
            <a:rPr lang="en-GB" dirty="0">
              <a:latin typeface="Open Sans"/>
            </a:rPr>
            <a:t>POWER</a:t>
          </a:r>
        </a:p>
      </dgm:t>
    </dgm:pt>
    <dgm:pt modelId="{38457B2A-F6A5-441B-8682-AE9529E4D4C7}" type="parTrans" cxnId="{C65FC6F3-95F0-49C0-A1A5-88BAEA2BAACA}">
      <dgm:prSet/>
      <dgm:spPr/>
      <dgm:t>
        <a:bodyPr/>
        <a:lstStyle/>
        <a:p>
          <a:endParaRPr lang="en-GB">
            <a:latin typeface="Open Sans"/>
          </a:endParaRPr>
        </a:p>
      </dgm:t>
    </dgm:pt>
    <dgm:pt modelId="{C67EFA8A-9130-4314-8576-84C1A798FB04}" type="sibTrans" cxnId="{C65FC6F3-95F0-49C0-A1A5-88BAEA2BAACA}">
      <dgm:prSet/>
      <dgm:spPr/>
      <dgm:t>
        <a:bodyPr/>
        <a:lstStyle/>
        <a:p>
          <a:endParaRPr lang="en-GB">
            <a:latin typeface="Open Sans"/>
          </a:endParaRPr>
        </a:p>
      </dgm:t>
    </dgm:pt>
    <dgm:pt modelId="{765306AA-6E05-4235-AB2E-52C0B15DF211}">
      <dgm:prSet phldrT="[Text]"/>
      <dgm:spPr/>
      <dgm:t>
        <a:bodyPr/>
        <a:lstStyle/>
        <a:p>
          <a:r>
            <a:rPr lang="en-GB" dirty="0">
              <a:latin typeface="Open Sans"/>
            </a:rPr>
            <a:t>COMPETITION</a:t>
          </a:r>
        </a:p>
      </dgm:t>
    </dgm:pt>
    <dgm:pt modelId="{E225C97A-A97F-483F-A8BE-19DD1BF86718}" type="parTrans" cxnId="{9BE6A67D-81C2-4E8E-A75D-40A7778EE112}">
      <dgm:prSet/>
      <dgm:spPr/>
      <dgm:t>
        <a:bodyPr/>
        <a:lstStyle/>
        <a:p>
          <a:endParaRPr lang="en-GB">
            <a:latin typeface="Open Sans"/>
          </a:endParaRPr>
        </a:p>
      </dgm:t>
    </dgm:pt>
    <dgm:pt modelId="{8A84DA13-9ABD-4EC8-ABB7-7ECCA016F8E6}" type="sibTrans" cxnId="{9BE6A67D-81C2-4E8E-A75D-40A7778EE112}">
      <dgm:prSet/>
      <dgm:spPr/>
      <dgm:t>
        <a:bodyPr/>
        <a:lstStyle/>
        <a:p>
          <a:endParaRPr lang="en-GB">
            <a:latin typeface="Open Sans"/>
          </a:endParaRPr>
        </a:p>
      </dgm:t>
    </dgm:pt>
    <dgm:pt modelId="{4B72B7BE-0161-4E52-8682-912B6402B77A}" type="pres">
      <dgm:prSet presAssocID="{E70C94F9-9E7E-4C39-9C93-A23260094F54}" presName="compositeShape" presStyleCnt="0">
        <dgm:presLayoutVars>
          <dgm:chMax val="7"/>
          <dgm:dir/>
          <dgm:resizeHandles val="exact"/>
        </dgm:presLayoutVars>
      </dgm:prSet>
      <dgm:spPr/>
    </dgm:pt>
    <dgm:pt modelId="{E05B00C3-1B67-4DD2-B26A-EE2BD7C6C873}" type="pres">
      <dgm:prSet presAssocID="{F88ACD8F-9D2C-458D-9243-A942CAEEB6BB}" presName="circ1" presStyleLbl="vennNode1" presStyleIdx="0" presStyleCnt="3"/>
      <dgm:spPr/>
    </dgm:pt>
    <dgm:pt modelId="{1BA81132-2062-4D75-92F3-99422B323B02}" type="pres">
      <dgm:prSet presAssocID="{F88ACD8F-9D2C-458D-9243-A942CAEEB6BB}" presName="circ1Tx" presStyleLbl="revTx" presStyleIdx="0" presStyleCnt="0">
        <dgm:presLayoutVars>
          <dgm:chMax val="0"/>
          <dgm:chPref val="0"/>
          <dgm:bulletEnabled val="1"/>
        </dgm:presLayoutVars>
      </dgm:prSet>
      <dgm:spPr/>
    </dgm:pt>
    <dgm:pt modelId="{DFD0928E-8B2C-48BE-AE94-8A177E135727}" type="pres">
      <dgm:prSet presAssocID="{B55A91DC-5FDD-42CB-9763-0FC0CEBFC1C8}" presName="circ2" presStyleLbl="vennNode1" presStyleIdx="1" presStyleCnt="3"/>
      <dgm:spPr/>
    </dgm:pt>
    <dgm:pt modelId="{CF8DFE1B-CE73-4F70-A189-BBFC5768C745}" type="pres">
      <dgm:prSet presAssocID="{B55A91DC-5FDD-42CB-9763-0FC0CEBFC1C8}" presName="circ2Tx" presStyleLbl="revTx" presStyleIdx="0" presStyleCnt="0">
        <dgm:presLayoutVars>
          <dgm:chMax val="0"/>
          <dgm:chPref val="0"/>
          <dgm:bulletEnabled val="1"/>
        </dgm:presLayoutVars>
      </dgm:prSet>
      <dgm:spPr/>
    </dgm:pt>
    <dgm:pt modelId="{D882C70E-983D-406B-AC39-B91BCBFB6F45}" type="pres">
      <dgm:prSet presAssocID="{765306AA-6E05-4235-AB2E-52C0B15DF211}" presName="circ3" presStyleLbl="vennNode1" presStyleIdx="2" presStyleCnt="3"/>
      <dgm:spPr/>
    </dgm:pt>
    <dgm:pt modelId="{7FAE737E-12C6-4F16-9152-A2D55D065CA8}" type="pres">
      <dgm:prSet presAssocID="{765306AA-6E05-4235-AB2E-52C0B15DF211}" presName="circ3Tx" presStyleLbl="revTx" presStyleIdx="0" presStyleCnt="0">
        <dgm:presLayoutVars>
          <dgm:chMax val="0"/>
          <dgm:chPref val="0"/>
          <dgm:bulletEnabled val="1"/>
        </dgm:presLayoutVars>
      </dgm:prSet>
      <dgm:spPr/>
    </dgm:pt>
  </dgm:ptLst>
  <dgm:cxnLst>
    <dgm:cxn modelId="{D0CE6703-8D80-4E3E-811D-D5DDC806F6CC}" type="presOf" srcId="{E70C94F9-9E7E-4C39-9C93-A23260094F54}" destId="{4B72B7BE-0161-4E52-8682-912B6402B77A}" srcOrd="0" destOrd="0" presId="urn:microsoft.com/office/officeart/2005/8/layout/venn1"/>
    <dgm:cxn modelId="{33662C52-BAD8-4B38-A74E-8A53645A56EA}" type="presOf" srcId="{B55A91DC-5FDD-42CB-9763-0FC0CEBFC1C8}" destId="{DFD0928E-8B2C-48BE-AE94-8A177E135727}" srcOrd="0" destOrd="0" presId="urn:microsoft.com/office/officeart/2005/8/layout/venn1"/>
    <dgm:cxn modelId="{9BE6A67D-81C2-4E8E-A75D-40A7778EE112}" srcId="{E70C94F9-9E7E-4C39-9C93-A23260094F54}" destId="{765306AA-6E05-4235-AB2E-52C0B15DF211}" srcOrd="2" destOrd="0" parTransId="{E225C97A-A97F-483F-A8BE-19DD1BF86718}" sibTransId="{8A84DA13-9ABD-4EC8-ABB7-7ECCA016F8E6}"/>
    <dgm:cxn modelId="{6D847C96-5205-47B7-B790-1B59B9BB3A71}" type="presOf" srcId="{F88ACD8F-9D2C-458D-9243-A942CAEEB6BB}" destId="{E05B00C3-1B67-4DD2-B26A-EE2BD7C6C873}" srcOrd="0" destOrd="0" presId="urn:microsoft.com/office/officeart/2005/8/layout/venn1"/>
    <dgm:cxn modelId="{F7CFC39A-4B85-49BE-ABB3-713DAD0AA9F2}" type="presOf" srcId="{B55A91DC-5FDD-42CB-9763-0FC0CEBFC1C8}" destId="{CF8DFE1B-CE73-4F70-A189-BBFC5768C745}" srcOrd="1" destOrd="0" presId="urn:microsoft.com/office/officeart/2005/8/layout/venn1"/>
    <dgm:cxn modelId="{6F7C41C9-C852-485F-93F6-C66D8F3D5A31}" type="presOf" srcId="{765306AA-6E05-4235-AB2E-52C0B15DF211}" destId="{D882C70E-983D-406B-AC39-B91BCBFB6F45}" srcOrd="0" destOrd="0" presId="urn:microsoft.com/office/officeart/2005/8/layout/venn1"/>
    <dgm:cxn modelId="{AF905CCA-3368-4561-9F0D-BF3969DBBBB7}" srcId="{E70C94F9-9E7E-4C39-9C93-A23260094F54}" destId="{F88ACD8F-9D2C-458D-9243-A942CAEEB6BB}" srcOrd="0" destOrd="0" parTransId="{04943B05-8C0C-497A-B924-B9A0CEFE14FA}" sibTransId="{55D112B7-5200-4FEC-8EAC-6F7237868CBD}"/>
    <dgm:cxn modelId="{C03F43D1-B66E-405C-944B-6A725160D9C0}" type="presOf" srcId="{F88ACD8F-9D2C-458D-9243-A942CAEEB6BB}" destId="{1BA81132-2062-4D75-92F3-99422B323B02}" srcOrd="1" destOrd="0" presId="urn:microsoft.com/office/officeart/2005/8/layout/venn1"/>
    <dgm:cxn modelId="{0506B0E1-1CCA-477D-B83E-75C677E4FD65}" type="presOf" srcId="{765306AA-6E05-4235-AB2E-52C0B15DF211}" destId="{7FAE737E-12C6-4F16-9152-A2D55D065CA8}" srcOrd="1" destOrd="0" presId="urn:microsoft.com/office/officeart/2005/8/layout/venn1"/>
    <dgm:cxn modelId="{C65FC6F3-95F0-49C0-A1A5-88BAEA2BAACA}" srcId="{E70C94F9-9E7E-4C39-9C93-A23260094F54}" destId="{B55A91DC-5FDD-42CB-9763-0FC0CEBFC1C8}" srcOrd="1" destOrd="0" parTransId="{38457B2A-F6A5-441B-8682-AE9529E4D4C7}" sibTransId="{C67EFA8A-9130-4314-8576-84C1A798FB04}"/>
    <dgm:cxn modelId="{E07A0388-6388-4CA5-BE3B-D2085B10D78C}" type="presParOf" srcId="{4B72B7BE-0161-4E52-8682-912B6402B77A}" destId="{E05B00C3-1B67-4DD2-B26A-EE2BD7C6C873}" srcOrd="0" destOrd="0" presId="urn:microsoft.com/office/officeart/2005/8/layout/venn1"/>
    <dgm:cxn modelId="{F82C03C6-AF52-4666-A69C-009BCAAC1B52}" type="presParOf" srcId="{4B72B7BE-0161-4E52-8682-912B6402B77A}" destId="{1BA81132-2062-4D75-92F3-99422B323B02}" srcOrd="1" destOrd="0" presId="urn:microsoft.com/office/officeart/2005/8/layout/venn1"/>
    <dgm:cxn modelId="{387361A4-9A41-4D8D-8CFF-9303E3161EB0}" type="presParOf" srcId="{4B72B7BE-0161-4E52-8682-912B6402B77A}" destId="{DFD0928E-8B2C-48BE-AE94-8A177E135727}" srcOrd="2" destOrd="0" presId="urn:microsoft.com/office/officeart/2005/8/layout/venn1"/>
    <dgm:cxn modelId="{CF0570F9-EEBD-4BAA-922D-C4282D656337}" type="presParOf" srcId="{4B72B7BE-0161-4E52-8682-912B6402B77A}" destId="{CF8DFE1B-CE73-4F70-A189-BBFC5768C745}" srcOrd="3" destOrd="0" presId="urn:microsoft.com/office/officeart/2005/8/layout/venn1"/>
    <dgm:cxn modelId="{168BCF31-56B4-4F9F-ACDF-DAAE51F763E5}" type="presParOf" srcId="{4B72B7BE-0161-4E52-8682-912B6402B77A}" destId="{D882C70E-983D-406B-AC39-B91BCBFB6F45}" srcOrd="4" destOrd="0" presId="urn:microsoft.com/office/officeart/2005/8/layout/venn1"/>
    <dgm:cxn modelId="{2BEBF934-A839-4EB0-ABF5-CE39D2A627AA}" type="presParOf" srcId="{4B72B7BE-0161-4E52-8682-912B6402B77A}" destId="{7FAE737E-12C6-4F16-9152-A2D55D065CA8}"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DBA4D2-3455-4AD9-A142-098DFCAEFCCA}" type="doc">
      <dgm:prSet loTypeId="urn:microsoft.com/office/officeart/2005/8/layout/arrow4" loCatId="process" qsTypeId="urn:microsoft.com/office/officeart/2005/8/quickstyle/simple1" qsCatId="simple" csTypeId="urn:microsoft.com/office/officeart/2005/8/colors/accent1_2" csCatId="accent1" phldr="1"/>
      <dgm:spPr/>
      <dgm:t>
        <a:bodyPr/>
        <a:lstStyle/>
        <a:p>
          <a:endParaRPr lang="en-GB"/>
        </a:p>
      </dgm:t>
    </dgm:pt>
    <dgm:pt modelId="{8C319196-C785-4532-93D1-C47E822DAEB0}">
      <dgm:prSet phldrT="[Text]"/>
      <dgm:spPr/>
      <dgm:t>
        <a:bodyPr/>
        <a:lstStyle/>
        <a:p>
          <a:r>
            <a:rPr lang="en-GB" dirty="0">
              <a:latin typeface="Open Sans"/>
            </a:rPr>
            <a:t>Your career</a:t>
          </a:r>
        </a:p>
      </dgm:t>
    </dgm:pt>
    <dgm:pt modelId="{BDEDF9D6-C586-4CD7-B106-0B68EE099C50}" type="parTrans" cxnId="{1E765571-B26C-4400-A6E4-81E6B38C72D3}">
      <dgm:prSet/>
      <dgm:spPr/>
      <dgm:t>
        <a:bodyPr/>
        <a:lstStyle/>
        <a:p>
          <a:endParaRPr lang="en-GB">
            <a:latin typeface="Open Sans"/>
          </a:endParaRPr>
        </a:p>
      </dgm:t>
    </dgm:pt>
    <dgm:pt modelId="{07E9C813-8744-4A0C-9F78-A08BF2A944C3}" type="sibTrans" cxnId="{1E765571-B26C-4400-A6E4-81E6B38C72D3}">
      <dgm:prSet/>
      <dgm:spPr/>
      <dgm:t>
        <a:bodyPr/>
        <a:lstStyle/>
        <a:p>
          <a:endParaRPr lang="en-GB">
            <a:latin typeface="Open Sans"/>
          </a:endParaRPr>
        </a:p>
      </dgm:t>
    </dgm:pt>
    <dgm:pt modelId="{480CC3ED-EC87-449F-891A-4144D7493032}">
      <dgm:prSet phldrT="[Text]"/>
      <dgm:spPr/>
      <dgm:t>
        <a:bodyPr/>
        <a:lstStyle/>
        <a:p>
          <a:r>
            <a:rPr lang="en-GB" dirty="0">
              <a:latin typeface="Open Sans"/>
            </a:rPr>
            <a:t>Open Science</a:t>
          </a:r>
        </a:p>
      </dgm:t>
    </dgm:pt>
    <dgm:pt modelId="{13A4ACB5-26D0-4983-B1EF-0D4DCDA951F4}" type="parTrans" cxnId="{3919E0F5-817C-4BAF-B362-E4CEA9B162D3}">
      <dgm:prSet/>
      <dgm:spPr/>
      <dgm:t>
        <a:bodyPr/>
        <a:lstStyle/>
        <a:p>
          <a:endParaRPr lang="en-GB">
            <a:latin typeface="Open Sans"/>
          </a:endParaRPr>
        </a:p>
      </dgm:t>
    </dgm:pt>
    <dgm:pt modelId="{FCB77570-2B6C-4930-88D9-AE43D085A83A}" type="sibTrans" cxnId="{3919E0F5-817C-4BAF-B362-E4CEA9B162D3}">
      <dgm:prSet/>
      <dgm:spPr/>
      <dgm:t>
        <a:bodyPr/>
        <a:lstStyle/>
        <a:p>
          <a:endParaRPr lang="en-GB">
            <a:latin typeface="Open Sans"/>
          </a:endParaRPr>
        </a:p>
      </dgm:t>
    </dgm:pt>
    <dgm:pt modelId="{B254C4FE-C810-4372-9CD3-8DE6348DA1A7}" type="pres">
      <dgm:prSet presAssocID="{A4DBA4D2-3455-4AD9-A142-098DFCAEFCCA}" presName="compositeShape" presStyleCnt="0">
        <dgm:presLayoutVars>
          <dgm:chMax val="2"/>
          <dgm:dir/>
          <dgm:resizeHandles val="exact"/>
        </dgm:presLayoutVars>
      </dgm:prSet>
      <dgm:spPr/>
    </dgm:pt>
    <dgm:pt modelId="{7DD08BA2-831B-4133-90EC-4BD774DA9BBE}" type="pres">
      <dgm:prSet presAssocID="{8C319196-C785-4532-93D1-C47E822DAEB0}" presName="upArrow" presStyleLbl="node1" presStyleIdx="0" presStyleCnt="2" custLinFactNeighborX="30224" custLinFactNeighborY="-617"/>
      <dgm:spPr>
        <a:solidFill>
          <a:schemeClr val="accent4"/>
        </a:solidFill>
      </dgm:spPr>
    </dgm:pt>
    <dgm:pt modelId="{615A27F7-638F-41DE-B8A1-41887ECB8718}" type="pres">
      <dgm:prSet presAssocID="{8C319196-C785-4532-93D1-C47E822DAEB0}" presName="upArrowText" presStyleLbl="revTx" presStyleIdx="0" presStyleCnt="2" custLinFactNeighborX="18291" custLinFactNeighborY="-2402">
        <dgm:presLayoutVars>
          <dgm:chMax val="0"/>
          <dgm:bulletEnabled val="1"/>
        </dgm:presLayoutVars>
      </dgm:prSet>
      <dgm:spPr/>
    </dgm:pt>
    <dgm:pt modelId="{E15F2074-F41A-4430-9E04-BDDD5DFF4241}" type="pres">
      <dgm:prSet presAssocID="{480CC3ED-EC87-449F-891A-4144D7493032}" presName="downArrow" presStyleLbl="node1" presStyleIdx="1" presStyleCnt="2"/>
      <dgm:spPr/>
    </dgm:pt>
    <dgm:pt modelId="{C8C0FE46-523F-401A-8CF7-C222A77A3C90}" type="pres">
      <dgm:prSet presAssocID="{480CC3ED-EC87-449F-891A-4144D7493032}" presName="downArrowText" presStyleLbl="revTx" presStyleIdx="1" presStyleCnt="2">
        <dgm:presLayoutVars>
          <dgm:chMax val="0"/>
          <dgm:bulletEnabled val="1"/>
        </dgm:presLayoutVars>
      </dgm:prSet>
      <dgm:spPr/>
    </dgm:pt>
  </dgm:ptLst>
  <dgm:cxnLst>
    <dgm:cxn modelId="{1E765571-B26C-4400-A6E4-81E6B38C72D3}" srcId="{A4DBA4D2-3455-4AD9-A142-098DFCAEFCCA}" destId="{8C319196-C785-4532-93D1-C47E822DAEB0}" srcOrd="0" destOrd="0" parTransId="{BDEDF9D6-C586-4CD7-B106-0B68EE099C50}" sibTransId="{07E9C813-8744-4A0C-9F78-A08BF2A944C3}"/>
    <dgm:cxn modelId="{6D7DB696-767E-4E3E-B954-646AF29D0A32}" type="presOf" srcId="{A4DBA4D2-3455-4AD9-A142-098DFCAEFCCA}" destId="{B254C4FE-C810-4372-9CD3-8DE6348DA1A7}" srcOrd="0" destOrd="0" presId="urn:microsoft.com/office/officeart/2005/8/layout/arrow4"/>
    <dgm:cxn modelId="{1B7923AF-C056-4C02-8ED8-DA2E110D7542}" type="presOf" srcId="{8C319196-C785-4532-93D1-C47E822DAEB0}" destId="{615A27F7-638F-41DE-B8A1-41887ECB8718}" srcOrd="0" destOrd="0" presId="urn:microsoft.com/office/officeart/2005/8/layout/arrow4"/>
    <dgm:cxn modelId="{65405FD8-0783-4B79-B35F-346450D52879}" type="presOf" srcId="{480CC3ED-EC87-449F-891A-4144D7493032}" destId="{C8C0FE46-523F-401A-8CF7-C222A77A3C90}" srcOrd="0" destOrd="0" presId="urn:microsoft.com/office/officeart/2005/8/layout/arrow4"/>
    <dgm:cxn modelId="{3919E0F5-817C-4BAF-B362-E4CEA9B162D3}" srcId="{A4DBA4D2-3455-4AD9-A142-098DFCAEFCCA}" destId="{480CC3ED-EC87-449F-891A-4144D7493032}" srcOrd="1" destOrd="0" parTransId="{13A4ACB5-26D0-4983-B1EF-0D4DCDA951F4}" sibTransId="{FCB77570-2B6C-4930-88D9-AE43D085A83A}"/>
    <dgm:cxn modelId="{94B22876-A04E-4B15-9824-0ABF6AC7605D}" type="presParOf" srcId="{B254C4FE-C810-4372-9CD3-8DE6348DA1A7}" destId="{7DD08BA2-831B-4133-90EC-4BD774DA9BBE}" srcOrd="0" destOrd="0" presId="urn:microsoft.com/office/officeart/2005/8/layout/arrow4"/>
    <dgm:cxn modelId="{3907E3CA-5F35-4566-A218-A09AB67DC755}" type="presParOf" srcId="{B254C4FE-C810-4372-9CD3-8DE6348DA1A7}" destId="{615A27F7-638F-41DE-B8A1-41887ECB8718}" srcOrd="1" destOrd="0" presId="urn:microsoft.com/office/officeart/2005/8/layout/arrow4"/>
    <dgm:cxn modelId="{157DDA43-DB68-4772-A102-A82CF47ADB2C}" type="presParOf" srcId="{B254C4FE-C810-4372-9CD3-8DE6348DA1A7}" destId="{E15F2074-F41A-4430-9E04-BDDD5DFF4241}" srcOrd="2" destOrd="0" presId="urn:microsoft.com/office/officeart/2005/8/layout/arrow4"/>
    <dgm:cxn modelId="{6AA5A3E8-2B2C-44C1-B4BB-2C5DB98D86E0}" type="presParOf" srcId="{B254C4FE-C810-4372-9CD3-8DE6348DA1A7}" destId="{C8C0FE46-523F-401A-8CF7-C222A77A3C90}"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DBA4D2-3455-4AD9-A142-098DFCAEFCCA}" type="doc">
      <dgm:prSet loTypeId="urn:microsoft.com/office/officeart/2005/8/layout/arrow4" loCatId="process" qsTypeId="urn:microsoft.com/office/officeart/2005/8/quickstyle/simple1" qsCatId="simple" csTypeId="urn:microsoft.com/office/officeart/2005/8/colors/accent1_2" csCatId="accent1" phldr="1"/>
      <dgm:spPr/>
      <dgm:t>
        <a:bodyPr/>
        <a:lstStyle/>
        <a:p>
          <a:endParaRPr lang="en-GB"/>
        </a:p>
      </dgm:t>
    </dgm:pt>
    <dgm:pt modelId="{8C319196-C785-4532-93D1-C47E822DAEB0}">
      <dgm:prSet phldrT="[Text]"/>
      <dgm:spPr/>
      <dgm:t>
        <a:bodyPr/>
        <a:lstStyle/>
        <a:p>
          <a:r>
            <a:rPr lang="en-GB" dirty="0">
              <a:latin typeface="Open Sans"/>
            </a:rPr>
            <a:t>Your career</a:t>
          </a:r>
        </a:p>
      </dgm:t>
    </dgm:pt>
    <dgm:pt modelId="{BDEDF9D6-C586-4CD7-B106-0B68EE099C50}" type="parTrans" cxnId="{1E765571-B26C-4400-A6E4-81E6B38C72D3}">
      <dgm:prSet/>
      <dgm:spPr/>
      <dgm:t>
        <a:bodyPr/>
        <a:lstStyle/>
        <a:p>
          <a:endParaRPr lang="en-GB">
            <a:latin typeface="Open Sans"/>
          </a:endParaRPr>
        </a:p>
      </dgm:t>
    </dgm:pt>
    <dgm:pt modelId="{07E9C813-8744-4A0C-9F78-A08BF2A944C3}" type="sibTrans" cxnId="{1E765571-B26C-4400-A6E4-81E6B38C72D3}">
      <dgm:prSet/>
      <dgm:spPr/>
      <dgm:t>
        <a:bodyPr/>
        <a:lstStyle/>
        <a:p>
          <a:endParaRPr lang="en-GB">
            <a:latin typeface="Open Sans"/>
          </a:endParaRPr>
        </a:p>
      </dgm:t>
    </dgm:pt>
    <dgm:pt modelId="{480CC3ED-EC87-449F-891A-4144D7493032}">
      <dgm:prSet phldrT="[Text]"/>
      <dgm:spPr/>
      <dgm:t>
        <a:bodyPr/>
        <a:lstStyle/>
        <a:p>
          <a:r>
            <a:rPr lang="en-GB" dirty="0">
              <a:latin typeface="Open Sans"/>
            </a:rPr>
            <a:t>Open Science</a:t>
          </a:r>
        </a:p>
      </dgm:t>
    </dgm:pt>
    <dgm:pt modelId="{13A4ACB5-26D0-4983-B1EF-0D4DCDA951F4}" type="parTrans" cxnId="{3919E0F5-817C-4BAF-B362-E4CEA9B162D3}">
      <dgm:prSet/>
      <dgm:spPr/>
      <dgm:t>
        <a:bodyPr/>
        <a:lstStyle/>
        <a:p>
          <a:endParaRPr lang="en-GB">
            <a:latin typeface="Open Sans"/>
          </a:endParaRPr>
        </a:p>
      </dgm:t>
    </dgm:pt>
    <dgm:pt modelId="{FCB77570-2B6C-4930-88D9-AE43D085A83A}" type="sibTrans" cxnId="{3919E0F5-817C-4BAF-B362-E4CEA9B162D3}">
      <dgm:prSet/>
      <dgm:spPr/>
      <dgm:t>
        <a:bodyPr/>
        <a:lstStyle/>
        <a:p>
          <a:endParaRPr lang="en-GB">
            <a:latin typeface="Open Sans"/>
          </a:endParaRPr>
        </a:p>
      </dgm:t>
    </dgm:pt>
    <dgm:pt modelId="{B254C4FE-C810-4372-9CD3-8DE6348DA1A7}" type="pres">
      <dgm:prSet presAssocID="{A4DBA4D2-3455-4AD9-A142-098DFCAEFCCA}" presName="compositeShape" presStyleCnt="0">
        <dgm:presLayoutVars>
          <dgm:chMax val="2"/>
          <dgm:dir/>
          <dgm:resizeHandles val="exact"/>
        </dgm:presLayoutVars>
      </dgm:prSet>
      <dgm:spPr/>
    </dgm:pt>
    <dgm:pt modelId="{7DD08BA2-831B-4133-90EC-4BD774DA9BBE}" type="pres">
      <dgm:prSet presAssocID="{8C319196-C785-4532-93D1-C47E822DAEB0}" presName="upArrow" presStyleLbl="node1" presStyleIdx="0" presStyleCnt="2" custLinFactNeighborX="30224" custLinFactNeighborY="-617"/>
      <dgm:spPr>
        <a:solidFill>
          <a:schemeClr val="accent4"/>
        </a:solidFill>
      </dgm:spPr>
    </dgm:pt>
    <dgm:pt modelId="{615A27F7-638F-41DE-B8A1-41887ECB8718}" type="pres">
      <dgm:prSet presAssocID="{8C319196-C785-4532-93D1-C47E822DAEB0}" presName="upArrowText" presStyleLbl="revTx" presStyleIdx="0" presStyleCnt="2" custLinFactNeighborX="18291" custLinFactNeighborY="-2402">
        <dgm:presLayoutVars>
          <dgm:chMax val="0"/>
          <dgm:bulletEnabled val="1"/>
        </dgm:presLayoutVars>
      </dgm:prSet>
      <dgm:spPr/>
    </dgm:pt>
    <dgm:pt modelId="{E15F2074-F41A-4430-9E04-BDDD5DFF4241}" type="pres">
      <dgm:prSet presAssocID="{480CC3ED-EC87-449F-891A-4144D7493032}" presName="downArrow" presStyleLbl="node1" presStyleIdx="1" presStyleCnt="2"/>
      <dgm:spPr/>
    </dgm:pt>
    <dgm:pt modelId="{C8C0FE46-523F-401A-8CF7-C222A77A3C90}" type="pres">
      <dgm:prSet presAssocID="{480CC3ED-EC87-449F-891A-4144D7493032}" presName="downArrowText" presStyleLbl="revTx" presStyleIdx="1" presStyleCnt="2">
        <dgm:presLayoutVars>
          <dgm:chMax val="0"/>
          <dgm:bulletEnabled val="1"/>
        </dgm:presLayoutVars>
      </dgm:prSet>
      <dgm:spPr/>
    </dgm:pt>
  </dgm:ptLst>
  <dgm:cxnLst>
    <dgm:cxn modelId="{1E765571-B26C-4400-A6E4-81E6B38C72D3}" srcId="{A4DBA4D2-3455-4AD9-A142-098DFCAEFCCA}" destId="{8C319196-C785-4532-93D1-C47E822DAEB0}" srcOrd="0" destOrd="0" parTransId="{BDEDF9D6-C586-4CD7-B106-0B68EE099C50}" sibTransId="{07E9C813-8744-4A0C-9F78-A08BF2A944C3}"/>
    <dgm:cxn modelId="{6D7DB696-767E-4E3E-B954-646AF29D0A32}" type="presOf" srcId="{A4DBA4D2-3455-4AD9-A142-098DFCAEFCCA}" destId="{B254C4FE-C810-4372-9CD3-8DE6348DA1A7}" srcOrd="0" destOrd="0" presId="urn:microsoft.com/office/officeart/2005/8/layout/arrow4"/>
    <dgm:cxn modelId="{1B7923AF-C056-4C02-8ED8-DA2E110D7542}" type="presOf" srcId="{8C319196-C785-4532-93D1-C47E822DAEB0}" destId="{615A27F7-638F-41DE-B8A1-41887ECB8718}" srcOrd="0" destOrd="0" presId="urn:microsoft.com/office/officeart/2005/8/layout/arrow4"/>
    <dgm:cxn modelId="{65405FD8-0783-4B79-B35F-346450D52879}" type="presOf" srcId="{480CC3ED-EC87-449F-891A-4144D7493032}" destId="{C8C0FE46-523F-401A-8CF7-C222A77A3C90}" srcOrd="0" destOrd="0" presId="urn:microsoft.com/office/officeart/2005/8/layout/arrow4"/>
    <dgm:cxn modelId="{3919E0F5-817C-4BAF-B362-E4CEA9B162D3}" srcId="{A4DBA4D2-3455-4AD9-A142-098DFCAEFCCA}" destId="{480CC3ED-EC87-449F-891A-4144D7493032}" srcOrd="1" destOrd="0" parTransId="{13A4ACB5-26D0-4983-B1EF-0D4DCDA951F4}" sibTransId="{FCB77570-2B6C-4930-88D9-AE43D085A83A}"/>
    <dgm:cxn modelId="{94B22876-A04E-4B15-9824-0ABF6AC7605D}" type="presParOf" srcId="{B254C4FE-C810-4372-9CD3-8DE6348DA1A7}" destId="{7DD08BA2-831B-4133-90EC-4BD774DA9BBE}" srcOrd="0" destOrd="0" presId="urn:microsoft.com/office/officeart/2005/8/layout/arrow4"/>
    <dgm:cxn modelId="{3907E3CA-5F35-4566-A218-A09AB67DC755}" type="presParOf" srcId="{B254C4FE-C810-4372-9CD3-8DE6348DA1A7}" destId="{615A27F7-638F-41DE-B8A1-41887ECB8718}" srcOrd="1" destOrd="0" presId="urn:microsoft.com/office/officeart/2005/8/layout/arrow4"/>
    <dgm:cxn modelId="{157DDA43-DB68-4772-A102-A82CF47ADB2C}" type="presParOf" srcId="{B254C4FE-C810-4372-9CD3-8DE6348DA1A7}" destId="{E15F2074-F41A-4430-9E04-BDDD5DFF4241}" srcOrd="2" destOrd="0" presId="urn:microsoft.com/office/officeart/2005/8/layout/arrow4"/>
    <dgm:cxn modelId="{6AA5A3E8-2B2C-44C1-B4BB-2C5DB98D86E0}" type="presParOf" srcId="{B254C4FE-C810-4372-9CD3-8DE6348DA1A7}" destId="{C8C0FE46-523F-401A-8CF7-C222A77A3C90}"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DBA4D2-3455-4AD9-A142-098DFCAEFCCA}" type="doc">
      <dgm:prSet loTypeId="urn:microsoft.com/office/officeart/2005/8/layout/arrow4" loCatId="process" qsTypeId="urn:microsoft.com/office/officeart/2005/8/quickstyle/simple1" qsCatId="simple" csTypeId="urn:microsoft.com/office/officeart/2005/8/colors/accent1_2" csCatId="accent1" phldr="1"/>
      <dgm:spPr/>
      <dgm:t>
        <a:bodyPr/>
        <a:lstStyle/>
        <a:p>
          <a:endParaRPr lang="en-GB"/>
        </a:p>
      </dgm:t>
    </dgm:pt>
    <dgm:pt modelId="{8C319196-C785-4532-93D1-C47E822DAEB0}">
      <dgm:prSet phldrT="[Text]"/>
      <dgm:spPr/>
      <dgm:t>
        <a:bodyPr/>
        <a:lstStyle/>
        <a:p>
          <a:r>
            <a:rPr lang="en-GB" dirty="0">
              <a:latin typeface="Open Sans"/>
            </a:rPr>
            <a:t>Your career</a:t>
          </a:r>
        </a:p>
      </dgm:t>
    </dgm:pt>
    <dgm:pt modelId="{BDEDF9D6-C586-4CD7-B106-0B68EE099C50}" type="parTrans" cxnId="{1E765571-B26C-4400-A6E4-81E6B38C72D3}">
      <dgm:prSet/>
      <dgm:spPr/>
      <dgm:t>
        <a:bodyPr/>
        <a:lstStyle/>
        <a:p>
          <a:endParaRPr lang="en-GB"/>
        </a:p>
      </dgm:t>
    </dgm:pt>
    <dgm:pt modelId="{07E9C813-8744-4A0C-9F78-A08BF2A944C3}" type="sibTrans" cxnId="{1E765571-B26C-4400-A6E4-81E6B38C72D3}">
      <dgm:prSet/>
      <dgm:spPr/>
      <dgm:t>
        <a:bodyPr/>
        <a:lstStyle/>
        <a:p>
          <a:endParaRPr lang="en-GB"/>
        </a:p>
      </dgm:t>
    </dgm:pt>
    <dgm:pt modelId="{480CC3ED-EC87-449F-891A-4144D7493032}">
      <dgm:prSet phldrT="[Text]"/>
      <dgm:spPr/>
      <dgm:t>
        <a:bodyPr/>
        <a:lstStyle/>
        <a:p>
          <a:r>
            <a:rPr lang="en-GB" dirty="0">
              <a:latin typeface="Open Sans"/>
            </a:rPr>
            <a:t>Open Science</a:t>
          </a:r>
        </a:p>
      </dgm:t>
    </dgm:pt>
    <dgm:pt modelId="{13A4ACB5-26D0-4983-B1EF-0D4DCDA951F4}" type="parTrans" cxnId="{3919E0F5-817C-4BAF-B362-E4CEA9B162D3}">
      <dgm:prSet/>
      <dgm:spPr/>
      <dgm:t>
        <a:bodyPr/>
        <a:lstStyle/>
        <a:p>
          <a:endParaRPr lang="en-GB"/>
        </a:p>
      </dgm:t>
    </dgm:pt>
    <dgm:pt modelId="{FCB77570-2B6C-4930-88D9-AE43D085A83A}" type="sibTrans" cxnId="{3919E0F5-817C-4BAF-B362-E4CEA9B162D3}">
      <dgm:prSet/>
      <dgm:spPr/>
      <dgm:t>
        <a:bodyPr/>
        <a:lstStyle/>
        <a:p>
          <a:endParaRPr lang="en-GB"/>
        </a:p>
      </dgm:t>
    </dgm:pt>
    <dgm:pt modelId="{B254C4FE-C810-4372-9CD3-8DE6348DA1A7}" type="pres">
      <dgm:prSet presAssocID="{A4DBA4D2-3455-4AD9-A142-098DFCAEFCCA}" presName="compositeShape" presStyleCnt="0">
        <dgm:presLayoutVars>
          <dgm:chMax val="2"/>
          <dgm:dir/>
          <dgm:resizeHandles val="exact"/>
        </dgm:presLayoutVars>
      </dgm:prSet>
      <dgm:spPr/>
    </dgm:pt>
    <dgm:pt modelId="{7DD08BA2-831B-4133-90EC-4BD774DA9BBE}" type="pres">
      <dgm:prSet presAssocID="{8C319196-C785-4532-93D1-C47E822DAEB0}" presName="upArrow" presStyleLbl="node1" presStyleIdx="0" presStyleCnt="2" custLinFactNeighborX="30224" custLinFactNeighborY="-617"/>
      <dgm:spPr>
        <a:solidFill>
          <a:schemeClr val="accent4"/>
        </a:solidFill>
      </dgm:spPr>
    </dgm:pt>
    <dgm:pt modelId="{615A27F7-638F-41DE-B8A1-41887ECB8718}" type="pres">
      <dgm:prSet presAssocID="{8C319196-C785-4532-93D1-C47E822DAEB0}" presName="upArrowText" presStyleLbl="revTx" presStyleIdx="0" presStyleCnt="2" custLinFactNeighborX="18291" custLinFactNeighborY="-2402">
        <dgm:presLayoutVars>
          <dgm:chMax val="0"/>
          <dgm:bulletEnabled val="1"/>
        </dgm:presLayoutVars>
      </dgm:prSet>
      <dgm:spPr/>
    </dgm:pt>
    <dgm:pt modelId="{E15F2074-F41A-4430-9E04-BDDD5DFF4241}" type="pres">
      <dgm:prSet presAssocID="{480CC3ED-EC87-449F-891A-4144D7493032}" presName="downArrow" presStyleLbl="node1" presStyleIdx="1" presStyleCnt="2"/>
      <dgm:spPr/>
    </dgm:pt>
    <dgm:pt modelId="{C8C0FE46-523F-401A-8CF7-C222A77A3C90}" type="pres">
      <dgm:prSet presAssocID="{480CC3ED-EC87-449F-891A-4144D7493032}" presName="downArrowText" presStyleLbl="revTx" presStyleIdx="1" presStyleCnt="2">
        <dgm:presLayoutVars>
          <dgm:chMax val="0"/>
          <dgm:bulletEnabled val="1"/>
        </dgm:presLayoutVars>
      </dgm:prSet>
      <dgm:spPr/>
    </dgm:pt>
  </dgm:ptLst>
  <dgm:cxnLst>
    <dgm:cxn modelId="{1E765571-B26C-4400-A6E4-81E6B38C72D3}" srcId="{A4DBA4D2-3455-4AD9-A142-098DFCAEFCCA}" destId="{8C319196-C785-4532-93D1-C47E822DAEB0}" srcOrd="0" destOrd="0" parTransId="{BDEDF9D6-C586-4CD7-B106-0B68EE099C50}" sibTransId="{07E9C813-8744-4A0C-9F78-A08BF2A944C3}"/>
    <dgm:cxn modelId="{6D7DB696-767E-4E3E-B954-646AF29D0A32}" type="presOf" srcId="{A4DBA4D2-3455-4AD9-A142-098DFCAEFCCA}" destId="{B254C4FE-C810-4372-9CD3-8DE6348DA1A7}" srcOrd="0" destOrd="0" presId="urn:microsoft.com/office/officeart/2005/8/layout/arrow4"/>
    <dgm:cxn modelId="{1B7923AF-C056-4C02-8ED8-DA2E110D7542}" type="presOf" srcId="{8C319196-C785-4532-93D1-C47E822DAEB0}" destId="{615A27F7-638F-41DE-B8A1-41887ECB8718}" srcOrd="0" destOrd="0" presId="urn:microsoft.com/office/officeart/2005/8/layout/arrow4"/>
    <dgm:cxn modelId="{65405FD8-0783-4B79-B35F-346450D52879}" type="presOf" srcId="{480CC3ED-EC87-449F-891A-4144D7493032}" destId="{C8C0FE46-523F-401A-8CF7-C222A77A3C90}" srcOrd="0" destOrd="0" presId="urn:microsoft.com/office/officeart/2005/8/layout/arrow4"/>
    <dgm:cxn modelId="{3919E0F5-817C-4BAF-B362-E4CEA9B162D3}" srcId="{A4DBA4D2-3455-4AD9-A142-098DFCAEFCCA}" destId="{480CC3ED-EC87-449F-891A-4144D7493032}" srcOrd="1" destOrd="0" parTransId="{13A4ACB5-26D0-4983-B1EF-0D4DCDA951F4}" sibTransId="{FCB77570-2B6C-4930-88D9-AE43D085A83A}"/>
    <dgm:cxn modelId="{94B22876-A04E-4B15-9824-0ABF6AC7605D}" type="presParOf" srcId="{B254C4FE-C810-4372-9CD3-8DE6348DA1A7}" destId="{7DD08BA2-831B-4133-90EC-4BD774DA9BBE}" srcOrd="0" destOrd="0" presId="urn:microsoft.com/office/officeart/2005/8/layout/arrow4"/>
    <dgm:cxn modelId="{3907E3CA-5F35-4566-A218-A09AB67DC755}" type="presParOf" srcId="{B254C4FE-C810-4372-9CD3-8DE6348DA1A7}" destId="{615A27F7-638F-41DE-B8A1-41887ECB8718}" srcOrd="1" destOrd="0" presId="urn:microsoft.com/office/officeart/2005/8/layout/arrow4"/>
    <dgm:cxn modelId="{157DDA43-DB68-4772-A102-A82CF47ADB2C}" type="presParOf" srcId="{B254C4FE-C810-4372-9CD3-8DE6348DA1A7}" destId="{E15F2074-F41A-4430-9E04-BDDD5DFF4241}" srcOrd="2" destOrd="0" presId="urn:microsoft.com/office/officeart/2005/8/layout/arrow4"/>
    <dgm:cxn modelId="{6AA5A3E8-2B2C-44C1-B4BB-2C5DB98D86E0}" type="presParOf" srcId="{B254C4FE-C810-4372-9CD3-8DE6348DA1A7}" destId="{C8C0FE46-523F-401A-8CF7-C222A77A3C90}"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4DBA4D2-3455-4AD9-A142-098DFCAEFCCA}" type="doc">
      <dgm:prSet loTypeId="urn:microsoft.com/office/officeart/2005/8/layout/arrow4" loCatId="process" qsTypeId="urn:microsoft.com/office/officeart/2005/8/quickstyle/simple1" qsCatId="simple" csTypeId="urn:microsoft.com/office/officeart/2005/8/colors/accent1_2" csCatId="accent1" phldr="1"/>
      <dgm:spPr/>
      <dgm:t>
        <a:bodyPr/>
        <a:lstStyle/>
        <a:p>
          <a:endParaRPr lang="en-GB"/>
        </a:p>
      </dgm:t>
    </dgm:pt>
    <dgm:pt modelId="{8C319196-C785-4532-93D1-C47E822DAEB0}">
      <dgm:prSet phldrT="[Text]"/>
      <dgm:spPr/>
      <dgm:t>
        <a:bodyPr/>
        <a:lstStyle/>
        <a:p>
          <a:pPr algn="ctr"/>
          <a:r>
            <a:rPr lang="en-GB" dirty="0">
              <a:latin typeface="Open Sans"/>
            </a:rPr>
            <a:t>Your career</a:t>
          </a:r>
        </a:p>
      </dgm:t>
    </dgm:pt>
    <dgm:pt modelId="{BDEDF9D6-C586-4CD7-B106-0B68EE099C50}" type="parTrans" cxnId="{1E765571-B26C-4400-A6E4-81E6B38C72D3}">
      <dgm:prSet/>
      <dgm:spPr/>
      <dgm:t>
        <a:bodyPr/>
        <a:lstStyle/>
        <a:p>
          <a:endParaRPr lang="en-GB"/>
        </a:p>
      </dgm:t>
    </dgm:pt>
    <dgm:pt modelId="{07E9C813-8744-4A0C-9F78-A08BF2A944C3}" type="sibTrans" cxnId="{1E765571-B26C-4400-A6E4-81E6B38C72D3}">
      <dgm:prSet/>
      <dgm:spPr/>
      <dgm:t>
        <a:bodyPr/>
        <a:lstStyle/>
        <a:p>
          <a:endParaRPr lang="en-GB"/>
        </a:p>
      </dgm:t>
    </dgm:pt>
    <dgm:pt modelId="{480CC3ED-EC87-449F-891A-4144D7493032}">
      <dgm:prSet phldrT="[Text]"/>
      <dgm:spPr/>
      <dgm:t>
        <a:bodyPr/>
        <a:lstStyle/>
        <a:p>
          <a:pPr algn="ctr"/>
          <a:r>
            <a:rPr lang="en-GB" dirty="0">
              <a:latin typeface="Open Sans"/>
            </a:rPr>
            <a:t>Open Science</a:t>
          </a:r>
        </a:p>
      </dgm:t>
    </dgm:pt>
    <dgm:pt modelId="{FCB77570-2B6C-4930-88D9-AE43D085A83A}" type="sibTrans" cxnId="{3919E0F5-817C-4BAF-B362-E4CEA9B162D3}">
      <dgm:prSet/>
      <dgm:spPr/>
      <dgm:t>
        <a:bodyPr/>
        <a:lstStyle/>
        <a:p>
          <a:endParaRPr lang="en-GB"/>
        </a:p>
      </dgm:t>
    </dgm:pt>
    <dgm:pt modelId="{13A4ACB5-26D0-4983-B1EF-0D4DCDA951F4}" type="parTrans" cxnId="{3919E0F5-817C-4BAF-B362-E4CEA9B162D3}">
      <dgm:prSet/>
      <dgm:spPr/>
      <dgm:t>
        <a:bodyPr/>
        <a:lstStyle/>
        <a:p>
          <a:endParaRPr lang="en-GB"/>
        </a:p>
      </dgm:t>
    </dgm:pt>
    <dgm:pt modelId="{B254C4FE-C810-4372-9CD3-8DE6348DA1A7}" type="pres">
      <dgm:prSet presAssocID="{A4DBA4D2-3455-4AD9-A142-098DFCAEFCCA}" presName="compositeShape" presStyleCnt="0">
        <dgm:presLayoutVars>
          <dgm:chMax val="2"/>
          <dgm:dir/>
          <dgm:resizeHandles val="exact"/>
        </dgm:presLayoutVars>
      </dgm:prSet>
      <dgm:spPr/>
    </dgm:pt>
    <dgm:pt modelId="{7DD08BA2-831B-4133-90EC-4BD774DA9BBE}" type="pres">
      <dgm:prSet presAssocID="{8C319196-C785-4532-93D1-C47E822DAEB0}" presName="upArrow" presStyleLbl="node1" presStyleIdx="0" presStyleCnt="2" custLinFactX="35655" custLinFactNeighborX="100000" custLinFactNeighborY="71048"/>
      <dgm:spPr>
        <a:solidFill>
          <a:schemeClr val="accent4"/>
        </a:solidFill>
      </dgm:spPr>
    </dgm:pt>
    <dgm:pt modelId="{615A27F7-638F-41DE-B8A1-41887ECB8718}" type="pres">
      <dgm:prSet presAssocID="{8C319196-C785-4532-93D1-C47E822DAEB0}" presName="upArrowText" presStyleLbl="revTx" presStyleIdx="0" presStyleCnt="2" custScaleX="56325" custLinFactNeighborX="-1455" custLinFactNeighborY="1754">
        <dgm:presLayoutVars>
          <dgm:chMax val="0"/>
          <dgm:bulletEnabled val="1"/>
        </dgm:presLayoutVars>
      </dgm:prSet>
      <dgm:spPr/>
    </dgm:pt>
    <dgm:pt modelId="{E15F2074-F41A-4430-9E04-BDDD5DFF4241}" type="pres">
      <dgm:prSet presAssocID="{480CC3ED-EC87-449F-891A-4144D7493032}" presName="downArrow" presStyleLbl="node1" presStyleIdx="1" presStyleCnt="2" custAng="10800000" custLinFactNeighborX="-6854" custLinFactNeighborY="-37285"/>
      <dgm:spPr/>
    </dgm:pt>
    <dgm:pt modelId="{C8C0FE46-523F-401A-8CF7-C222A77A3C90}" type="pres">
      <dgm:prSet presAssocID="{480CC3ED-EC87-449F-891A-4144D7493032}" presName="downArrowText" presStyleLbl="revTx" presStyleIdx="1" presStyleCnt="2" custScaleX="62851" custLinFactY="-6321" custLinFactNeighborX="-85003" custLinFactNeighborY="-100000">
        <dgm:presLayoutVars>
          <dgm:chMax val="0"/>
          <dgm:bulletEnabled val="1"/>
        </dgm:presLayoutVars>
      </dgm:prSet>
      <dgm:spPr/>
    </dgm:pt>
  </dgm:ptLst>
  <dgm:cxnLst>
    <dgm:cxn modelId="{1E765571-B26C-4400-A6E4-81E6B38C72D3}" srcId="{A4DBA4D2-3455-4AD9-A142-098DFCAEFCCA}" destId="{8C319196-C785-4532-93D1-C47E822DAEB0}" srcOrd="0" destOrd="0" parTransId="{BDEDF9D6-C586-4CD7-B106-0B68EE099C50}" sibTransId="{07E9C813-8744-4A0C-9F78-A08BF2A944C3}"/>
    <dgm:cxn modelId="{6D7DB696-767E-4E3E-B954-646AF29D0A32}" type="presOf" srcId="{A4DBA4D2-3455-4AD9-A142-098DFCAEFCCA}" destId="{B254C4FE-C810-4372-9CD3-8DE6348DA1A7}" srcOrd="0" destOrd="0" presId="urn:microsoft.com/office/officeart/2005/8/layout/arrow4"/>
    <dgm:cxn modelId="{1B7923AF-C056-4C02-8ED8-DA2E110D7542}" type="presOf" srcId="{8C319196-C785-4532-93D1-C47E822DAEB0}" destId="{615A27F7-638F-41DE-B8A1-41887ECB8718}" srcOrd="0" destOrd="0" presId="urn:microsoft.com/office/officeart/2005/8/layout/arrow4"/>
    <dgm:cxn modelId="{65405FD8-0783-4B79-B35F-346450D52879}" type="presOf" srcId="{480CC3ED-EC87-449F-891A-4144D7493032}" destId="{C8C0FE46-523F-401A-8CF7-C222A77A3C90}" srcOrd="0" destOrd="0" presId="urn:microsoft.com/office/officeart/2005/8/layout/arrow4"/>
    <dgm:cxn modelId="{3919E0F5-817C-4BAF-B362-E4CEA9B162D3}" srcId="{A4DBA4D2-3455-4AD9-A142-098DFCAEFCCA}" destId="{480CC3ED-EC87-449F-891A-4144D7493032}" srcOrd="1" destOrd="0" parTransId="{13A4ACB5-26D0-4983-B1EF-0D4DCDA951F4}" sibTransId="{FCB77570-2B6C-4930-88D9-AE43D085A83A}"/>
    <dgm:cxn modelId="{94B22876-A04E-4B15-9824-0ABF6AC7605D}" type="presParOf" srcId="{B254C4FE-C810-4372-9CD3-8DE6348DA1A7}" destId="{7DD08BA2-831B-4133-90EC-4BD774DA9BBE}" srcOrd="0" destOrd="0" presId="urn:microsoft.com/office/officeart/2005/8/layout/arrow4"/>
    <dgm:cxn modelId="{3907E3CA-5F35-4566-A218-A09AB67DC755}" type="presParOf" srcId="{B254C4FE-C810-4372-9CD3-8DE6348DA1A7}" destId="{615A27F7-638F-41DE-B8A1-41887ECB8718}" srcOrd="1" destOrd="0" presId="urn:microsoft.com/office/officeart/2005/8/layout/arrow4"/>
    <dgm:cxn modelId="{157DDA43-DB68-4772-A102-A82CF47ADB2C}" type="presParOf" srcId="{B254C4FE-C810-4372-9CD3-8DE6348DA1A7}" destId="{E15F2074-F41A-4430-9E04-BDDD5DFF4241}" srcOrd="2" destOrd="0" presId="urn:microsoft.com/office/officeart/2005/8/layout/arrow4"/>
    <dgm:cxn modelId="{6AA5A3E8-2B2C-44C1-B4BB-2C5DB98D86E0}" type="presParOf" srcId="{B254C4FE-C810-4372-9CD3-8DE6348DA1A7}" destId="{C8C0FE46-523F-401A-8CF7-C222A77A3C90}"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5CCD54E-97FB-4F0C-BD7A-7025F452F21D}"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GB"/>
        </a:p>
      </dgm:t>
    </dgm:pt>
    <dgm:pt modelId="{085126D6-4638-4712-B7C4-1F9F7D15978F}">
      <dgm:prSet phldrT="[Text]"/>
      <dgm:spPr/>
      <dgm:t>
        <a:bodyPr/>
        <a:lstStyle/>
        <a:p>
          <a:r>
            <a:rPr lang="en-GB" dirty="0"/>
            <a:t>Open Science Coalition</a:t>
          </a:r>
        </a:p>
      </dgm:t>
    </dgm:pt>
    <dgm:pt modelId="{2089B1D7-2711-4A04-BD55-0C5578C1F4E2}" type="parTrans" cxnId="{56465CC8-427E-499A-AEC8-254474D5E987}">
      <dgm:prSet/>
      <dgm:spPr/>
      <dgm:t>
        <a:bodyPr/>
        <a:lstStyle/>
        <a:p>
          <a:endParaRPr lang="en-GB"/>
        </a:p>
      </dgm:t>
    </dgm:pt>
    <dgm:pt modelId="{350B3B64-2C67-4C5D-BFBF-D37F9ACAB6FD}" type="sibTrans" cxnId="{56465CC8-427E-499A-AEC8-254474D5E987}">
      <dgm:prSet/>
      <dgm:spPr/>
      <dgm:t>
        <a:bodyPr/>
        <a:lstStyle/>
        <a:p>
          <a:endParaRPr lang="en-GB"/>
        </a:p>
      </dgm:t>
    </dgm:pt>
    <dgm:pt modelId="{5AD7154C-366D-47BD-8CFB-95E970639BF5}">
      <dgm:prSet phldrT="[Text]"/>
      <dgm:spPr/>
      <dgm:t>
        <a:bodyPr/>
        <a:lstStyle/>
        <a:p>
          <a:r>
            <a:rPr lang="en-GB" dirty="0"/>
            <a:t>Political and public activism</a:t>
          </a:r>
        </a:p>
      </dgm:t>
    </dgm:pt>
    <dgm:pt modelId="{8E9A08C3-BBE8-478F-9353-3CC7F422BABE}" type="parTrans" cxnId="{96D0BB23-7EE2-4992-BA2C-2248245829BA}">
      <dgm:prSet/>
      <dgm:spPr/>
      <dgm:t>
        <a:bodyPr/>
        <a:lstStyle/>
        <a:p>
          <a:endParaRPr lang="en-GB"/>
        </a:p>
      </dgm:t>
    </dgm:pt>
    <dgm:pt modelId="{3AD5D23C-CCF7-419E-9E24-344E1F2421A8}" type="sibTrans" cxnId="{96D0BB23-7EE2-4992-BA2C-2248245829BA}">
      <dgm:prSet/>
      <dgm:spPr/>
      <dgm:t>
        <a:bodyPr/>
        <a:lstStyle/>
        <a:p>
          <a:endParaRPr lang="en-GB"/>
        </a:p>
      </dgm:t>
    </dgm:pt>
    <dgm:pt modelId="{18A9B390-13F1-4C50-958B-ABA25E0F9090}">
      <dgm:prSet phldrT="[Text]"/>
      <dgm:spPr/>
      <dgm:t>
        <a:bodyPr/>
        <a:lstStyle/>
        <a:p>
          <a:r>
            <a:rPr lang="en-GB" dirty="0"/>
            <a:t>Tools, services, and infrastructure</a:t>
          </a:r>
        </a:p>
      </dgm:t>
    </dgm:pt>
    <dgm:pt modelId="{4F9BFC0C-7B32-432E-ADB0-2F12EC4AA8F5}" type="parTrans" cxnId="{825DE935-5E3D-47B7-99CE-E1958302E9EC}">
      <dgm:prSet/>
      <dgm:spPr/>
      <dgm:t>
        <a:bodyPr/>
        <a:lstStyle/>
        <a:p>
          <a:endParaRPr lang="en-GB"/>
        </a:p>
      </dgm:t>
    </dgm:pt>
    <dgm:pt modelId="{D1382D9F-9B73-43E7-874F-7D78A003E0E0}" type="sibTrans" cxnId="{825DE935-5E3D-47B7-99CE-E1958302E9EC}">
      <dgm:prSet/>
      <dgm:spPr/>
      <dgm:t>
        <a:bodyPr/>
        <a:lstStyle/>
        <a:p>
          <a:endParaRPr lang="en-GB"/>
        </a:p>
      </dgm:t>
    </dgm:pt>
    <dgm:pt modelId="{02B33C0E-75C0-4E49-A29F-8753F53F97CE}">
      <dgm:prSet phldrT="[Text]"/>
      <dgm:spPr/>
      <dgm:t>
        <a:bodyPr/>
        <a:lstStyle/>
        <a:p>
          <a:r>
            <a:rPr lang="en-GB" dirty="0"/>
            <a:t>Community engagement, training, and education</a:t>
          </a:r>
        </a:p>
      </dgm:t>
    </dgm:pt>
    <dgm:pt modelId="{48574B67-6D43-4855-9E28-DDA7E892DAEB}" type="parTrans" cxnId="{F83B7CFB-5FBE-4DB7-88E5-2A507F05AE41}">
      <dgm:prSet/>
      <dgm:spPr/>
      <dgm:t>
        <a:bodyPr/>
        <a:lstStyle/>
        <a:p>
          <a:endParaRPr lang="en-GB"/>
        </a:p>
      </dgm:t>
    </dgm:pt>
    <dgm:pt modelId="{1162F293-D316-4AB5-BC9B-309941370D13}" type="sibTrans" cxnId="{F83B7CFB-5FBE-4DB7-88E5-2A507F05AE41}">
      <dgm:prSet/>
      <dgm:spPr/>
      <dgm:t>
        <a:bodyPr/>
        <a:lstStyle/>
        <a:p>
          <a:endParaRPr lang="en-GB"/>
        </a:p>
      </dgm:t>
    </dgm:pt>
    <dgm:pt modelId="{89357F26-7CB7-4B36-B40E-CEFE486FFF6B}" type="pres">
      <dgm:prSet presAssocID="{C5CCD54E-97FB-4F0C-BD7A-7025F452F21D}" presName="Name0" presStyleCnt="0">
        <dgm:presLayoutVars>
          <dgm:chPref val="1"/>
          <dgm:dir/>
          <dgm:animOne val="branch"/>
          <dgm:animLvl val="lvl"/>
          <dgm:resizeHandles val="exact"/>
        </dgm:presLayoutVars>
      </dgm:prSet>
      <dgm:spPr/>
    </dgm:pt>
    <dgm:pt modelId="{8E13165F-4AB5-4F32-8A65-5287624E8465}" type="pres">
      <dgm:prSet presAssocID="{085126D6-4638-4712-B7C4-1F9F7D15978F}" presName="root1" presStyleCnt="0"/>
      <dgm:spPr/>
    </dgm:pt>
    <dgm:pt modelId="{614BAAFE-E076-4337-B206-6CC44190C1C8}" type="pres">
      <dgm:prSet presAssocID="{085126D6-4638-4712-B7C4-1F9F7D15978F}" presName="LevelOneTextNode" presStyleLbl="node0" presStyleIdx="0" presStyleCnt="1">
        <dgm:presLayoutVars>
          <dgm:chPref val="3"/>
        </dgm:presLayoutVars>
      </dgm:prSet>
      <dgm:spPr/>
    </dgm:pt>
    <dgm:pt modelId="{77C5DD04-9C7F-437D-9FDF-FF7E03434763}" type="pres">
      <dgm:prSet presAssocID="{085126D6-4638-4712-B7C4-1F9F7D15978F}" presName="level2hierChild" presStyleCnt="0"/>
      <dgm:spPr/>
    </dgm:pt>
    <dgm:pt modelId="{0CBEC564-4621-4307-A698-0DC880F59E8A}" type="pres">
      <dgm:prSet presAssocID="{8E9A08C3-BBE8-478F-9353-3CC7F422BABE}" presName="conn2-1" presStyleLbl="parChTrans1D2" presStyleIdx="0" presStyleCnt="3"/>
      <dgm:spPr/>
    </dgm:pt>
    <dgm:pt modelId="{4C8E39DC-8D38-41C3-AE9D-E7CFEBCF95BD}" type="pres">
      <dgm:prSet presAssocID="{8E9A08C3-BBE8-478F-9353-3CC7F422BABE}" presName="connTx" presStyleLbl="parChTrans1D2" presStyleIdx="0" presStyleCnt="3"/>
      <dgm:spPr/>
    </dgm:pt>
    <dgm:pt modelId="{2AFDDF35-1E6A-49FC-A285-C0DC207963B8}" type="pres">
      <dgm:prSet presAssocID="{5AD7154C-366D-47BD-8CFB-95E970639BF5}" presName="root2" presStyleCnt="0"/>
      <dgm:spPr/>
    </dgm:pt>
    <dgm:pt modelId="{EF741EF8-D4A5-49BF-A817-AA133FB8A019}" type="pres">
      <dgm:prSet presAssocID="{5AD7154C-366D-47BD-8CFB-95E970639BF5}" presName="LevelTwoTextNode" presStyleLbl="node2" presStyleIdx="0" presStyleCnt="3">
        <dgm:presLayoutVars>
          <dgm:chPref val="3"/>
        </dgm:presLayoutVars>
      </dgm:prSet>
      <dgm:spPr/>
    </dgm:pt>
    <dgm:pt modelId="{10D87209-50A0-4785-AD3E-E4C9B447C037}" type="pres">
      <dgm:prSet presAssocID="{5AD7154C-366D-47BD-8CFB-95E970639BF5}" presName="level3hierChild" presStyleCnt="0"/>
      <dgm:spPr/>
    </dgm:pt>
    <dgm:pt modelId="{802B1F93-E120-4286-8561-5AB38C155278}" type="pres">
      <dgm:prSet presAssocID="{4F9BFC0C-7B32-432E-ADB0-2F12EC4AA8F5}" presName="conn2-1" presStyleLbl="parChTrans1D2" presStyleIdx="1" presStyleCnt="3"/>
      <dgm:spPr/>
    </dgm:pt>
    <dgm:pt modelId="{B670D677-960B-41E7-8D92-9E490074E863}" type="pres">
      <dgm:prSet presAssocID="{4F9BFC0C-7B32-432E-ADB0-2F12EC4AA8F5}" presName="connTx" presStyleLbl="parChTrans1D2" presStyleIdx="1" presStyleCnt="3"/>
      <dgm:spPr/>
    </dgm:pt>
    <dgm:pt modelId="{4202C456-6193-49B5-845B-7671F2C6C098}" type="pres">
      <dgm:prSet presAssocID="{18A9B390-13F1-4C50-958B-ABA25E0F9090}" presName="root2" presStyleCnt="0"/>
      <dgm:spPr/>
    </dgm:pt>
    <dgm:pt modelId="{DD853928-CB83-4E0E-8E06-2FCFB86CB8E4}" type="pres">
      <dgm:prSet presAssocID="{18A9B390-13F1-4C50-958B-ABA25E0F9090}" presName="LevelTwoTextNode" presStyleLbl="node2" presStyleIdx="1" presStyleCnt="3">
        <dgm:presLayoutVars>
          <dgm:chPref val="3"/>
        </dgm:presLayoutVars>
      </dgm:prSet>
      <dgm:spPr/>
    </dgm:pt>
    <dgm:pt modelId="{D926A874-7CB4-4A2E-B1D4-EDD06054901D}" type="pres">
      <dgm:prSet presAssocID="{18A9B390-13F1-4C50-958B-ABA25E0F9090}" presName="level3hierChild" presStyleCnt="0"/>
      <dgm:spPr/>
    </dgm:pt>
    <dgm:pt modelId="{F2D8EC11-E589-41D8-9360-13DC1B03B23A}" type="pres">
      <dgm:prSet presAssocID="{48574B67-6D43-4855-9E28-DDA7E892DAEB}" presName="conn2-1" presStyleLbl="parChTrans1D2" presStyleIdx="2" presStyleCnt="3"/>
      <dgm:spPr/>
    </dgm:pt>
    <dgm:pt modelId="{FDEAC014-0532-46AD-B934-DEFB77824169}" type="pres">
      <dgm:prSet presAssocID="{48574B67-6D43-4855-9E28-DDA7E892DAEB}" presName="connTx" presStyleLbl="parChTrans1D2" presStyleIdx="2" presStyleCnt="3"/>
      <dgm:spPr/>
    </dgm:pt>
    <dgm:pt modelId="{E9DDAFE3-F275-4409-8844-C7C292BD9F8E}" type="pres">
      <dgm:prSet presAssocID="{02B33C0E-75C0-4E49-A29F-8753F53F97CE}" presName="root2" presStyleCnt="0"/>
      <dgm:spPr/>
    </dgm:pt>
    <dgm:pt modelId="{BEAF9481-AE78-4E3A-80E2-512720BBAC33}" type="pres">
      <dgm:prSet presAssocID="{02B33C0E-75C0-4E49-A29F-8753F53F97CE}" presName="LevelTwoTextNode" presStyleLbl="node2" presStyleIdx="2" presStyleCnt="3">
        <dgm:presLayoutVars>
          <dgm:chPref val="3"/>
        </dgm:presLayoutVars>
      </dgm:prSet>
      <dgm:spPr/>
    </dgm:pt>
    <dgm:pt modelId="{BD6F95C7-FC87-4B03-B6BD-C081BF19B109}" type="pres">
      <dgm:prSet presAssocID="{02B33C0E-75C0-4E49-A29F-8753F53F97CE}" presName="level3hierChild" presStyleCnt="0"/>
      <dgm:spPr/>
    </dgm:pt>
  </dgm:ptLst>
  <dgm:cxnLst>
    <dgm:cxn modelId="{977A1B09-94C5-4BE1-9031-8F62C443EBBE}" type="presOf" srcId="{5AD7154C-366D-47BD-8CFB-95E970639BF5}" destId="{EF741EF8-D4A5-49BF-A817-AA133FB8A019}" srcOrd="0" destOrd="0" presId="urn:microsoft.com/office/officeart/2008/layout/HorizontalMultiLevelHierarchy"/>
    <dgm:cxn modelId="{844F0312-FE29-4100-9EB7-21D1C53B009D}" type="presOf" srcId="{18A9B390-13F1-4C50-958B-ABA25E0F9090}" destId="{DD853928-CB83-4E0E-8E06-2FCFB86CB8E4}" srcOrd="0" destOrd="0" presId="urn:microsoft.com/office/officeart/2008/layout/HorizontalMultiLevelHierarchy"/>
    <dgm:cxn modelId="{B5FB151C-57AB-4BD1-B4D9-53C85E00078B}" type="presOf" srcId="{8E9A08C3-BBE8-478F-9353-3CC7F422BABE}" destId="{4C8E39DC-8D38-41C3-AE9D-E7CFEBCF95BD}" srcOrd="1" destOrd="0" presId="urn:microsoft.com/office/officeart/2008/layout/HorizontalMultiLevelHierarchy"/>
    <dgm:cxn modelId="{96D0BB23-7EE2-4992-BA2C-2248245829BA}" srcId="{085126D6-4638-4712-B7C4-1F9F7D15978F}" destId="{5AD7154C-366D-47BD-8CFB-95E970639BF5}" srcOrd="0" destOrd="0" parTransId="{8E9A08C3-BBE8-478F-9353-3CC7F422BABE}" sibTransId="{3AD5D23C-CCF7-419E-9E24-344E1F2421A8}"/>
    <dgm:cxn modelId="{825DE935-5E3D-47B7-99CE-E1958302E9EC}" srcId="{085126D6-4638-4712-B7C4-1F9F7D15978F}" destId="{18A9B390-13F1-4C50-958B-ABA25E0F9090}" srcOrd="1" destOrd="0" parTransId="{4F9BFC0C-7B32-432E-ADB0-2F12EC4AA8F5}" sibTransId="{D1382D9F-9B73-43E7-874F-7D78A003E0E0}"/>
    <dgm:cxn modelId="{58F8F05B-E9B3-4324-895A-0838C70F49DB}" type="presOf" srcId="{02B33C0E-75C0-4E49-A29F-8753F53F97CE}" destId="{BEAF9481-AE78-4E3A-80E2-512720BBAC33}" srcOrd="0" destOrd="0" presId="urn:microsoft.com/office/officeart/2008/layout/HorizontalMultiLevelHierarchy"/>
    <dgm:cxn modelId="{1180A647-F821-4C9F-BA50-1659E9E85BE7}" type="presOf" srcId="{48574B67-6D43-4855-9E28-DDA7E892DAEB}" destId="{FDEAC014-0532-46AD-B934-DEFB77824169}" srcOrd="1" destOrd="0" presId="urn:microsoft.com/office/officeart/2008/layout/HorizontalMultiLevelHierarchy"/>
    <dgm:cxn modelId="{42122A48-BC5E-452C-A45F-FA4D209B63C1}" type="presOf" srcId="{4F9BFC0C-7B32-432E-ADB0-2F12EC4AA8F5}" destId="{B670D677-960B-41E7-8D92-9E490074E863}" srcOrd="1" destOrd="0" presId="urn:microsoft.com/office/officeart/2008/layout/HorizontalMultiLevelHierarchy"/>
    <dgm:cxn modelId="{03F36AAE-33CF-48C5-8D30-D9181F4B69E6}" type="presOf" srcId="{4F9BFC0C-7B32-432E-ADB0-2F12EC4AA8F5}" destId="{802B1F93-E120-4286-8561-5AB38C155278}" srcOrd="0" destOrd="0" presId="urn:microsoft.com/office/officeart/2008/layout/HorizontalMultiLevelHierarchy"/>
    <dgm:cxn modelId="{D0F713BA-B0BA-4B46-8629-EEDCBC171C87}" type="presOf" srcId="{48574B67-6D43-4855-9E28-DDA7E892DAEB}" destId="{F2D8EC11-E589-41D8-9360-13DC1B03B23A}" srcOrd="0" destOrd="0" presId="urn:microsoft.com/office/officeart/2008/layout/HorizontalMultiLevelHierarchy"/>
    <dgm:cxn modelId="{56465CC8-427E-499A-AEC8-254474D5E987}" srcId="{C5CCD54E-97FB-4F0C-BD7A-7025F452F21D}" destId="{085126D6-4638-4712-B7C4-1F9F7D15978F}" srcOrd="0" destOrd="0" parTransId="{2089B1D7-2711-4A04-BD55-0C5578C1F4E2}" sibTransId="{350B3B64-2C67-4C5D-BFBF-D37F9ACAB6FD}"/>
    <dgm:cxn modelId="{568564CB-4A23-46EC-A9CE-CEFCDF29FAD9}" type="presOf" srcId="{085126D6-4638-4712-B7C4-1F9F7D15978F}" destId="{614BAAFE-E076-4337-B206-6CC44190C1C8}" srcOrd="0" destOrd="0" presId="urn:microsoft.com/office/officeart/2008/layout/HorizontalMultiLevelHierarchy"/>
    <dgm:cxn modelId="{1B7C8BCE-A140-4E54-804A-FE087C30EB05}" type="presOf" srcId="{C5CCD54E-97FB-4F0C-BD7A-7025F452F21D}" destId="{89357F26-7CB7-4B36-B40E-CEFE486FFF6B}" srcOrd="0" destOrd="0" presId="urn:microsoft.com/office/officeart/2008/layout/HorizontalMultiLevelHierarchy"/>
    <dgm:cxn modelId="{03C42ED5-750E-434F-8A5C-391677B1DA1D}" type="presOf" srcId="{8E9A08C3-BBE8-478F-9353-3CC7F422BABE}" destId="{0CBEC564-4621-4307-A698-0DC880F59E8A}" srcOrd="0" destOrd="0" presId="urn:microsoft.com/office/officeart/2008/layout/HorizontalMultiLevelHierarchy"/>
    <dgm:cxn modelId="{F83B7CFB-5FBE-4DB7-88E5-2A507F05AE41}" srcId="{085126D6-4638-4712-B7C4-1F9F7D15978F}" destId="{02B33C0E-75C0-4E49-A29F-8753F53F97CE}" srcOrd="2" destOrd="0" parTransId="{48574B67-6D43-4855-9E28-DDA7E892DAEB}" sibTransId="{1162F293-D316-4AB5-BC9B-309941370D13}"/>
    <dgm:cxn modelId="{1D6760E9-A89C-47F6-8D1F-A3215143CD2C}" type="presParOf" srcId="{89357F26-7CB7-4B36-B40E-CEFE486FFF6B}" destId="{8E13165F-4AB5-4F32-8A65-5287624E8465}" srcOrd="0" destOrd="0" presId="urn:microsoft.com/office/officeart/2008/layout/HorizontalMultiLevelHierarchy"/>
    <dgm:cxn modelId="{5FD98CF4-502F-406A-9DA4-C900C46A7653}" type="presParOf" srcId="{8E13165F-4AB5-4F32-8A65-5287624E8465}" destId="{614BAAFE-E076-4337-B206-6CC44190C1C8}" srcOrd="0" destOrd="0" presId="urn:microsoft.com/office/officeart/2008/layout/HorizontalMultiLevelHierarchy"/>
    <dgm:cxn modelId="{679C117C-9278-489B-B84E-387D285602C8}" type="presParOf" srcId="{8E13165F-4AB5-4F32-8A65-5287624E8465}" destId="{77C5DD04-9C7F-437D-9FDF-FF7E03434763}" srcOrd="1" destOrd="0" presId="urn:microsoft.com/office/officeart/2008/layout/HorizontalMultiLevelHierarchy"/>
    <dgm:cxn modelId="{A615EF78-30A3-495E-B6E1-776694BD151B}" type="presParOf" srcId="{77C5DD04-9C7F-437D-9FDF-FF7E03434763}" destId="{0CBEC564-4621-4307-A698-0DC880F59E8A}" srcOrd="0" destOrd="0" presId="urn:microsoft.com/office/officeart/2008/layout/HorizontalMultiLevelHierarchy"/>
    <dgm:cxn modelId="{766DAB4A-1A41-493C-8454-76331BCABB38}" type="presParOf" srcId="{0CBEC564-4621-4307-A698-0DC880F59E8A}" destId="{4C8E39DC-8D38-41C3-AE9D-E7CFEBCF95BD}" srcOrd="0" destOrd="0" presId="urn:microsoft.com/office/officeart/2008/layout/HorizontalMultiLevelHierarchy"/>
    <dgm:cxn modelId="{3EB016D5-A6D6-402A-9F39-C8BDB252882B}" type="presParOf" srcId="{77C5DD04-9C7F-437D-9FDF-FF7E03434763}" destId="{2AFDDF35-1E6A-49FC-A285-C0DC207963B8}" srcOrd="1" destOrd="0" presId="urn:microsoft.com/office/officeart/2008/layout/HorizontalMultiLevelHierarchy"/>
    <dgm:cxn modelId="{1FAE4F47-3AED-4F28-9411-1A72EE0D751A}" type="presParOf" srcId="{2AFDDF35-1E6A-49FC-A285-C0DC207963B8}" destId="{EF741EF8-D4A5-49BF-A817-AA133FB8A019}" srcOrd="0" destOrd="0" presId="urn:microsoft.com/office/officeart/2008/layout/HorizontalMultiLevelHierarchy"/>
    <dgm:cxn modelId="{28D41CCA-5129-45C1-830B-076F375A8826}" type="presParOf" srcId="{2AFDDF35-1E6A-49FC-A285-C0DC207963B8}" destId="{10D87209-50A0-4785-AD3E-E4C9B447C037}" srcOrd="1" destOrd="0" presId="urn:microsoft.com/office/officeart/2008/layout/HorizontalMultiLevelHierarchy"/>
    <dgm:cxn modelId="{6D22B6B1-3991-4351-AD93-5CA0AE3BE8C5}" type="presParOf" srcId="{77C5DD04-9C7F-437D-9FDF-FF7E03434763}" destId="{802B1F93-E120-4286-8561-5AB38C155278}" srcOrd="2" destOrd="0" presId="urn:microsoft.com/office/officeart/2008/layout/HorizontalMultiLevelHierarchy"/>
    <dgm:cxn modelId="{AFD81D50-69D1-49F5-BFD6-CF96B9D16260}" type="presParOf" srcId="{802B1F93-E120-4286-8561-5AB38C155278}" destId="{B670D677-960B-41E7-8D92-9E490074E863}" srcOrd="0" destOrd="0" presId="urn:microsoft.com/office/officeart/2008/layout/HorizontalMultiLevelHierarchy"/>
    <dgm:cxn modelId="{0E5556B8-8226-4D6B-80EF-A182ACAE5197}" type="presParOf" srcId="{77C5DD04-9C7F-437D-9FDF-FF7E03434763}" destId="{4202C456-6193-49B5-845B-7671F2C6C098}" srcOrd="3" destOrd="0" presId="urn:microsoft.com/office/officeart/2008/layout/HorizontalMultiLevelHierarchy"/>
    <dgm:cxn modelId="{A5479E5A-CBF0-4F90-A621-8EB3A8133AE4}" type="presParOf" srcId="{4202C456-6193-49B5-845B-7671F2C6C098}" destId="{DD853928-CB83-4E0E-8E06-2FCFB86CB8E4}" srcOrd="0" destOrd="0" presId="urn:microsoft.com/office/officeart/2008/layout/HorizontalMultiLevelHierarchy"/>
    <dgm:cxn modelId="{5A1F64C2-9298-4FC7-93DC-FA29CB21D073}" type="presParOf" srcId="{4202C456-6193-49B5-845B-7671F2C6C098}" destId="{D926A874-7CB4-4A2E-B1D4-EDD06054901D}" srcOrd="1" destOrd="0" presId="urn:microsoft.com/office/officeart/2008/layout/HorizontalMultiLevelHierarchy"/>
    <dgm:cxn modelId="{0CCD24A4-157B-4B70-8946-EA97A48D5E56}" type="presParOf" srcId="{77C5DD04-9C7F-437D-9FDF-FF7E03434763}" destId="{F2D8EC11-E589-41D8-9360-13DC1B03B23A}" srcOrd="4" destOrd="0" presId="urn:microsoft.com/office/officeart/2008/layout/HorizontalMultiLevelHierarchy"/>
    <dgm:cxn modelId="{454B36B7-CABC-40A6-90A9-709D922792EA}" type="presParOf" srcId="{F2D8EC11-E589-41D8-9360-13DC1B03B23A}" destId="{FDEAC014-0532-46AD-B934-DEFB77824169}" srcOrd="0" destOrd="0" presId="urn:microsoft.com/office/officeart/2008/layout/HorizontalMultiLevelHierarchy"/>
    <dgm:cxn modelId="{15E90905-606D-4491-AAE4-A2A45A141994}" type="presParOf" srcId="{77C5DD04-9C7F-437D-9FDF-FF7E03434763}" destId="{E9DDAFE3-F275-4409-8844-C7C292BD9F8E}" srcOrd="5" destOrd="0" presId="urn:microsoft.com/office/officeart/2008/layout/HorizontalMultiLevelHierarchy"/>
    <dgm:cxn modelId="{36FE87A4-1F0A-4CEF-8288-9E8DAE02956D}" type="presParOf" srcId="{E9DDAFE3-F275-4409-8844-C7C292BD9F8E}" destId="{BEAF9481-AE78-4E3A-80E2-512720BBAC33}" srcOrd="0" destOrd="0" presId="urn:microsoft.com/office/officeart/2008/layout/HorizontalMultiLevelHierarchy"/>
    <dgm:cxn modelId="{28540E35-8813-4F55-AEE8-EB2335633A04}" type="presParOf" srcId="{E9DDAFE3-F275-4409-8844-C7C292BD9F8E}" destId="{BD6F95C7-FC87-4B03-B6BD-C081BF19B109}" srcOrd="1" destOrd="0" presId="urn:microsoft.com/office/officeart/2008/layout/HorizontalMultiLevelHierarchy"/>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5B00C3-1B67-4DD2-B26A-EE2BD7C6C873}">
      <dsp:nvSpPr>
        <dsp:cNvPr id="0" name=""/>
        <dsp:cNvSpPr/>
      </dsp:nvSpPr>
      <dsp:spPr>
        <a:xfrm>
          <a:off x="2627766" y="69897"/>
          <a:ext cx="3355068" cy="3355068"/>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Open Sans"/>
            </a:rPr>
            <a:t>FEAR</a:t>
          </a:r>
        </a:p>
      </dsp:txBody>
      <dsp:txXfrm>
        <a:off x="3075108" y="657034"/>
        <a:ext cx="2460383" cy="1509780"/>
      </dsp:txXfrm>
    </dsp:sp>
    <dsp:sp modelId="{DFD0928E-8B2C-48BE-AE94-8A177E135727}">
      <dsp:nvSpPr>
        <dsp:cNvPr id="0" name=""/>
        <dsp:cNvSpPr/>
      </dsp:nvSpPr>
      <dsp:spPr>
        <a:xfrm>
          <a:off x="3838386" y="2166814"/>
          <a:ext cx="3355068" cy="3355068"/>
        </a:xfrm>
        <a:prstGeom prst="ellipse">
          <a:avLst/>
        </a:prstGeom>
        <a:solidFill>
          <a:schemeClr val="accent5">
            <a:alpha val="50000"/>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Open Sans"/>
            </a:rPr>
            <a:t>POWER</a:t>
          </a:r>
        </a:p>
      </dsp:txBody>
      <dsp:txXfrm>
        <a:off x="4864478" y="3033540"/>
        <a:ext cx="2013040" cy="1845287"/>
      </dsp:txXfrm>
    </dsp:sp>
    <dsp:sp modelId="{D882C70E-983D-406B-AC39-B91BCBFB6F45}">
      <dsp:nvSpPr>
        <dsp:cNvPr id="0" name=""/>
        <dsp:cNvSpPr/>
      </dsp:nvSpPr>
      <dsp:spPr>
        <a:xfrm>
          <a:off x="1417145" y="2166814"/>
          <a:ext cx="3355068" cy="3355068"/>
        </a:xfrm>
        <a:prstGeom prst="ellipse">
          <a:avLst/>
        </a:prstGeom>
        <a:solidFill>
          <a:schemeClr val="accent5">
            <a:alpha val="50000"/>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Open Sans"/>
            </a:rPr>
            <a:t>COMPETITION</a:t>
          </a:r>
        </a:p>
      </dsp:txBody>
      <dsp:txXfrm>
        <a:off x="1733081" y="3033540"/>
        <a:ext cx="2013040" cy="18452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08BA2-831B-4133-90EC-4BD774DA9BBE}">
      <dsp:nvSpPr>
        <dsp:cNvPr id="0" name=""/>
        <dsp:cNvSpPr/>
      </dsp:nvSpPr>
      <dsp:spPr>
        <a:xfrm>
          <a:off x="814938" y="0"/>
          <a:ext cx="2681541" cy="2600282"/>
        </a:xfrm>
        <a:prstGeom prst="upArrow">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5A27F7-638F-41DE-B8A1-41887ECB8718}">
      <dsp:nvSpPr>
        <dsp:cNvPr id="0" name=""/>
        <dsp:cNvSpPr/>
      </dsp:nvSpPr>
      <dsp:spPr>
        <a:xfrm>
          <a:off x="3575388" y="0"/>
          <a:ext cx="4550494" cy="260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0" rIns="462280" bIns="462280" numCol="1" spcCol="1270" anchor="ctr" anchorCtr="0">
          <a:noAutofit/>
        </a:bodyPr>
        <a:lstStyle/>
        <a:p>
          <a:pPr marL="0" lvl="0" indent="0" algn="l" defTabSz="2889250">
            <a:lnSpc>
              <a:spcPct val="90000"/>
            </a:lnSpc>
            <a:spcBef>
              <a:spcPct val="0"/>
            </a:spcBef>
            <a:spcAft>
              <a:spcPct val="35000"/>
            </a:spcAft>
            <a:buNone/>
          </a:pPr>
          <a:r>
            <a:rPr lang="en-GB" sz="6500" kern="1200" dirty="0">
              <a:latin typeface="Open Sans"/>
            </a:rPr>
            <a:t>Your career</a:t>
          </a:r>
        </a:p>
      </dsp:txBody>
      <dsp:txXfrm>
        <a:off x="3575388" y="0"/>
        <a:ext cx="4550494" cy="2600282"/>
      </dsp:txXfrm>
    </dsp:sp>
    <dsp:sp modelId="{E15F2074-F41A-4430-9E04-BDDD5DFF4241}">
      <dsp:nvSpPr>
        <dsp:cNvPr id="0" name=""/>
        <dsp:cNvSpPr/>
      </dsp:nvSpPr>
      <dsp:spPr>
        <a:xfrm>
          <a:off x="808931" y="2816973"/>
          <a:ext cx="2681541" cy="2600282"/>
        </a:xfrm>
        <a:prstGeom prst="down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C0FE46-523F-401A-8CF7-C222A77A3C90}">
      <dsp:nvSpPr>
        <dsp:cNvPr id="0" name=""/>
        <dsp:cNvSpPr/>
      </dsp:nvSpPr>
      <dsp:spPr>
        <a:xfrm>
          <a:off x="3570919" y="2816973"/>
          <a:ext cx="4550494" cy="260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0" rIns="462280" bIns="462280" numCol="1" spcCol="1270" anchor="ctr" anchorCtr="0">
          <a:noAutofit/>
        </a:bodyPr>
        <a:lstStyle/>
        <a:p>
          <a:pPr marL="0" lvl="0" indent="0" algn="l" defTabSz="2889250">
            <a:lnSpc>
              <a:spcPct val="90000"/>
            </a:lnSpc>
            <a:spcBef>
              <a:spcPct val="0"/>
            </a:spcBef>
            <a:spcAft>
              <a:spcPct val="35000"/>
            </a:spcAft>
            <a:buNone/>
          </a:pPr>
          <a:r>
            <a:rPr lang="en-GB" sz="6500" kern="1200" dirty="0">
              <a:latin typeface="Open Sans"/>
            </a:rPr>
            <a:t>Open Science</a:t>
          </a:r>
        </a:p>
      </dsp:txBody>
      <dsp:txXfrm>
        <a:off x="3570919" y="2816973"/>
        <a:ext cx="4550494" cy="26002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08BA2-831B-4133-90EC-4BD774DA9BBE}">
      <dsp:nvSpPr>
        <dsp:cNvPr id="0" name=""/>
        <dsp:cNvSpPr/>
      </dsp:nvSpPr>
      <dsp:spPr>
        <a:xfrm>
          <a:off x="814938" y="0"/>
          <a:ext cx="2681541" cy="2600282"/>
        </a:xfrm>
        <a:prstGeom prst="upArrow">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5A27F7-638F-41DE-B8A1-41887ECB8718}">
      <dsp:nvSpPr>
        <dsp:cNvPr id="0" name=""/>
        <dsp:cNvSpPr/>
      </dsp:nvSpPr>
      <dsp:spPr>
        <a:xfrm>
          <a:off x="3575388" y="0"/>
          <a:ext cx="4550494" cy="260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0" rIns="462280" bIns="462280" numCol="1" spcCol="1270" anchor="ctr" anchorCtr="0">
          <a:noAutofit/>
        </a:bodyPr>
        <a:lstStyle/>
        <a:p>
          <a:pPr marL="0" lvl="0" indent="0" algn="l" defTabSz="2889250">
            <a:lnSpc>
              <a:spcPct val="90000"/>
            </a:lnSpc>
            <a:spcBef>
              <a:spcPct val="0"/>
            </a:spcBef>
            <a:spcAft>
              <a:spcPct val="35000"/>
            </a:spcAft>
            <a:buNone/>
          </a:pPr>
          <a:r>
            <a:rPr lang="en-GB" sz="6500" kern="1200" dirty="0">
              <a:latin typeface="Open Sans"/>
            </a:rPr>
            <a:t>Your career</a:t>
          </a:r>
        </a:p>
      </dsp:txBody>
      <dsp:txXfrm>
        <a:off x="3575388" y="0"/>
        <a:ext cx="4550494" cy="2600282"/>
      </dsp:txXfrm>
    </dsp:sp>
    <dsp:sp modelId="{E15F2074-F41A-4430-9E04-BDDD5DFF4241}">
      <dsp:nvSpPr>
        <dsp:cNvPr id="0" name=""/>
        <dsp:cNvSpPr/>
      </dsp:nvSpPr>
      <dsp:spPr>
        <a:xfrm>
          <a:off x="808931" y="2816973"/>
          <a:ext cx="2681541" cy="2600282"/>
        </a:xfrm>
        <a:prstGeom prst="down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C0FE46-523F-401A-8CF7-C222A77A3C90}">
      <dsp:nvSpPr>
        <dsp:cNvPr id="0" name=""/>
        <dsp:cNvSpPr/>
      </dsp:nvSpPr>
      <dsp:spPr>
        <a:xfrm>
          <a:off x="3570919" y="2816973"/>
          <a:ext cx="4550494" cy="260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0" rIns="462280" bIns="462280" numCol="1" spcCol="1270" anchor="ctr" anchorCtr="0">
          <a:noAutofit/>
        </a:bodyPr>
        <a:lstStyle/>
        <a:p>
          <a:pPr marL="0" lvl="0" indent="0" algn="l" defTabSz="2889250">
            <a:lnSpc>
              <a:spcPct val="90000"/>
            </a:lnSpc>
            <a:spcBef>
              <a:spcPct val="0"/>
            </a:spcBef>
            <a:spcAft>
              <a:spcPct val="35000"/>
            </a:spcAft>
            <a:buNone/>
          </a:pPr>
          <a:r>
            <a:rPr lang="en-GB" sz="6500" kern="1200" dirty="0">
              <a:latin typeface="Open Sans"/>
            </a:rPr>
            <a:t>Open Science</a:t>
          </a:r>
        </a:p>
      </dsp:txBody>
      <dsp:txXfrm>
        <a:off x="3570919" y="2816973"/>
        <a:ext cx="4550494" cy="26002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08BA2-831B-4133-90EC-4BD774DA9BBE}">
      <dsp:nvSpPr>
        <dsp:cNvPr id="0" name=""/>
        <dsp:cNvSpPr/>
      </dsp:nvSpPr>
      <dsp:spPr>
        <a:xfrm>
          <a:off x="814938" y="0"/>
          <a:ext cx="2681541" cy="2600282"/>
        </a:xfrm>
        <a:prstGeom prst="upArrow">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5A27F7-638F-41DE-B8A1-41887ECB8718}">
      <dsp:nvSpPr>
        <dsp:cNvPr id="0" name=""/>
        <dsp:cNvSpPr/>
      </dsp:nvSpPr>
      <dsp:spPr>
        <a:xfrm>
          <a:off x="3575388" y="0"/>
          <a:ext cx="4550494" cy="260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0" rIns="462280" bIns="462280" numCol="1" spcCol="1270" anchor="ctr" anchorCtr="0">
          <a:noAutofit/>
        </a:bodyPr>
        <a:lstStyle/>
        <a:p>
          <a:pPr marL="0" lvl="0" indent="0" algn="l" defTabSz="2889250">
            <a:lnSpc>
              <a:spcPct val="90000"/>
            </a:lnSpc>
            <a:spcBef>
              <a:spcPct val="0"/>
            </a:spcBef>
            <a:spcAft>
              <a:spcPct val="35000"/>
            </a:spcAft>
            <a:buNone/>
          </a:pPr>
          <a:r>
            <a:rPr lang="en-GB" sz="6500" kern="1200" dirty="0">
              <a:latin typeface="Open Sans"/>
            </a:rPr>
            <a:t>Your career</a:t>
          </a:r>
        </a:p>
      </dsp:txBody>
      <dsp:txXfrm>
        <a:off x="3575388" y="0"/>
        <a:ext cx="4550494" cy="2600282"/>
      </dsp:txXfrm>
    </dsp:sp>
    <dsp:sp modelId="{E15F2074-F41A-4430-9E04-BDDD5DFF4241}">
      <dsp:nvSpPr>
        <dsp:cNvPr id="0" name=""/>
        <dsp:cNvSpPr/>
      </dsp:nvSpPr>
      <dsp:spPr>
        <a:xfrm>
          <a:off x="808931" y="2816973"/>
          <a:ext cx="2681541" cy="2600282"/>
        </a:xfrm>
        <a:prstGeom prst="down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C0FE46-523F-401A-8CF7-C222A77A3C90}">
      <dsp:nvSpPr>
        <dsp:cNvPr id="0" name=""/>
        <dsp:cNvSpPr/>
      </dsp:nvSpPr>
      <dsp:spPr>
        <a:xfrm>
          <a:off x="3570919" y="2816973"/>
          <a:ext cx="4550494" cy="260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0" rIns="462280" bIns="462280" numCol="1" spcCol="1270" anchor="ctr" anchorCtr="0">
          <a:noAutofit/>
        </a:bodyPr>
        <a:lstStyle/>
        <a:p>
          <a:pPr marL="0" lvl="0" indent="0" algn="l" defTabSz="2889250">
            <a:lnSpc>
              <a:spcPct val="90000"/>
            </a:lnSpc>
            <a:spcBef>
              <a:spcPct val="0"/>
            </a:spcBef>
            <a:spcAft>
              <a:spcPct val="35000"/>
            </a:spcAft>
            <a:buNone/>
          </a:pPr>
          <a:r>
            <a:rPr lang="en-GB" sz="6500" kern="1200" dirty="0">
              <a:latin typeface="Open Sans"/>
            </a:rPr>
            <a:t>Open Science</a:t>
          </a:r>
        </a:p>
      </dsp:txBody>
      <dsp:txXfrm>
        <a:off x="3570919" y="2816973"/>
        <a:ext cx="4550494" cy="26002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08BA2-831B-4133-90EC-4BD774DA9BBE}">
      <dsp:nvSpPr>
        <dsp:cNvPr id="0" name=""/>
        <dsp:cNvSpPr/>
      </dsp:nvSpPr>
      <dsp:spPr>
        <a:xfrm>
          <a:off x="4064730" y="1847448"/>
          <a:ext cx="2681541" cy="2600282"/>
        </a:xfrm>
        <a:prstGeom prst="upArrow">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5A27F7-638F-41DE-B8A1-41887ECB8718}">
      <dsp:nvSpPr>
        <dsp:cNvPr id="0" name=""/>
        <dsp:cNvSpPr/>
      </dsp:nvSpPr>
      <dsp:spPr>
        <a:xfrm>
          <a:off x="4116577" y="45608"/>
          <a:ext cx="2563066" cy="260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0" tIns="0" rIns="355600" bIns="355600" numCol="1" spcCol="1270" anchor="ctr" anchorCtr="0">
          <a:noAutofit/>
        </a:bodyPr>
        <a:lstStyle/>
        <a:p>
          <a:pPr marL="0" lvl="0" indent="0" algn="ctr" defTabSz="2222500">
            <a:lnSpc>
              <a:spcPct val="90000"/>
            </a:lnSpc>
            <a:spcBef>
              <a:spcPct val="0"/>
            </a:spcBef>
            <a:spcAft>
              <a:spcPct val="35000"/>
            </a:spcAft>
            <a:buNone/>
          </a:pPr>
          <a:r>
            <a:rPr lang="en-GB" sz="5000" kern="1200" dirty="0">
              <a:latin typeface="Open Sans"/>
            </a:rPr>
            <a:t>Your career</a:t>
          </a:r>
        </a:p>
      </dsp:txBody>
      <dsp:txXfrm>
        <a:off x="4116577" y="45608"/>
        <a:ext cx="2563066" cy="2600282"/>
      </dsp:txXfrm>
    </dsp:sp>
    <dsp:sp modelId="{E15F2074-F41A-4430-9E04-BDDD5DFF4241}">
      <dsp:nvSpPr>
        <dsp:cNvPr id="0" name=""/>
        <dsp:cNvSpPr/>
      </dsp:nvSpPr>
      <dsp:spPr>
        <a:xfrm rot="10800000">
          <a:off x="1047754" y="1847457"/>
          <a:ext cx="2681541" cy="2600282"/>
        </a:xfrm>
        <a:prstGeom prst="down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C0FE46-523F-401A-8CF7-C222A77A3C90}">
      <dsp:nvSpPr>
        <dsp:cNvPr id="0" name=""/>
        <dsp:cNvSpPr/>
      </dsp:nvSpPr>
      <dsp:spPr>
        <a:xfrm>
          <a:off x="970709" y="52326"/>
          <a:ext cx="2860031" cy="260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0" tIns="0" rIns="355600" bIns="355600" numCol="1" spcCol="1270" anchor="ctr" anchorCtr="0">
          <a:noAutofit/>
        </a:bodyPr>
        <a:lstStyle/>
        <a:p>
          <a:pPr marL="0" lvl="0" indent="0" algn="ctr" defTabSz="2222500">
            <a:lnSpc>
              <a:spcPct val="90000"/>
            </a:lnSpc>
            <a:spcBef>
              <a:spcPct val="0"/>
            </a:spcBef>
            <a:spcAft>
              <a:spcPct val="35000"/>
            </a:spcAft>
            <a:buNone/>
          </a:pPr>
          <a:r>
            <a:rPr lang="en-GB" sz="5000" kern="1200" dirty="0">
              <a:latin typeface="Open Sans"/>
            </a:rPr>
            <a:t>Open Science</a:t>
          </a:r>
        </a:p>
      </dsp:txBody>
      <dsp:txXfrm>
        <a:off x="970709" y="52326"/>
        <a:ext cx="2860031" cy="26002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D8EC11-E589-41D8-9360-13DC1B03B23A}">
      <dsp:nvSpPr>
        <dsp:cNvPr id="0" name=""/>
        <dsp:cNvSpPr/>
      </dsp:nvSpPr>
      <dsp:spPr>
        <a:xfrm>
          <a:off x="2310125" y="2451947"/>
          <a:ext cx="611221" cy="1164674"/>
        </a:xfrm>
        <a:custGeom>
          <a:avLst/>
          <a:gdLst/>
          <a:ahLst/>
          <a:cxnLst/>
          <a:rect l="0" t="0" r="0" b="0"/>
          <a:pathLst>
            <a:path>
              <a:moveTo>
                <a:pt x="0" y="0"/>
              </a:moveTo>
              <a:lnTo>
                <a:pt x="305610" y="0"/>
              </a:lnTo>
              <a:lnTo>
                <a:pt x="305610" y="1164674"/>
              </a:lnTo>
              <a:lnTo>
                <a:pt x="611221" y="11646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582853" y="3001401"/>
        <a:ext cx="65765" cy="65765"/>
      </dsp:txXfrm>
    </dsp:sp>
    <dsp:sp modelId="{802B1F93-E120-4286-8561-5AB38C155278}">
      <dsp:nvSpPr>
        <dsp:cNvPr id="0" name=""/>
        <dsp:cNvSpPr/>
      </dsp:nvSpPr>
      <dsp:spPr>
        <a:xfrm>
          <a:off x="2310125" y="2406227"/>
          <a:ext cx="611221" cy="91440"/>
        </a:xfrm>
        <a:custGeom>
          <a:avLst/>
          <a:gdLst/>
          <a:ahLst/>
          <a:cxnLst/>
          <a:rect l="0" t="0" r="0" b="0"/>
          <a:pathLst>
            <a:path>
              <a:moveTo>
                <a:pt x="0" y="45720"/>
              </a:moveTo>
              <a:lnTo>
                <a:pt x="611221"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600456" y="2436666"/>
        <a:ext cx="30561" cy="30561"/>
      </dsp:txXfrm>
    </dsp:sp>
    <dsp:sp modelId="{0CBEC564-4621-4307-A698-0DC880F59E8A}">
      <dsp:nvSpPr>
        <dsp:cNvPr id="0" name=""/>
        <dsp:cNvSpPr/>
      </dsp:nvSpPr>
      <dsp:spPr>
        <a:xfrm>
          <a:off x="2310125" y="1287272"/>
          <a:ext cx="611221" cy="1164674"/>
        </a:xfrm>
        <a:custGeom>
          <a:avLst/>
          <a:gdLst/>
          <a:ahLst/>
          <a:cxnLst/>
          <a:rect l="0" t="0" r="0" b="0"/>
          <a:pathLst>
            <a:path>
              <a:moveTo>
                <a:pt x="0" y="1164674"/>
              </a:moveTo>
              <a:lnTo>
                <a:pt x="305610" y="1164674"/>
              </a:lnTo>
              <a:lnTo>
                <a:pt x="305610" y="0"/>
              </a:lnTo>
              <a:lnTo>
                <a:pt x="611221"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582853" y="1836726"/>
        <a:ext cx="65765" cy="65765"/>
      </dsp:txXfrm>
    </dsp:sp>
    <dsp:sp modelId="{614BAAFE-E076-4337-B206-6CC44190C1C8}">
      <dsp:nvSpPr>
        <dsp:cNvPr id="0" name=""/>
        <dsp:cNvSpPr/>
      </dsp:nvSpPr>
      <dsp:spPr>
        <a:xfrm rot="16200000">
          <a:off x="-607691" y="1986077"/>
          <a:ext cx="4903894" cy="9317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GB" sz="4000" kern="1200" dirty="0"/>
            <a:t>Open Science Coalition</a:t>
          </a:r>
        </a:p>
      </dsp:txBody>
      <dsp:txXfrm>
        <a:off x="-607691" y="1986077"/>
        <a:ext cx="4903894" cy="931739"/>
      </dsp:txXfrm>
    </dsp:sp>
    <dsp:sp modelId="{EF741EF8-D4A5-49BF-A817-AA133FB8A019}">
      <dsp:nvSpPr>
        <dsp:cNvPr id="0" name=""/>
        <dsp:cNvSpPr/>
      </dsp:nvSpPr>
      <dsp:spPr>
        <a:xfrm>
          <a:off x="2921347" y="821402"/>
          <a:ext cx="3056106" cy="9317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t>Political and public activism</a:t>
          </a:r>
        </a:p>
      </dsp:txBody>
      <dsp:txXfrm>
        <a:off x="2921347" y="821402"/>
        <a:ext cx="3056106" cy="931739"/>
      </dsp:txXfrm>
    </dsp:sp>
    <dsp:sp modelId="{DD853928-CB83-4E0E-8E06-2FCFB86CB8E4}">
      <dsp:nvSpPr>
        <dsp:cNvPr id="0" name=""/>
        <dsp:cNvSpPr/>
      </dsp:nvSpPr>
      <dsp:spPr>
        <a:xfrm>
          <a:off x="2921347" y="1986077"/>
          <a:ext cx="3056106" cy="9317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t>Tools, services, and infrastructure</a:t>
          </a:r>
        </a:p>
      </dsp:txBody>
      <dsp:txXfrm>
        <a:off x="2921347" y="1986077"/>
        <a:ext cx="3056106" cy="931739"/>
      </dsp:txXfrm>
    </dsp:sp>
    <dsp:sp modelId="{BEAF9481-AE78-4E3A-80E2-512720BBAC33}">
      <dsp:nvSpPr>
        <dsp:cNvPr id="0" name=""/>
        <dsp:cNvSpPr/>
      </dsp:nvSpPr>
      <dsp:spPr>
        <a:xfrm>
          <a:off x="2921347" y="3150751"/>
          <a:ext cx="3056106" cy="9317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t>Community engagement, training, and education</a:t>
          </a:r>
        </a:p>
      </dsp:txBody>
      <dsp:txXfrm>
        <a:off x="2921347" y="3150751"/>
        <a:ext cx="3056106" cy="931739"/>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24C80E-E6B5-4DC1-AD68-ABFE7AF8C390}" type="datetimeFigureOut">
              <a:rPr lang="en-GB" smtClean="0"/>
              <a:t>28/01/2019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B69D44-1984-4176-94E4-95E4FEB5FB38}" type="slidenum">
              <a:rPr lang="en-GB" smtClean="0"/>
              <a:t>‹#›</a:t>
            </a:fld>
            <a:endParaRPr lang="en-GB"/>
          </a:p>
        </p:txBody>
      </p:sp>
    </p:spTree>
    <p:extLst>
      <p:ext uri="{BB962C8B-B14F-4D97-AF65-F5344CB8AC3E}">
        <p14:creationId xmlns:p14="http://schemas.microsoft.com/office/powerpoint/2010/main" val="768351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EB69D44-1984-4176-94E4-95E4FEB5FB38}" type="slidenum">
              <a:rPr lang="en-GB" smtClean="0"/>
              <a:t>7</a:t>
            </a:fld>
            <a:endParaRPr lang="en-GB"/>
          </a:p>
        </p:txBody>
      </p:sp>
    </p:spTree>
    <p:extLst>
      <p:ext uri="{BB962C8B-B14F-4D97-AF65-F5344CB8AC3E}">
        <p14:creationId xmlns:p14="http://schemas.microsoft.com/office/powerpoint/2010/main" val="3753823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a well-known anecdote about British rule in India. In Delhi, officials were concerned that there were too many cobras. To reduce their population, people were paid for each cobra killed. When the administrators found out that some people had started to breed cobras to kill them and collect the reward, they stopped the scheme. The farmed cobras were set free, causing the population to explode. </a:t>
            </a:r>
          </a:p>
        </p:txBody>
      </p:sp>
      <p:sp>
        <p:nvSpPr>
          <p:cNvPr id="4" name="Slide Number Placeholder 3"/>
          <p:cNvSpPr>
            <a:spLocks noGrp="1"/>
          </p:cNvSpPr>
          <p:nvPr>
            <p:ph type="sldNum" sz="quarter" idx="5"/>
          </p:nvPr>
        </p:nvSpPr>
        <p:spPr/>
        <p:txBody>
          <a:bodyPr/>
          <a:lstStyle/>
          <a:p>
            <a:fld id="{CEB69D44-1984-4176-94E4-95E4FEB5FB38}" type="slidenum">
              <a:rPr lang="en-GB" smtClean="0"/>
              <a:t>31</a:t>
            </a:fld>
            <a:endParaRPr lang="en-GB"/>
          </a:p>
        </p:txBody>
      </p:sp>
    </p:spTree>
    <p:extLst>
      <p:ext uri="{BB962C8B-B14F-4D97-AF65-F5344CB8AC3E}">
        <p14:creationId xmlns:p14="http://schemas.microsoft.com/office/powerpoint/2010/main" val="2435084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EB69D44-1984-4176-94E4-95E4FEB5FB38}" type="slidenum">
              <a:rPr lang="en-GB" smtClean="0"/>
              <a:t>36</a:t>
            </a:fld>
            <a:endParaRPr lang="en-GB"/>
          </a:p>
        </p:txBody>
      </p:sp>
    </p:spTree>
    <p:extLst>
      <p:ext uri="{BB962C8B-B14F-4D97-AF65-F5344CB8AC3E}">
        <p14:creationId xmlns:p14="http://schemas.microsoft.com/office/powerpoint/2010/main" val="2910314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EB69D44-1984-4176-94E4-95E4FEB5FB38}" type="slidenum">
              <a:rPr lang="en-GB" smtClean="0"/>
              <a:t>44</a:t>
            </a:fld>
            <a:endParaRPr lang="en-GB"/>
          </a:p>
        </p:txBody>
      </p:sp>
    </p:spTree>
    <p:extLst>
      <p:ext uri="{BB962C8B-B14F-4D97-AF65-F5344CB8AC3E}">
        <p14:creationId xmlns:p14="http://schemas.microsoft.com/office/powerpoint/2010/main" val="1597670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0AF4F-22AC-4327-A798-1D60646C8A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3C1F4B2-BB05-415E-B9F6-2C04CD18CF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D2FFC08-6FFB-4174-9B85-79DC3773644C}"/>
              </a:ext>
            </a:extLst>
          </p:cNvPr>
          <p:cNvSpPr>
            <a:spLocks noGrp="1"/>
          </p:cNvSpPr>
          <p:nvPr>
            <p:ph type="dt" sz="half" idx="10"/>
          </p:nvPr>
        </p:nvSpPr>
        <p:spPr/>
        <p:txBody>
          <a:bodyPr/>
          <a:lstStyle/>
          <a:p>
            <a:fld id="{6C4587C4-43D8-454A-8CCE-8D6BB7407146}" type="datetimeFigureOut">
              <a:rPr lang="en-GB" smtClean="0"/>
              <a:t>28/01/2019</a:t>
            </a:fld>
            <a:endParaRPr lang="en-GB"/>
          </a:p>
        </p:txBody>
      </p:sp>
      <p:sp>
        <p:nvSpPr>
          <p:cNvPr id="5" name="Footer Placeholder 4">
            <a:extLst>
              <a:ext uri="{FF2B5EF4-FFF2-40B4-BE49-F238E27FC236}">
                <a16:creationId xmlns:a16="http://schemas.microsoft.com/office/drawing/2014/main" id="{82C4DB8E-5812-467A-B6B0-07D71160A0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0413F0-D226-49BF-B740-8ACF874B248E}"/>
              </a:ext>
            </a:extLst>
          </p:cNvPr>
          <p:cNvSpPr>
            <a:spLocks noGrp="1"/>
          </p:cNvSpPr>
          <p:nvPr>
            <p:ph type="sldNum" sz="quarter" idx="12"/>
          </p:nvPr>
        </p:nvSpPr>
        <p:spPr/>
        <p:txBody>
          <a:bodyPr/>
          <a:lstStyle/>
          <a:p>
            <a:fld id="{E7B963E1-155B-4A88-BA46-8D9F0576B43C}" type="slidenum">
              <a:rPr lang="en-GB" smtClean="0"/>
              <a:t>‹#›</a:t>
            </a:fld>
            <a:endParaRPr lang="en-GB"/>
          </a:p>
        </p:txBody>
      </p:sp>
    </p:spTree>
    <p:extLst>
      <p:ext uri="{BB962C8B-B14F-4D97-AF65-F5344CB8AC3E}">
        <p14:creationId xmlns:p14="http://schemas.microsoft.com/office/powerpoint/2010/main" val="1116469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6F7B5-F5FC-4E0E-9BEB-6E1D93E1742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3DBF16E-5E48-4308-8BDA-4C31E458FE2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E8D71C-4F92-4A96-9AE0-0B17DAE1EA5B}"/>
              </a:ext>
            </a:extLst>
          </p:cNvPr>
          <p:cNvSpPr>
            <a:spLocks noGrp="1"/>
          </p:cNvSpPr>
          <p:nvPr>
            <p:ph type="dt" sz="half" idx="10"/>
          </p:nvPr>
        </p:nvSpPr>
        <p:spPr/>
        <p:txBody>
          <a:bodyPr/>
          <a:lstStyle/>
          <a:p>
            <a:fld id="{6C4587C4-43D8-454A-8CCE-8D6BB7407146}" type="datetimeFigureOut">
              <a:rPr lang="en-GB" smtClean="0"/>
              <a:t>28/01/2019</a:t>
            </a:fld>
            <a:endParaRPr lang="en-GB"/>
          </a:p>
        </p:txBody>
      </p:sp>
      <p:sp>
        <p:nvSpPr>
          <p:cNvPr id="5" name="Footer Placeholder 4">
            <a:extLst>
              <a:ext uri="{FF2B5EF4-FFF2-40B4-BE49-F238E27FC236}">
                <a16:creationId xmlns:a16="http://schemas.microsoft.com/office/drawing/2014/main" id="{C953A416-9CD8-4C90-A508-3788351DF2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09BCDC-3994-4366-82CC-AB70486A78C0}"/>
              </a:ext>
            </a:extLst>
          </p:cNvPr>
          <p:cNvSpPr>
            <a:spLocks noGrp="1"/>
          </p:cNvSpPr>
          <p:nvPr>
            <p:ph type="sldNum" sz="quarter" idx="12"/>
          </p:nvPr>
        </p:nvSpPr>
        <p:spPr/>
        <p:txBody>
          <a:bodyPr/>
          <a:lstStyle/>
          <a:p>
            <a:fld id="{E7B963E1-155B-4A88-BA46-8D9F0576B43C}" type="slidenum">
              <a:rPr lang="en-GB" smtClean="0"/>
              <a:t>‹#›</a:t>
            </a:fld>
            <a:endParaRPr lang="en-GB"/>
          </a:p>
        </p:txBody>
      </p:sp>
    </p:spTree>
    <p:extLst>
      <p:ext uri="{BB962C8B-B14F-4D97-AF65-F5344CB8AC3E}">
        <p14:creationId xmlns:p14="http://schemas.microsoft.com/office/powerpoint/2010/main" val="259793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8AC6D6-9FC2-4F1F-A841-911AABB2880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250E455-1790-4907-900A-C9247284C01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A53AAA-CA21-43B3-8ADA-A1AAAF3E8494}"/>
              </a:ext>
            </a:extLst>
          </p:cNvPr>
          <p:cNvSpPr>
            <a:spLocks noGrp="1"/>
          </p:cNvSpPr>
          <p:nvPr>
            <p:ph type="dt" sz="half" idx="10"/>
          </p:nvPr>
        </p:nvSpPr>
        <p:spPr/>
        <p:txBody>
          <a:bodyPr/>
          <a:lstStyle/>
          <a:p>
            <a:fld id="{6C4587C4-43D8-454A-8CCE-8D6BB7407146}" type="datetimeFigureOut">
              <a:rPr lang="en-GB" smtClean="0"/>
              <a:t>28/01/2019</a:t>
            </a:fld>
            <a:endParaRPr lang="en-GB"/>
          </a:p>
        </p:txBody>
      </p:sp>
      <p:sp>
        <p:nvSpPr>
          <p:cNvPr id="5" name="Footer Placeholder 4">
            <a:extLst>
              <a:ext uri="{FF2B5EF4-FFF2-40B4-BE49-F238E27FC236}">
                <a16:creationId xmlns:a16="http://schemas.microsoft.com/office/drawing/2014/main" id="{3F5712EA-8A45-4E58-952D-110529CC97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C7D755-8517-4A46-A4FA-C61EE91B67E3}"/>
              </a:ext>
            </a:extLst>
          </p:cNvPr>
          <p:cNvSpPr>
            <a:spLocks noGrp="1"/>
          </p:cNvSpPr>
          <p:nvPr>
            <p:ph type="sldNum" sz="quarter" idx="12"/>
          </p:nvPr>
        </p:nvSpPr>
        <p:spPr/>
        <p:txBody>
          <a:bodyPr/>
          <a:lstStyle/>
          <a:p>
            <a:fld id="{E7B963E1-155B-4A88-BA46-8D9F0576B43C}" type="slidenum">
              <a:rPr lang="en-GB" smtClean="0"/>
              <a:t>‹#›</a:t>
            </a:fld>
            <a:endParaRPr lang="en-GB"/>
          </a:p>
        </p:txBody>
      </p:sp>
    </p:spTree>
    <p:extLst>
      <p:ext uri="{BB962C8B-B14F-4D97-AF65-F5344CB8AC3E}">
        <p14:creationId xmlns:p14="http://schemas.microsoft.com/office/powerpoint/2010/main" val="3704312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58B66-2995-416B-95DB-B030883B87D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DA313B-7A66-49D0-B563-5D7E0F73628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522A37-B192-492B-B874-F1531C933875}"/>
              </a:ext>
            </a:extLst>
          </p:cNvPr>
          <p:cNvSpPr>
            <a:spLocks noGrp="1"/>
          </p:cNvSpPr>
          <p:nvPr>
            <p:ph type="dt" sz="half" idx="10"/>
          </p:nvPr>
        </p:nvSpPr>
        <p:spPr/>
        <p:txBody>
          <a:bodyPr/>
          <a:lstStyle/>
          <a:p>
            <a:fld id="{6C4587C4-43D8-454A-8CCE-8D6BB7407146}" type="datetimeFigureOut">
              <a:rPr lang="en-GB" smtClean="0"/>
              <a:t>28/01/2019</a:t>
            </a:fld>
            <a:endParaRPr lang="en-GB"/>
          </a:p>
        </p:txBody>
      </p:sp>
      <p:sp>
        <p:nvSpPr>
          <p:cNvPr id="5" name="Footer Placeholder 4">
            <a:extLst>
              <a:ext uri="{FF2B5EF4-FFF2-40B4-BE49-F238E27FC236}">
                <a16:creationId xmlns:a16="http://schemas.microsoft.com/office/drawing/2014/main" id="{BB2A9794-5693-4620-9858-E4D9EE6953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47CAB2-C0FF-42F3-A26E-BBE1F6AA43C7}"/>
              </a:ext>
            </a:extLst>
          </p:cNvPr>
          <p:cNvSpPr>
            <a:spLocks noGrp="1"/>
          </p:cNvSpPr>
          <p:nvPr>
            <p:ph type="sldNum" sz="quarter" idx="12"/>
          </p:nvPr>
        </p:nvSpPr>
        <p:spPr/>
        <p:txBody>
          <a:bodyPr/>
          <a:lstStyle/>
          <a:p>
            <a:fld id="{E7B963E1-155B-4A88-BA46-8D9F0576B43C}" type="slidenum">
              <a:rPr lang="en-GB" smtClean="0"/>
              <a:t>‹#›</a:t>
            </a:fld>
            <a:endParaRPr lang="en-GB"/>
          </a:p>
        </p:txBody>
      </p:sp>
    </p:spTree>
    <p:extLst>
      <p:ext uri="{BB962C8B-B14F-4D97-AF65-F5344CB8AC3E}">
        <p14:creationId xmlns:p14="http://schemas.microsoft.com/office/powerpoint/2010/main" val="2835240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4DC88-A604-4EEC-A114-76AC24FDED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BD038E7-C1BD-4624-8ED2-29DFB3EF07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69CB180-38FA-45B0-A30F-41A7AD229EC2}"/>
              </a:ext>
            </a:extLst>
          </p:cNvPr>
          <p:cNvSpPr>
            <a:spLocks noGrp="1"/>
          </p:cNvSpPr>
          <p:nvPr>
            <p:ph type="dt" sz="half" idx="10"/>
          </p:nvPr>
        </p:nvSpPr>
        <p:spPr/>
        <p:txBody>
          <a:bodyPr/>
          <a:lstStyle/>
          <a:p>
            <a:fld id="{6C4587C4-43D8-454A-8CCE-8D6BB7407146}" type="datetimeFigureOut">
              <a:rPr lang="en-GB" smtClean="0"/>
              <a:t>28/01/2019</a:t>
            </a:fld>
            <a:endParaRPr lang="en-GB"/>
          </a:p>
        </p:txBody>
      </p:sp>
      <p:sp>
        <p:nvSpPr>
          <p:cNvPr id="5" name="Footer Placeholder 4">
            <a:extLst>
              <a:ext uri="{FF2B5EF4-FFF2-40B4-BE49-F238E27FC236}">
                <a16:creationId xmlns:a16="http://schemas.microsoft.com/office/drawing/2014/main" id="{2D42194E-EA9D-4AE7-982B-B2405FAD74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4705DA-CB64-4865-96FC-655DA645AE12}"/>
              </a:ext>
            </a:extLst>
          </p:cNvPr>
          <p:cNvSpPr>
            <a:spLocks noGrp="1"/>
          </p:cNvSpPr>
          <p:nvPr>
            <p:ph type="sldNum" sz="quarter" idx="12"/>
          </p:nvPr>
        </p:nvSpPr>
        <p:spPr/>
        <p:txBody>
          <a:bodyPr/>
          <a:lstStyle/>
          <a:p>
            <a:fld id="{E7B963E1-155B-4A88-BA46-8D9F0576B43C}" type="slidenum">
              <a:rPr lang="en-GB" smtClean="0"/>
              <a:t>‹#›</a:t>
            </a:fld>
            <a:endParaRPr lang="en-GB"/>
          </a:p>
        </p:txBody>
      </p:sp>
    </p:spTree>
    <p:extLst>
      <p:ext uri="{BB962C8B-B14F-4D97-AF65-F5344CB8AC3E}">
        <p14:creationId xmlns:p14="http://schemas.microsoft.com/office/powerpoint/2010/main" val="2420606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7F243-2D71-46E4-B827-DBFD4C4DAF1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E314A75-5F4B-49AA-9FF2-3082E89E267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C239829-4C0F-4DFC-8CB5-C49D1D641DF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9CBF433-96E7-40E7-B7B3-D92A30E97182}"/>
              </a:ext>
            </a:extLst>
          </p:cNvPr>
          <p:cNvSpPr>
            <a:spLocks noGrp="1"/>
          </p:cNvSpPr>
          <p:nvPr>
            <p:ph type="dt" sz="half" idx="10"/>
          </p:nvPr>
        </p:nvSpPr>
        <p:spPr/>
        <p:txBody>
          <a:bodyPr/>
          <a:lstStyle/>
          <a:p>
            <a:fld id="{6C4587C4-43D8-454A-8CCE-8D6BB7407146}" type="datetimeFigureOut">
              <a:rPr lang="en-GB" smtClean="0"/>
              <a:t>28/01/2019</a:t>
            </a:fld>
            <a:endParaRPr lang="en-GB"/>
          </a:p>
        </p:txBody>
      </p:sp>
      <p:sp>
        <p:nvSpPr>
          <p:cNvPr id="6" name="Footer Placeholder 5">
            <a:extLst>
              <a:ext uri="{FF2B5EF4-FFF2-40B4-BE49-F238E27FC236}">
                <a16:creationId xmlns:a16="http://schemas.microsoft.com/office/drawing/2014/main" id="{DC7235EB-2137-403B-8783-16F9F6FC77B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C444CCF-10A4-4F2C-B725-E41C653CE977}"/>
              </a:ext>
            </a:extLst>
          </p:cNvPr>
          <p:cNvSpPr>
            <a:spLocks noGrp="1"/>
          </p:cNvSpPr>
          <p:nvPr>
            <p:ph type="sldNum" sz="quarter" idx="12"/>
          </p:nvPr>
        </p:nvSpPr>
        <p:spPr/>
        <p:txBody>
          <a:bodyPr/>
          <a:lstStyle/>
          <a:p>
            <a:fld id="{E7B963E1-155B-4A88-BA46-8D9F0576B43C}" type="slidenum">
              <a:rPr lang="en-GB" smtClean="0"/>
              <a:t>‹#›</a:t>
            </a:fld>
            <a:endParaRPr lang="en-GB"/>
          </a:p>
        </p:txBody>
      </p:sp>
    </p:spTree>
    <p:extLst>
      <p:ext uri="{BB962C8B-B14F-4D97-AF65-F5344CB8AC3E}">
        <p14:creationId xmlns:p14="http://schemas.microsoft.com/office/powerpoint/2010/main" val="3596253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1C2FC-BD40-4535-9832-79FCCE21DF8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71DD807-1E50-4A6E-AE24-D7BC80B2D9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DC07FCD-F700-4908-B927-0A7E9297C1B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6F32134-D944-4D5E-AB23-83D5AD6B5A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0F5D3E0-1F40-4065-A80A-35511724347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932A624-C10C-47CB-9CE4-E9C971D608EC}"/>
              </a:ext>
            </a:extLst>
          </p:cNvPr>
          <p:cNvSpPr>
            <a:spLocks noGrp="1"/>
          </p:cNvSpPr>
          <p:nvPr>
            <p:ph type="dt" sz="half" idx="10"/>
          </p:nvPr>
        </p:nvSpPr>
        <p:spPr/>
        <p:txBody>
          <a:bodyPr/>
          <a:lstStyle/>
          <a:p>
            <a:fld id="{6C4587C4-43D8-454A-8CCE-8D6BB7407146}" type="datetimeFigureOut">
              <a:rPr lang="en-GB" smtClean="0"/>
              <a:t>28/01/2019</a:t>
            </a:fld>
            <a:endParaRPr lang="en-GB"/>
          </a:p>
        </p:txBody>
      </p:sp>
      <p:sp>
        <p:nvSpPr>
          <p:cNvPr id="8" name="Footer Placeholder 7">
            <a:extLst>
              <a:ext uri="{FF2B5EF4-FFF2-40B4-BE49-F238E27FC236}">
                <a16:creationId xmlns:a16="http://schemas.microsoft.com/office/drawing/2014/main" id="{087969AC-144D-4ED2-80E8-6CF7A9C310B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F2A21DE-D5F1-40AB-8FCD-21187CBA4A3F}"/>
              </a:ext>
            </a:extLst>
          </p:cNvPr>
          <p:cNvSpPr>
            <a:spLocks noGrp="1"/>
          </p:cNvSpPr>
          <p:nvPr>
            <p:ph type="sldNum" sz="quarter" idx="12"/>
          </p:nvPr>
        </p:nvSpPr>
        <p:spPr/>
        <p:txBody>
          <a:bodyPr/>
          <a:lstStyle/>
          <a:p>
            <a:fld id="{E7B963E1-155B-4A88-BA46-8D9F0576B43C}" type="slidenum">
              <a:rPr lang="en-GB" smtClean="0"/>
              <a:t>‹#›</a:t>
            </a:fld>
            <a:endParaRPr lang="en-GB"/>
          </a:p>
        </p:txBody>
      </p:sp>
    </p:spTree>
    <p:extLst>
      <p:ext uri="{BB962C8B-B14F-4D97-AF65-F5344CB8AC3E}">
        <p14:creationId xmlns:p14="http://schemas.microsoft.com/office/powerpoint/2010/main" val="1643564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3E6F4-7A31-4E26-AEDA-87EFA07899B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028375C-D7BA-4357-A078-D984A59EBCD5}"/>
              </a:ext>
            </a:extLst>
          </p:cNvPr>
          <p:cNvSpPr>
            <a:spLocks noGrp="1"/>
          </p:cNvSpPr>
          <p:nvPr>
            <p:ph type="dt" sz="half" idx="10"/>
          </p:nvPr>
        </p:nvSpPr>
        <p:spPr/>
        <p:txBody>
          <a:bodyPr/>
          <a:lstStyle/>
          <a:p>
            <a:fld id="{6C4587C4-43D8-454A-8CCE-8D6BB7407146}" type="datetimeFigureOut">
              <a:rPr lang="en-GB" smtClean="0"/>
              <a:t>28/01/2019</a:t>
            </a:fld>
            <a:endParaRPr lang="en-GB"/>
          </a:p>
        </p:txBody>
      </p:sp>
      <p:sp>
        <p:nvSpPr>
          <p:cNvPr id="4" name="Footer Placeholder 3">
            <a:extLst>
              <a:ext uri="{FF2B5EF4-FFF2-40B4-BE49-F238E27FC236}">
                <a16:creationId xmlns:a16="http://schemas.microsoft.com/office/drawing/2014/main" id="{B55E2999-BBD5-4D8F-9F92-6D5E47B19BA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F641AB6-A550-498B-AE4C-F0EA694C652F}"/>
              </a:ext>
            </a:extLst>
          </p:cNvPr>
          <p:cNvSpPr>
            <a:spLocks noGrp="1"/>
          </p:cNvSpPr>
          <p:nvPr>
            <p:ph type="sldNum" sz="quarter" idx="12"/>
          </p:nvPr>
        </p:nvSpPr>
        <p:spPr/>
        <p:txBody>
          <a:bodyPr/>
          <a:lstStyle/>
          <a:p>
            <a:fld id="{E7B963E1-155B-4A88-BA46-8D9F0576B43C}" type="slidenum">
              <a:rPr lang="en-GB" smtClean="0"/>
              <a:t>‹#›</a:t>
            </a:fld>
            <a:endParaRPr lang="en-GB"/>
          </a:p>
        </p:txBody>
      </p:sp>
    </p:spTree>
    <p:extLst>
      <p:ext uri="{BB962C8B-B14F-4D97-AF65-F5344CB8AC3E}">
        <p14:creationId xmlns:p14="http://schemas.microsoft.com/office/powerpoint/2010/main" val="4185628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81C7DF-1CC8-42EB-83A9-19F1754F638A}"/>
              </a:ext>
            </a:extLst>
          </p:cNvPr>
          <p:cNvSpPr>
            <a:spLocks noGrp="1"/>
          </p:cNvSpPr>
          <p:nvPr>
            <p:ph type="dt" sz="half" idx="10"/>
          </p:nvPr>
        </p:nvSpPr>
        <p:spPr/>
        <p:txBody>
          <a:bodyPr/>
          <a:lstStyle/>
          <a:p>
            <a:fld id="{6C4587C4-43D8-454A-8CCE-8D6BB7407146}" type="datetimeFigureOut">
              <a:rPr lang="en-GB" smtClean="0"/>
              <a:t>28/01/2019</a:t>
            </a:fld>
            <a:endParaRPr lang="en-GB"/>
          </a:p>
        </p:txBody>
      </p:sp>
      <p:sp>
        <p:nvSpPr>
          <p:cNvPr id="3" name="Footer Placeholder 2">
            <a:extLst>
              <a:ext uri="{FF2B5EF4-FFF2-40B4-BE49-F238E27FC236}">
                <a16:creationId xmlns:a16="http://schemas.microsoft.com/office/drawing/2014/main" id="{F5E9D516-A5BD-4F08-8461-56EF712DFF6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832E871-6B64-4712-9E29-D75CAA8567BC}"/>
              </a:ext>
            </a:extLst>
          </p:cNvPr>
          <p:cNvSpPr>
            <a:spLocks noGrp="1"/>
          </p:cNvSpPr>
          <p:nvPr>
            <p:ph type="sldNum" sz="quarter" idx="12"/>
          </p:nvPr>
        </p:nvSpPr>
        <p:spPr/>
        <p:txBody>
          <a:bodyPr/>
          <a:lstStyle/>
          <a:p>
            <a:fld id="{E7B963E1-155B-4A88-BA46-8D9F0576B43C}" type="slidenum">
              <a:rPr lang="en-GB" smtClean="0"/>
              <a:t>‹#›</a:t>
            </a:fld>
            <a:endParaRPr lang="en-GB"/>
          </a:p>
        </p:txBody>
      </p:sp>
    </p:spTree>
    <p:extLst>
      <p:ext uri="{BB962C8B-B14F-4D97-AF65-F5344CB8AC3E}">
        <p14:creationId xmlns:p14="http://schemas.microsoft.com/office/powerpoint/2010/main" val="679517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9D7B6-7304-4B25-A3D0-5E63CB5688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9F9A40D-B030-442B-ADF9-99B14A5BD9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D0A1B70-89B9-4D82-8F4B-78C3730B44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DCCA0C4-FC87-41F6-BBE7-2B474630AD7B}"/>
              </a:ext>
            </a:extLst>
          </p:cNvPr>
          <p:cNvSpPr>
            <a:spLocks noGrp="1"/>
          </p:cNvSpPr>
          <p:nvPr>
            <p:ph type="dt" sz="half" idx="10"/>
          </p:nvPr>
        </p:nvSpPr>
        <p:spPr/>
        <p:txBody>
          <a:bodyPr/>
          <a:lstStyle/>
          <a:p>
            <a:fld id="{6C4587C4-43D8-454A-8CCE-8D6BB7407146}" type="datetimeFigureOut">
              <a:rPr lang="en-GB" smtClean="0"/>
              <a:t>28/01/2019</a:t>
            </a:fld>
            <a:endParaRPr lang="en-GB"/>
          </a:p>
        </p:txBody>
      </p:sp>
      <p:sp>
        <p:nvSpPr>
          <p:cNvPr id="6" name="Footer Placeholder 5">
            <a:extLst>
              <a:ext uri="{FF2B5EF4-FFF2-40B4-BE49-F238E27FC236}">
                <a16:creationId xmlns:a16="http://schemas.microsoft.com/office/drawing/2014/main" id="{48F9B4B5-BC57-4E1E-8000-367DD664C5A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99759B2-A0F1-498A-AF70-DC69E46D87D8}"/>
              </a:ext>
            </a:extLst>
          </p:cNvPr>
          <p:cNvSpPr>
            <a:spLocks noGrp="1"/>
          </p:cNvSpPr>
          <p:nvPr>
            <p:ph type="sldNum" sz="quarter" idx="12"/>
          </p:nvPr>
        </p:nvSpPr>
        <p:spPr/>
        <p:txBody>
          <a:bodyPr/>
          <a:lstStyle/>
          <a:p>
            <a:fld id="{E7B963E1-155B-4A88-BA46-8D9F0576B43C}" type="slidenum">
              <a:rPr lang="en-GB" smtClean="0"/>
              <a:t>‹#›</a:t>
            </a:fld>
            <a:endParaRPr lang="en-GB"/>
          </a:p>
        </p:txBody>
      </p:sp>
    </p:spTree>
    <p:extLst>
      <p:ext uri="{BB962C8B-B14F-4D97-AF65-F5344CB8AC3E}">
        <p14:creationId xmlns:p14="http://schemas.microsoft.com/office/powerpoint/2010/main" val="4007549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7CF6B-9E9E-4D64-9AD7-E32626D93B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719E43D-5BAB-48C1-B989-438FDE5440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345E854-7B01-4E25-A9C7-5F141463ED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E5B8312-B581-42E9-881B-0E8A78AAC599}"/>
              </a:ext>
            </a:extLst>
          </p:cNvPr>
          <p:cNvSpPr>
            <a:spLocks noGrp="1"/>
          </p:cNvSpPr>
          <p:nvPr>
            <p:ph type="dt" sz="half" idx="10"/>
          </p:nvPr>
        </p:nvSpPr>
        <p:spPr/>
        <p:txBody>
          <a:bodyPr/>
          <a:lstStyle/>
          <a:p>
            <a:fld id="{6C4587C4-43D8-454A-8CCE-8D6BB7407146}" type="datetimeFigureOut">
              <a:rPr lang="en-GB" smtClean="0"/>
              <a:t>28/01/2019</a:t>
            </a:fld>
            <a:endParaRPr lang="en-GB"/>
          </a:p>
        </p:txBody>
      </p:sp>
      <p:sp>
        <p:nvSpPr>
          <p:cNvPr id="6" name="Footer Placeholder 5">
            <a:extLst>
              <a:ext uri="{FF2B5EF4-FFF2-40B4-BE49-F238E27FC236}">
                <a16:creationId xmlns:a16="http://schemas.microsoft.com/office/drawing/2014/main" id="{AE2DE043-BBE2-46F5-8AEE-920253101B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AD4DE53-FE49-4AC3-BA63-4AB6AE226589}"/>
              </a:ext>
            </a:extLst>
          </p:cNvPr>
          <p:cNvSpPr>
            <a:spLocks noGrp="1"/>
          </p:cNvSpPr>
          <p:nvPr>
            <p:ph type="sldNum" sz="quarter" idx="12"/>
          </p:nvPr>
        </p:nvSpPr>
        <p:spPr/>
        <p:txBody>
          <a:bodyPr/>
          <a:lstStyle/>
          <a:p>
            <a:fld id="{E7B963E1-155B-4A88-BA46-8D9F0576B43C}" type="slidenum">
              <a:rPr lang="en-GB" smtClean="0"/>
              <a:t>‹#›</a:t>
            </a:fld>
            <a:endParaRPr lang="en-GB"/>
          </a:p>
        </p:txBody>
      </p:sp>
    </p:spTree>
    <p:extLst>
      <p:ext uri="{BB962C8B-B14F-4D97-AF65-F5344CB8AC3E}">
        <p14:creationId xmlns:p14="http://schemas.microsoft.com/office/powerpoint/2010/main" val="1786334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62603F-8AB4-41CB-8B09-A6918297D0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9599207-F52E-4088-BBCC-8076EBAE1F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F0549D-3F88-479E-ABF2-A9806758A7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4587C4-43D8-454A-8CCE-8D6BB7407146}" type="datetimeFigureOut">
              <a:rPr lang="en-GB" smtClean="0"/>
              <a:t>28/01/2019</a:t>
            </a:fld>
            <a:endParaRPr lang="en-GB"/>
          </a:p>
        </p:txBody>
      </p:sp>
      <p:sp>
        <p:nvSpPr>
          <p:cNvPr id="5" name="Footer Placeholder 4">
            <a:extLst>
              <a:ext uri="{FF2B5EF4-FFF2-40B4-BE49-F238E27FC236}">
                <a16:creationId xmlns:a16="http://schemas.microsoft.com/office/drawing/2014/main" id="{B5370D86-C665-4234-9881-0E501CD838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1DCFB4B-E3DA-4329-8846-0CDF6E402E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B963E1-155B-4A88-BA46-8D9F0576B43C}" type="slidenum">
              <a:rPr lang="en-GB" smtClean="0"/>
              <a:t>‹#›</a:t>
            </a:fld>
            <a:endParaRPr lang="en-GB"/>
          </a:p>
        </p:txBody>
      </p:sp>
    </p:spTree>
    <p:extLst>
      <p:ext uri="{BB962C8B-B14F-4D97-AF65-F5344CB8AC3E}">
        <p14:creationId xmlns:p14="http://schemas.microsoft.com/office/powerpoint/2010/main" val="123574903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hyperlink" Target="https://www.hanze.nl/eng/research/knowledge-development/knowledge-portal/organisation/hanze-research-day/hanze-research-day-2019?utm_campaign=HRD+2019&amp;utm_medium=email&amp;utm_source=iMailingtool" TargetMode="External"/><Relationship Id="rId5" Type="http://schemas.openxmlformats.org/officeDocument/2006/relationships/hyperlink" Target="https://orcid.org/0000-0001-7794-0218" TargetMode="Externa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hyperlink" Target="https://www.force11.org/group/fairgroup/fairprinciples" TargetMode="External"/><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6.gif"/><Relationship Id="rId5" Type="http://schemas.openxmlformats.org/officeDocument/2006/relationships/hyperlink" Target="https://www.slideshare.net/OpenAIRE_eu/peer-review-in-the-age-of-open-science" TargetMode="External"/><Relationship Id="rId4" Type="http://schemas.openxmlformats.org/officeDocument/2006/relationships/hyperlink" Target="https://cos.io/our-services/top-guideline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9.gif"/><Relationship Id="rId4" Type="http://schemas.openxmlformats.org/officeDocument/2006/relationships/hyperlink" Target="http://twitter.com/protohedgehog"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blogs.plos.org/neuro/2018/01/31/open-science-sharing-is-caring-but-is-privacy-theft-by-david-mehler-and-kevin-weiner/" TargetMode="Externa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hyperlink" Target="http://twitter.com/protohedgehog"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research.iheartanthony.com/2012/05/31/why-i-became-an-open-scientist/" TargetMode="Externa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hyperlink" Target="http://twitter.com/protohedgehog"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3dsbiovia.com/blog/index.php/2014/11/25/publish-perish-mentality-hurting-scientific-integrity/" TargetMode="External"/><Relationship Id="rId5" Type="http://schemas.openxmlformats.org/officeDocument/2006/relationships/hyperlink" Target="http://twitter.com/protohedgehog" TargetMode="External"/><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hyperlink" Target="http://twitter.com/protohedgehog"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hyperlink" Target="http://twitter.com/protohedgehog"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twitter.com/protohedgehog" TargetMode="Externa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bulliedintobadscience.org/" TargetMode="External"/><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hyperlink" Target="http://twitter.com/protohedgehog" TargetMode="Externa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twitter.com/protohedgehog" TargetMode="Externa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twitter.com/protohedgehog" TargetMode="Externa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whyopenresearch.org/impactfactor" TargetMode="External"/><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1.gif"/><Relationship Id="rId4" Type="http://schemas.openxmlformats.org/officeDocument/2006/relationships/hyperlink" Target="http://twitter.com/protohedgeho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nature.com/news/why-high-profile-journals-have-more-retractions-1.15951" TargetMode="External"/><Relationship Id="rId1" Type="http://schemas.openxmlformats.org/officeDocument/2006/relationships/slideLayout" Target="../slideLayouts/slideLayout2.xml"/><Relationship Id="rId4" Type="http://schemas.openxmlformats.org/officeDocument/2006/relationships/hyperlink" Target="http://journal.frontiersin.org/article/10.3389/fnhum.2013.00291/ful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hyperlink" Target="http://twitter.com/protohedgehog" TargetMode="Externa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hyperlink" Target="https://www.sciencedirect.com/science/article/pii/S004873331730210X" TargetMode="External"/><Relationship Id="rId7" Type="http://schemas.openxmlformats.org/officeDocument/2006/relationships/hyperlink" Target="https://www.sciencemag.org/news/2019/01/how-shine-indonesian-science-game-system" TargetMode="External"/><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hyperlink" Target="http://twitter.com/protohedgeho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hyperlink" Target="http://twitter.com/protohedgehog"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hyperlink" Target="https://www.theguardian.com/higher-education-network/2018/feb/16/performance-driven-culture-is-ruining-scientific-research?CMP=share_btn_tw"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image" Target="../media/image39.gif"/><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hyperlink" Target="http://twitter.com/protohedgehog" TargetMode="Externa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royalsociety.org/~/media/Royal_Society_Content/policy/publications/2010/4294970126.pdf" TargetMode="External"/><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hyperlink" Target="http://twitter.com/protohedgehog" TargetMode="External"/><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twitter.com/protohedgehog" TargetMode="External"/></Relationships>
</file>

<file path=ppt/slides/_rels/slide37.xml.rels><?xml version="1.0" encoding="UTF-8" standalone="yes"?>
<Relationships xmlns="http://schemas.openxmlformats.org/package/2006/relationships"><Relationship Id="rId2" Type="http://schemas.openxmlformats.org/officeDocument/2006/relationships/hyperlink" Target="http://twitter.com/protohedgehog"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twitter.com/protohedgehog" TargetMode="Externa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health-policy-systems.biomedcentral.com/articles/10.1186/s12961-017-0235-3" TargetMode="External"/><Relationship Id="rId1" Type="http://schemas.openxmlformats.org/officeDocument/2006/relationships/slideLayout" Target="../slideLayouts/slideLayout6.xml"/><Relationship Id="rId5" Type="http://schemas.openxmlformats.org/officeDocument/2006/relationships/image" Target="../media/image45.gif"/><Relationship Id="rId4" Type="http://schemas.openxmlformats.org/officeDocument/2006/relationships/hyperlink" Target="http://twitter.com/protohedgehog"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who.int/mediacentre/events/meetings/2015/un-sustainable-development-summit/en" TargetMode="External"/><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hyperlink" Target="http://twitter.com/protohedgeho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5" Type="http://schemas.openxmlformats.org/officeDocument/2006/relationships/hyperlink" Target="http://twitter.com/protohedgehog" TargetMode="External"/><Relationship Id="rId4" Type="http://schemas.openxmlformats.org/officeDocument/2006/relationships/hyperlink" Target="https://www.natureindex.com/news-blog/young-researchers-preach-open-access-yet-many-dont-practic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hyperlink" Target="http://twitter.com/protohedgehog"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8" Type="http://schemas.openxmlformats.org/officeDocument/2006/relationships/hyperlink" Target="http://whyopenresearch.org/" TargetMode="External"/><Relationship Id="rId3" Type="http://schemas.openxmlformats.org/officeDocument/2006/relationships/hyperlink" Target="http://f1000research.com/articles/5-632/v3" TargetMode="External"/><Relationship Id="rId7" Type="http://schemas.openxmlformats.org/officeDocument/2006/relationships/image" Target="../media/image53.png"/><Relationship Id="rId2" Type="http://schemas.openxmlformats.org/officeDocument/2006/relationships/image" Target="../media/image51.gif"/><Relationship Id="rId1" Type="http://schemas.openxmlformats.org/officeDocument/2006/relationships/slideLayout" Target="../slideLayouts/slideLayout2.xml"/><Relationship Id="rId6" Type="http://schemas.openxmlformats.org/officeDocument/2006/relationships/hyperlink" Target="https://peerj.com/articles/175" TargetMode="External"/><Relationship Id="rId5" Type="http://schemas.openxmlformats.org/officeDocument/2006/relationships/image" Target="../media/image52.png"/><Relationship Id="rId4" Type="http://schemas.openxmlformats.org/officeDocument/2006/relationships/hyperlink" Target="http://twitter.com/protohedgehog"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kib.ki.se/en/publish-analyse/open-access" TargetMode="External"/><Relationship Id="rId7" Type="http://schemas.openxmlformats.org/officeDocument/2006/relationships/hyperlink" Target="https://elifesciences.org/articles/16800"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hyperlink" Target="http://twitter.com/protohedgehog" TargetMode="External"/><Relationship Id="rId4" Type="http://schemas.openxmlformats.org/officeDocument/2006/relationships/image" Target="../media/image54.jpeg"/></Relationships>
</file>

<file path=ppt/slides/_rels/slide45.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image" Target="../media/image56.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hyperlink" Target="http://twitter.com/protohedgehog" TargetMode="Externa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hyperlink" Target="http://twitter.com/protohedgehog" TargetMode="Externa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9.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twitter.com/protohedgehog"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hyperlink" Target="https://opensciencemooc.eu/modules/" TargetMode="External"/><Relationship Id="rId13" Type="http://schemas.openxmlformats.org/officeDocument/2006/relationships/diagramQuickStyle" Target="../diagrams/quickStyle6.xml"/><Relationship Id="rId3" Type="http://schemas.openxmlformats.org/officeDocument/2006/relationships/hyperlink" Target="http://scielo.org/php/index.php" TargetMode="External"/><Relationship Id="rId7" Type="http://schemas.openxmlformats.org/officeDocument/2006/relationships/hyperlink" Target="https://jrost.org/" TargetMode="External"/><Relationship Id="rId12" Type="http://schemas.openxmlformats.org/officeDocument/2006/relationships/diagramLayout" Target="../diagrams/layout6.xml"/><Relationship Id="rId17" Type="http://schemas.openxmlformats.org/officeDocument/2006/relationships/hyperlink" Target="http://elephantinthelab.org/do-we-need-an-open-science-coalition/" TargetMode="External"/><Relationship Id="rId2" Type="http://schemas.openxmlformats.org/officeDocument/2006/relationships/hyperlink" Target="https://www.scienceeurope.org/coalition-s/" TargetMode="External"/><Relationship Id="rId16" Type="http://schemas.openxmlformats.org/officeDocument/2006/relationships/hyperlink" Target="http://twitter.com/protohedgehog" TargetMode="External"/><Relationship Id="rId1" Type="http://schemas.openxmlformats.org/officeDocument/2006/relationships/slideLayout" Target="../slideLayouts/slideLayout2.xml"/><Relationship Id="rId6" Type="http://schemas.openxmlformats.org/officeDocument/2006/relationships/hyperlink" Target="https://www.openaire.eu/" TargetMode="External"/><Relationship Id="rId11" Type="http://schemas.openxmlformats.org/officeDocument/2006/relationships/diagramData" Target="../diagrams/data6.xml"/><Relationship Id="rId5" Type="http://schemas.openxmlformats.org/officeDocument/2006/relationships/hyperlink" Target="https://doaj.org/" TargetMode="External"/><Relationship Id="rId15" Type="http://schemas.microsoft.com/office/2007/relationships/diagramDrawing" Target="../diagrams/drawing6.xml"/><Relationship Id="rId10" Type="http://schemas.openxmlformats.org/officeDocument/2006/relationships/hyperlink" Target="https://www.force11.org/group/scholarly-commons-working-group" TargetMode="External"/><Relationship Id="rId4" Type="http://schemas.openxmlformats.org/officeDocument/2006/relationships/hyperlink" Target="https://ocsdnet.org/" TargetMode="External"/><Relationship Id="rId9" Type="http://schemas.openxmlformats.org/officeDocument/2006/relationships/hyperlink" Target="https://open-scholarship-strategy.github.io/site/" TargetMode="External"/><Relationship Id="rId14" Type="http://schemas.openxmlformats.org/officeDocument/2006/relationships/diagramColors" Target="../diagrams/colors6.xml"/></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hyperlink" Target="http://twitter.com/protohedgehog"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elephantinthelab.org/do-we-need-an-open-science-coalition/" TargetMode="External"/><Relationship Id="rId2" Type="http://schemas.openxmlformats.org/officeDocument/2006/relationships/hyperlink" Target="http://twitter.com/protohedgehog"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twitter.com/protohedgeho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fosteropenscience.eu/content/what-open-science-introduction" TargetMode="External"/><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hyperlink" Target="http://twitter.com/protohedgeho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sciencedirect.com/science/article/abs/pii/S0148296317305441" TargetMode="External"/><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hyperlink" Target="https://genomebiology.biomedcentral.com/articles/10.1186/s13059-015-0669-2" TargetMode="External"/><Relationship Id="rId5" Type="http://schemas.openxmlformats.org/officeDocument/2006/relationships/image" Target="../media/image14.png"/><Relationship Id="rId4" Type="http://schemas.openxmlformats.org/officeDocument/2006/relationships/hyperlink" Target="http://twitter.com/protohedgehog" TargetMode="External"/></Relationships>
</file>

<file path=ppt/slides/_rels/slide9.xml.rels><?xml version="1.0" encoding="UTF-8" standalone="yes"?>
<Relationships xmlns="http://schemas.openxmlformats.org/package/2006/relationships"><Relationship Id="rId2" Type="http://schemas.openxmlformats.org/officeDocument/2006/relationships/hyperlink" Target="http://twitter.com/protohedgehog"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6604" y="1369289"/>
            <a:ext cx="10543898" cy="2387600"/>
          </a:xfrm>
        </p:spPr>
        <p:txBody>
          <a:bodyPr>
            <a:normAutofit fontScale="90000"/>
          </a:bodyPr>
          <a:lstStyle/>
          <a:p>
            <a:pPr algn="ctr"/>
            <a:r>
              <a:rPr lang="en-GB" dirty="0"/>
              <a:t>What do Penguins, Gimli, and Cobras have to do with Open Science?</a:t>
            </a:r>
          </a:p>
        </p:txBody>
      </p:sp>
      <p:pic>
        <p:nvPicPr>
          <p:cNvPr id="1028" name="Picture 4" descr="Image result for cobras">
            <a:extLst>
              <a:ext uri="{FF2B5EF4-FFF2-40B4-BE49-F238E27FC236}">
                <a16:creationId xmlns:a16="http://schemas.microsoft.com/office/drawing/2014/main" id="{F174FAC2-03C8-4990-A132-5C69B11397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27224" y="4135321"/>
            <a:ext cx="1982158" cy="14192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penguins">
            <a:extLst>
              <a:ext uri="{FF2B5EF4-FFF2-40B4-BE49-F238E27FC236}">
                <a16:creationId xmlns:a16="http://schemas.microsoft.com/office/drawing/2014/main" id="{2C71FF0A-2B97-4420-97DD-27BDA9A2AC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5384" y="4050028"/>
            <a:ext cx="1714500" cy="15898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gimli">
            <a:extLst>
              <a:ext uri="{FF2B5EF4-FFF2-40B4-BE49-F238E27FC236}">
                <a16:creationId xmlns:a16="http://schemas.microsoft.com/office/drawing/2014/main" id="{90865AE8-6353-42AB-A4CC-C1492761BE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0261" y="4108074"/>
            <a:ext cx="2596585" cy="149183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1316A74-A835-40FF-862B-F80175228985}"/>
              </a:ext>
            </a:extLst>
          </p:cNvPr>
          <p:cNvSpPr/>
          <p:nvPr/>
        </p:nvSpPr>
        <p:spPr>
          <a:xfrm>
            <a:off x="312740" y="5813679"/>
            <a:ext cx="4439036" cy="923330"/>
          </a:xfrm>
          <a:prstGeom prst="rect">
            <a:avLst/>
          </a:prstGeom>
        </p:spPr>
        <p:txBody>
          <a:bodyPr wrap="none">
            <a:spAutoFit/>
          </a:bodyPr>
          <a:lstStyle/>
          <a:p>
            <a:r>
              <a:rPr lang="en-GB" dirty="0"/>
              <a:t>Dr. Jon Tennant</a:t>
            </a:r>
          </a:p>
          <a:p>
            <a:r>
              <a:rPr lang="en-GB" dirty="0"/>
              <a:t>@</a:t>
            </a:r>
            <a:r>
              <a:rPr lang="en-GB" dirty="0" err="1"/>
              <a:t>protohedgehog</a:t>
            </a:r>
            <a:endParaRPr lang="en-GB" dirty="0"/>
          </a:p>
          <a:p>
            <a:r>
              <a:rPr lang="en-GB" b="0" i="0" dirty="0">
                <a:solidFill>
                  <a:srgbClr val="494A4C"/>
                </a:solidFill>
                <a:effectLst/>
                <a:latin typeface="noto sans" panose="020B0502040504020204" pitchFamily="34"/>
                <a:hlinkClick r:id="rId5"/>
              </a:rPr>
              <a:t>https://orcid.org/0000-0001-7794-0218</a:t>
            </a:r>
            <a:r>
              <a:rPr lang="en-GB" b="0" i="0" dirty="0">
                <a:solidFill>
                  <a:srgbClr val="494A4C"/>
                </a:solidFill>
                <a:effectLst/>
                <a:latin typeface="noto sans" panose="020B0502040504020204" pitchFamily="34"/>
              </a:rPr>
              <a:t> </a:t>
            </a:r>
            <a:endParaRPr lang="en-GB" dirty="0"/>
          </a:p>
        </p:txBody>
      </p:sp>
      <p:sp>
        <p:nvSpPr>
          <p:cNvPr id="5" name="TextBox 4">
            <a:extLst>
              <a:ext uri="{FF2B5EF4-FFF2-40B4-BE49-F238E27FC236}">
                <a16:creationId xmlns:a16="http://schemas.microsoft.com/office/drawing/2014/main" id="{213C1E58-BE36-44BC-8870-A8DAA6C92C8A}"/>
              </a:ext>
            </a:extLst>
          </p:cNvPr>
          <p:cNvSpPr txBox="1"/>
          <p:nvPr/>
        </p:nvSpPr>
        <p:spPr>
          <a:xfrm>
            <a:off x="8317523" y="5906114"/>
            <a:ext cx="3696653" cy="646331"/>
          </a:xfrm>
          <a:prstGeom prst="rect">
            <a:avLst/>
          </a:prstGeom>
          <a:noFill/>
        </p:spPr>
        <p:txBody>
          <a:bodyPr wrap="none" rtlCol="0">
            <a:spAutoFit/>
          </a:bodyPr>
          <a:lstStyle/>
          <a:p>
            <a:r>
              <a:rPr lang="en-GB" dirty="0" err="1">
                <a:hlinkClick r:id="rId6"/>
              </a:rPr>
              <a:t>Hanze</a:t>
            </a:r>
            <a:r>
              <a:rPr lang="en-GB" dirty="0">
                <a:hlinkClick r:id="rId6"/>
              </a:rPr>
              <a:t> Research Day</a:t>
            </a:r>
            <a:r>
              <a:rPr lang="en-GB" dirty="0"/>
              <a:t>, January 29 2019</a:t>
            </a:r>
          </a:p>
          <a:p>
            <a:r>
              <a:rPr lang="en-GB" dirty="0"/>
              <a:t>Groningen, Netherlands</a:t>
            </a:r>
          </a:p>
        </p:txBody>
      </p:sp>
      <p:pic>
        <p:nvPicPr>
          <p:cNvPr id="11" name="Picture 10">
            <a:extLst>
              <a:ext uri="{FF2B5EF4-FFF2-40B4-BE49-F238E27FC236}">
                <a16:creationId xmlns:a16="http://schemas.microsoft.com/office/drawing/2014/main" id="{EE150946-D822-4172-8BCF-320A7BB3DAC5}"/>
              </a:ext>
            </a:extLst>
          </p:cNvPr>
          <p:cNvPicPr>
            <a:picLocks noChangeAspect="1"/>
          </p:cNvPicPr>
          <p:nvPr/>
        </p:nvPicPr>
        <p:blipFill>
          <a:blip r:embed="rId7">
            <a:lum/>
            <a:alphaModFix/>
          </a:blip>
          <a:srcRect/>
          <a:stretch>
            <a:fillRect/>
          </a:stretch>
        </p:blipFill>
        <p:spPr>
          <a:xfrm>
            <a:off x="312740" y="318209"/>
            <a:ext cx="2458025" cy="1531135"/>
          </a:xfrm>
          <a:prstGeom prst="rect">
            <a:avLst/>
          </a:prstGeom>
          <a:noFill/>
          <a:ln>
            <a:noFill/>
          </a:ln>
        </p:spPr>
      </p:pic>
      <p:pic>
        <p:nvPicPr>
          <p:cNvPr id="12" name="Picture 11">
            <a:extLst>
              <a:ext uri="{FF2B5EF4-FFF2-40B4-BE49-F238E27FC236}">
                <a16:creationId xmlns:a16="http://schemas.microsoft.com/office/drawing/2014/main" id="{649EEB68-95EA-43A8-BA69-FC8B2E4B3FC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619" t="28849" r="6258" b="26061"/>
          <a:stretch/>
        </p:blipFill>
        <p:spPr>
          <a:xfrm>
            <a:off x="7333130" y="150439"/>
            <a:ext cx="4707692" cy="1540471"/>
          </a:xfrm>
          <a:prstGeom prst="rect">
            <a:avLst/>
          </a:prstGeom>
        </p:spPr>
      </p:pic>
    </p:spTree>
    <p:extLst>
      <p:ext uri="{BB962C8B-B14F-4D97-AF65-F5344CB8AC3E}">
        <p14:creationId xmlns:p14="http://schemas.microsoft.com/office/powerpoint/2010/main" val="701329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raw.github.com/Protohedgehog/Open-Scholarship-Strategy/master/image_3.png">
            <a:extLst>
              <a:ext uri="{FF2B5EF4-FFF2-40B4-BE49-F238E27FC236}">
                <a16:creationId xmlns:a16="http://schemas.microsoft.com/office/drawing/2014/main" id="{5D4DAD84-AA1A-49C7-9BEF-C0EECC2DB7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433"/>
            <a:ext cx="12192000" cy="697443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DD12FD8-5D75-4D43-B3A6-6B6B58C08A36}"/>
              </a:ext>
            </a:extLst>
          </p:cNvPr>
          <p:cNvSpPr/>
          <p:nvPr/>
        </p:nvSpPr>
        <p:spPr>
          <a:xfrm>
            <a:off x="8802461" y="5284707"/>
            <a:ext cx="3038086" cy="1077218"/>
          </a:xfrm>
          <a:prstGeom prst="rect">
            <a:avLst/>
          </a:prstGeom>
        </p:spPr>
        <p:txBody>
          <a:bodyPr wrap="square">
            <a:spAutoFit/>
          </a:bodyPr>
          <a:lstStyle/>
          <a:p>
            <a:r>
              <a:rPr lang="en-GB" sz="3200" b="1" dirty="0">
                <a:ln>
                  <a:solidFill>
                    <a:schemeClr val="bg1"/>
                  </a:solidFill>
                </a:ln>
                <a:solidFill>
                  <a:schemeClr val="bg1"/>
                </a:solidFill>
                <a:hlinkClick r:id="rId3"/>
              </a:rPr>
              <a:t>FAIR principles</a:t>
            </a:r>
            <a:endParaRPr lang="en-GB" sz="3200" b="1" dirty="0">
              <a:ln>
                <a:solidFill>
                  <a:schemeClr val="bg1"/>
                </a:solidFill>
              </a:ln>
              <a:solidFill>
                <a:schemeClr val="bg1"/>
              </a:solidFill>
            </a:endParaRPr>
          </a:p>
          <a:p>
            <a:r>
              <a:rPr lang="en-GB" sz="3200" b="1" dirty="0">
                <a:ln>
                  <a:solidFill>
                    <a:schemeClr val="bg1"/>
                  </a:solidFill>
                </a:ln>
                <a:solidFill>
                  <a:schemeClr val="bg1"/>
                </a:solidFill>
                <a:hlinkClick r:id="rId4"/>
              </a:rPr>
              <a:t>TOP guidelines</a:t>
            </a:r>
            <a:endParaRPr lang="en-GB" sz="3200" b="1" dirty="0">
              <a:ln>
                <a:solidFill>
                  <a:schemeClr val="bg1"/>
                </a:solidFill>
              </a:ln>
              <a:solidFill>
                <a:schemeClr val="bg1"/>
              </a:solidFill>
            </a:endParaRPr>
          </a:p>
        </p:txBody>
      </p:sp>
      <p:sp>
        <p:nvSpPr>
          <p:cNvPr id="4" name="Rectangle 3">
            <a:extLst>
              <a:ext uri="{FF2B5EF4-FFF2-40B4-BE49-F238E27FC236}">
                <a16:creationId xmlns:a16="http://schemas.microsoft.com/office/drawing/2014/main" id="{6E300CB9-9BCB-4423-9420-E4CB738F7A44}"/>
              </a:ext>
            </a:extLst>
          </p:cNvPr>
          <p:cNvSpPr/>
          <p:nvPr/>
        </p:nvSpPr>
        <p:spPr>
          <a:xfrm>
            <a:off x="123824" y="6508095"/>
            <a:ext cx="7000875" cy="923330"/>
          </a:xfrm>
          <a:prstGeom prst="rect">
            <a:avLst/>
          </a:prstGeom>
        </p:spPr>
        <p:txBody>
          <a:bodyPr wrap="square">
            <a:spAutoFit/>
          </a:bodyPr>
          <a:lstStyle/>
          <a:p>
            <a:r>
              <a:rPr lang="en-GB" dirty="0">
                <a:solidFill>
                  <a:srgbClr val="24292E"/>
                </a:solidFill>
                <a:latin typeface="-apple-system"/>
              </a:rPr>
              <a:t>Principles of Open Scholarship, by Tony Ross-</a:t>
            </a:r>
            <a:r>
              <a:rPr lang="en-GB" dirty="0" err="1">
                <a:solidFill>
                  <a:srgbClr val="24292E"/>
                </a:solidFill>
                <a:latin typeface="-apple-system"/>
              </a:rPr>
              <a:t>Hellauer</a:t>
            </a:r>
            <a:r>
              <a:rPr lang="en-GB" dirty="0">
                <a:solidFill>
                  <a:srgbClr val="24292E"/>
                </a:solidFill>
                <a:latin typeface="-apple-system"/>
              </a:rPr>
              <a:t> (</a:t>
            </a:r>
            <a:r>
              <a:rPr lang="en-GB"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pple-system"/>
                <a:hlinkClick r:id="rId5"/>
              </a:rPr>
              <a:t>Source</a:t>
            </a:r>
            <a:r>
              <a:rPr lang="en-GB" dirty="0">
                <a:solidFill>
                  <a:srgbClr val="24292E"/>
                </a:solidFill>
                <a:latin typeface="-apple-system"/>
              </a:rPr>
              <a:t>, CC BY).</a:t>
            </a:r>
          </a:p>
          <a:p>
            <a:br>
              <a:rPr lang="en-GB" dirty="0"/>
            </a:br>
            <a:endParaRPr lang="en-GB" dirty="0"/>
          </a:p>
        </p:txBody>
      </p:sp>
      <p:sp>
        <p:nvSpPr>
          <p:cNvPr id="5" name="Rectangle 4">
            <a:extLst>
              <a:ext uri="{FF2B5EF4-FFF2-40B4-BE49-F238E27FC236}">
                <a16:creationId xmlns:a16="http://schemas.microsoft.com/office/drawing/2014/main" id="{92A6F4AC-A6FC-4EFD-93A8-E1CEBF8461B0}"/>
              </a:ext>
            </a:extLst>
          </p:cNvPr>
          <p:cNvSpPr/>
          <p:nvPr/>
        </p:nvSpPr>
        <p:spPr>
          <a:xfrm>
            <a:off x="8802461" y="2396855"/>
            <a:ext cx="2247900" cy="2246769"/>
          </a:xfrm>
          <a:prstGeom prst="rect">
            <a:avLst/>
          </a:prstGeom>
        </p:spPr>
        <p:txBody>
          <a:bodyPr wrap="square">
            <a:spAutoFit/>
          </a:bodyPr>
          <a:lstStyle/>
          <a:p>
            <a:pPr marL="285750" indent="-285750" algn="ctr">
              <a:buFont typeface="Wingdings" panose="05000000000000000000" pitchFamily="2" charset="2"/>
              <a:buChar char="ü"/>
            </a:pPr>
            <a:r>
              <a:rPr lang="en-GB" sz="2800" b="1" dirty="0"/>
              <a:t>Freedom</a:t>
            </a:r>
          </a:p>
          <a:p>
            <a:pPr marL="285750" indent="-285750" algn="ctr">
              <a:buFont typeface="Wingdings" panose="05000000000000000000" pitchFamily="2" charset="2"/>
              <a:buChar char="ü"/>
            </a:pPr>
            <a:r>
              <a:rPr lang="en-GB" sz="2800" b="1" dirty="0"/>
              <a:t>Fairness</a:t>
            </a:r>
          </a:p>
          <a:p>
            <a:pPr marL="285750" indent="-285750" algn="ctr">
              <a:buFont typeface="Wingdings" panose="05000000000000000000" pitchFamily="2" charset="2"/>
              <a:buChar char="ü"/>
            </a:pPr>
            <a:r>
              <a:rPr lang="en-GB" sz="2800" b="1" dirty="0"/>
              <a:t>Justice</a:t>
            </a:r>
          </a:p>
          <a:p>
            <a:pPr marL="285750" indent="-285750" algn="ctr">
              <a:buFont typeface="Wingdings" panose="05000000000000000000" pitchFamily="2" charset="2"/>
              <a:buChar char="ü"/>
            </a:pPr>
            <a:r>
              <a:rPr lang="en-GB" sz="2800" b="1" dirty="0"/>
              <a:t>Truth</a:t>
            </a:r>
          </a:p>
          <a:p>
            <a:pPr marL="285750" indent="-285750" algn="ctr">
              <a:buFont typeface="Wingdings" panose="05000000000000000000" pitchFamily="2" charset="2"/>
              <a:buChar char="ü"/>
            </a:pPr>
            <a:r>
              <a:rPr lang="en-GB" sz="2800" b="1" dirty="0"/>
              <a:t>Liberty</a:t>
            </a:r>
          </a:p>
        </p:txBody>
      </p:sp>
      <p:pic>
        <p:nvPicPr>
          <p:cNvPr id="6" name="Picture 5">
            <a:extLst>
              <a:ext uri="{FF2B5EF4-FFF2-40B4-BE49-F238E27FC236}">
                <a16:creationId xmlns:a16="http://schemas.microsoft.com/office/drawing/2014/main" id="{976CFCE8-A4B6-4A1F-B69F-56B0E8BB9C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452" y="4048770"/>
            <a:ext cx="3084207" cy="2313155"/>
          </a:xfrm>
          <a:prstGeom prst="rect">
            <a:avLst/>
          </a:prstGeom>
        </p:spPr>
      </p:pic>
      <p:sp>
        <p:nvSpPr>
          <p:cNvPr id="7" name="Rectangle 6">
            <a:extLst>
              <a:ext uri="{FF2B5EF4-FFF2-40B4-BE49-F238E27FC236}">
                <a16:creationId xmlns:a16="http://schemas.microsoft.com/office/drawing/2014/main" id="{58E47F36-8161-4B87-9F56-5DE9F739B7C2}"/>
              </a:ext>
            </a:extLst>
          </p:cNvPr>
          <p:cNvSpPr/>
          <p:nvPr/>
        </p:nvSpPr>
        <p:spPr>
          <a:xfrm>
            <a:off x="6897950" y="3053918"/>
            <a:ext cx="1731145" cy="11588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8" name="Rectangle 7">
            <a:extLst>
              <a:ext uri="{FF2B5EF4-FFF2-40B4-BE49-F238E27FC236}">
                <a16:creationId xmlns:a16="http://schemas.microsoft.com/office/drawing/2014/main" id="{531D2C01-9435-487E-A623-8919CADCA551}"/>
              </a:ext>
            </a:extLst>
          </p:cNvPr>
          <p:cNvSpPr/>
          <p:nvPr/>
        </p:nvSpPr>
        <p:spPr>
          <a:xfrm>
            <a:off x="6899428" y="841376"/>
            <a:ext cx="1731145" cy="11588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9" name="Rectangle 8">
            <a:extLst>
              <a:ext uri="{FF2B5EF4-FFF2-40B4-BE49-F238E27FC236}">
                <a16:creationId xmlns:a16="http://schemas.microsoft.com/office/drawing/2014/main" id="{0A0A5C77-484B-4E43-B8DE-C96A1710D0B9}"/>
              </a:ext>
            </a:extLst>
          </p:cNvPr>
          <p:cNvSpPr/>
          <p:nvPr/>
        </p:nvSpPr>
        <p:spPr>
          <a:xfrm>
            <a:off x="5166805" y="3053917"/>
            <a:ext cx="1731145" cy="11588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0" name="Rectangle 9">
            <a:extLst>
              <a:ext uri="{FF2B5EF4-FFF2-40B4-BE49-F238E27FC236}">
                <a16:creationId xmlns:a16="http://schemas.microsoft.com/office/drawing/2014/main" id="{D041F5E1-A9F8-48B5-9DB1-E6F7DCADE7C5}"/>
              </a:ext>
            </a:extLst>
          </p:cNvPr>
          <p:cNvSpPr/>
          <p:nvPr/>
        </p:nvSpPr>
        <p:spPr>
          <a:xfrm>
            <a:off x="3501634" y="1947647"/>
            <a:ext cx="1731145" cy="11588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Tree>
    <p:extLst>
      <p:ext uri="{BB962C8B-B14F-4D97-AF65-F5344CB8AC3E}">
        <p14:creationId xmlns:p14="http://schemas.microsoft.com/office/powerpoint/2010/main" val="3688774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193CE7-4A6B-4032-A2AD-797489663F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DC0E4F8-9864-4F10-ADF0-ACE9E1D73D6C}"/>
              </a:ext>
            </a:extLst>
          </p:cNvPr>
          <p:cNvSpPr/>
          <p:nvPr/>
        </p:nvSpPr>
        <p:spPr>
          <a:xfrm>
            <a:off x="9433368"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sp>
        <p:nvSpPr>
          <p:cNvPr id="4" name="TextBox 3">
            <a:extLst>
              <a:ext uri="{FF2B5EF4-FFF2-40B4-BE49-F238E27FC236}">
                <a16:creationId xmlns:a16="http://schemas.microsoft.com/office/drawing/2014/main" id="{38589F36-25BE-4877-8353-10DB4E65C655}"/>
              </a:ext>
            </a:extLst>
          </p:cNvPr>
          <p:cNvSpPr txBox="1"/>
          <p:nvPr/>
        </p:nvSpPr>
        <p:spPr>
          <a:xfrm>
            <a:off x="9144058" y="1731145"/>
            <a:ext cx="2298193" cy="369332"/>
          </a:xfrm>
          <a:prstGeom prst="rect">
            <a:avLst/>
          </a:prstGeom>
          <a:noFill/>
        </p:spPr>
        <p:txBody>
          <a:bodyPr wrap="none" rtlCol="0">
            <a:spAutoFit/>
          </a:bodyPr>
          <a:lstStyle/>
          <a:p>
            <a:r>
              <a:rPr lang="en-GB" i="1" dirty="0"/>
              <a:t>Thoughts in progress…</a:t>
            </a:r>
          </a:p>
        </p:txBody>
      </p:sp>
    </p:spTree>
    <p:extLst>
      <p:ext uri="{BB962C8B-B14F-4D97-AF65-F5344CB8AC3E}">
        <p14:creationId xmlns:p14="http://schemas.microsoft.com/office/powerpoint/2010/main" val="3105392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97354-0137-4345-90C8-9CBADDC8DED2}"/>
              </a:ext>
            </a:extLst>
          </p:cNvPr>
          <p:cNvPicPr>
            <a:picLocks noChangeAspect="1"/>
          </p:cNvPicPr>
          <p:nvPr/>
        </p:nvPicPr>
        <p:blipFill>
          <a:blip r:embed="rId3"/>
          <a:stretch>
            <a:fillRect/>
          </a:stretch>
        </p:blipFill>
        <p:spPr>
          <a:xfrm>
            <a:off x="879509" y="1273120"/>
            <a:ext cx="4905770" cy="3092598"/>
          </a:xfrm>
          <a:prstGeom prst="rect">
            <a:avLst/>
          </a:prstGeom>
        </p:spPr>
      </p:pic>
      <p:sp>
        <p:nvSpPr>
          <p:cNvPr id="2" name="Title 1">
            <a:extLst>
              <a:ext uri="{FF2B5EF4-FFF2-40B4-BE49-F238E27FC236}">
                <a16:creationId xmlns:a16="http://schemas.microsoft.com/office/drawing/2014/main" id="{F7627168-6FEA-45B1-B69D-7B7122DE75E3}"/>
              </a:ext>
            </a:extLst>
          </p:cNvPr>
          <p:cNvSpPr txBox="1">
            <a:spLocks noGrp="1"/>
          </p:cNvSpPr>
          <p:nvPr>
            <p:ph type="title" idx="4294967295"/>
          </p:nvPr>
        </p:nvSpPr>
        <p:spPr>
          <a:xfrm>
            <a:off x="838869" y="0"/>
            <a:ext cx="10971213" cy="1512887"/>
          </a:xfrm>
        </p:spPr>
        <p:txBody>
          <a:bodyPr/>
          <a:lstStyle/>
          <a:p>
            <a:pPr lvl="0"/>
            <a:r>
              <a:rPr lang="en-GB" dirty="0"/>
              <a:t>Mega-publishers are corrupting Open Science</a:t>
            </a:r>
          </a:p>
        </p:txBody>
      </p:sp>
      <p:sp>
        <p:nvSpPr>
          <p:cNvPr id="5" name="TextBox 4">
            <a:extLst>
              <a:ext uri="{FF2B5EF4-FFF2-40B4-BE49-F238E27FC236}">
                <a16:creationId xmlns:a16="http://schemas.microsoft.com/office/drawing/2014/main" id="{293DBE02-2735-4FBA-B81A-12578A6B2174}"/>
              </a:ext>
            </a:extLst>
          </p:cNvPr>
          <p:cNvSpPr txBox="1"/>
          <p:nvPr/>
        </p:nvSpPr>
        <p:spPr>
          <a:xfrm>
            <a:off x="5744639" y="1611627"/>
            <a:ext cx="6242224" cy="4925651"/>
          </a:xfrm>
          <a:prstGeom prst="rect">
            <a:avLst/>
          </a:prstGeom>
          <a:noFill/>
          <a:ln>
            <a:noFill/>
          </a:ln>
        </p:spPr>
        <p:txBody>
          <a:bodyPr wrap="square" lIns="108847" tIns="54423" rIns="108847" bIns="54423" anchorCtr="0" compatLnSpc="0">
            <a:spAutoFit/>
          </a:bodyPr>
          <a:lstStyle/>
          <a:p>
            <a:pPr algn="ctr" hangingPunct="0"/>
            <a:r>
              <a:rPr lang="en-GB" sz="2177" dirty="0">
                <a:latin typeface="Liberation Sans" pitchFamily="18"/>
                <a:ea typeface="Microsoft YaHei" pitchFamily="2"/>
                <a:cs typeface="Lucida Sans" pitchFamily="2"/>
              </a:rPr>
              <a:t>Organisations stuck in a pre-digital mindset with a key product developed in the 17</a:t>
            </a:r>
            <a:r>
              <a:rPr lang="en-GB" sz="2177" baseline="30000" dirty="0">
                <a:latin typeface="Liberation Sans" pitchFamily="18"/>
                <a:ea typeface="Microsoft YaHei" pitchFamily="2"/>
                <a:cs typeface="Lucida Sans" pitchFamily="2"/>
              </a:rPr>
              <a:t>th</a:t>
            </a:r>
            <a:r>
              <a:rPr lang="en-GB" sz="2177" dirty="0">
                <a:latin typeface="Liberation Sans" pitchFamily="18"/>
                <a:ea typeface="Microsoft YaHei" pitchFamily="2"/>
                <a:cs typeface="Lucida Sans" pitchFamily="2"/>
              </a:rPr>
              <a:t> Century.</a:t>
            </a:r>
          </a:p>
          <a:p>
            <a:pPr algn="ctr" hangingPunct="0"/>
            <a:endParaRPr lang="en-GB" sz="2177" dirty="0">
              <a:latin typeface="Liberation Sans" pitchFamily="18"/>
              <a:ea typeface="Microsoft YaHei" pitchFamily="2"/>
              <a:cs typeface="Lucida Sans" pitchFamily="2"/>
            </a:endParaRPr>
          </a:p>
          <a:p>
            <a:pPr algn="ctr" hangingPunct="0"/>
            <a:r>
              <a:rPr lang="en-GB" sz="2177" dirty="0">
                <a:latin typeface="Liberation Sans" pitchFamily="18"/>
                <a:ea typeface="Microsoft YaHei" pitchFamily="2"/>
                <a:cs typeface="Lucida Sans" pitchFamily="2"/>
              </a:rPr>
              <a:t>Basically the reason why the Open Science ‘movement’ began.</a:t>
            </a:r>
          </a:p>
          <a:p>
            <a:pPr algn="ctr" hangingPunct="0"/>
            <a:endParaRPr lang="en-GB" sz="2177" dirty="0">
              <a:latin typeface="Liberation Sans" pitchFamily="18"/>
              <a:ea typeface="Microsoft YaHei" pitchFamily="2"/>
              <a:cs typeface="Lucida Sans" pitchFamily="2"/>
            </a:endParaRPr>
          </a:p>
          <a:p>
            <a:pPr algn="ctr" hangingPunct="0"/>
            <a:r>
              <a:rPr lang="en-GB" sz="2177" dirty="0">
                <a:latin typeface="Liberation Sans" pitchFamily="18"/>
                <a:ea typeface="Microsoft YaHei" pitchFamily="2"/>
                <a:cs typeface="Lucida Sans" pitchFamily="2"/>
              </a:rPr>
              <a:t>Business models based on exclusion, exploitation of privilege, discrimination, extortion..</a:t>
            </a:r>
          </a:p>
          <a:p>
            <a:pPr algn="ctr" hangingPunct="0"/>
            <a:endParaRPr lang="en-GB" sz="2177" dirty="0">
              <a:latin typeface="Liberation Sans" pitchFamily="18"/>
              <a:ea typeface="Microsoft YaHei" pitchFamily="2"/>
              <a:cs typeface="Lucida Sans" pitchFamily="2"/>
            </a:endParaRPr>
          </a:p>
          <a:p>
            <a:pPr algn="ctr" hangingPunct="0"/>
            <a:r>
              <a:rPr lang="en-GB" sz="2177" dirty="0">
                <a:latin typeface="Liberation Sans" pitchFamily="18"/>
                <a:ea typeface="Microsoft YaHei" pitchFamily="2"/>
                <a:cs typeface="Lucida Sans" pitchFamily="2"/>
              </a:rPr>
              <a:t>Who pay lip service to Open Science, while simultaneously subverting it to meet their own intentions.</a:t>
            </a:r>
          </a:p>
          <a:p>
            <a:pPr algn="ctr" hangingPunct="0"/>
            <a:endParaRPr lang="en-GB" sz="2177" dirty="0">
              <a:latin typeface="Liberation Sans" pitchFamily="18"/>
              <a:ea typeface="Microsoft YaHei" pitchFamily="2"/>
              <a:cs typeface="Lucida Sans" pitchFamily="2"/>
            </a:endParaRPr>
          </a:p>
          <a:p>
            <a:pPr algn="ctr" hangingPunct="0"/>
            <a:r>
              <a:rPr lang="en-GB" sz="2177" b="1" dirty="0">
                <a:latin typeface="Liberation Sans" pitchFamily="18"/>
                <a:ea typeface="Microsoft YaHei" pitchFamily="2"/>
                <a:cs typeface="Lucida Sans" pitchFamily="2"/>
              </a:rPr>
              <a:t>We DO NOT share the same values and principles.</a:t>
            </a:r>
          </a:p>
        </p:txBody>
      </p:sp>
      <p:sp>
        <p:nvSpPr>
          <p:cNvPr id="7" name="Rectangle 6">
            <a:extLst>
              <a:ext uri="{FF2B5EF4-FFF2-40B4-BE49-F238E27FC236}">
                <a16:creationId xmlns:a16="http://schemas.microsoft.com/office/drawing/2014/main" id="{6B97AE9E-2499-4343-9AB1-909697DC06C7}"/>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pic>
        <p:nvPicPr>
          <p:cNvPr id="3074" name="Picture 2" descr="Image result for what the fuck is that shit gif">
            <a:extLst>
              <a:ext uri="{FF2B5EF4-FFF2-40B4-BE49-F238E27FC236}">
                <a16:creationId xmlns:a16="http://schemas.microsoft.com/office/drawing/2014/main" id="{E6D64CF1-E873-4FDC-9C14-49BEED7C71E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05137" y="3974116"/>
            <a:ext cx="4363272" cy="2443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71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18B2B-ECB7-43ED-86CD-1D4233D276BF}"/>
              </a:ext>
            </a:extLst>
          </p:cNvPr>
          <p:cNvSpPr>
            <a:spLocks noGrp="1"/>
          </p:cNvSpPr>
          <p:nvPr>
            <p:ph type="title"/>
          </p:nvPr>
        </p:nvSpPr>
        <p:spPr/>
        <p:txBody>
          <a:bodyPr/>
          <a:lstStyle/>
          <a:p>
            <a:r>
              <a:rPr lang="en-GB" dirty="0"/>
              <a:t>There are many ways to ‘do open science’</a:t>
            </a:r>
          </a:p>
        </p:txBody>
      </p:sp>
      <p:pic>
        <p:nvPicPr>
          <p:cNvPr id="5" name="Picture 4">
            <a:extLst>
              <a:ext uri="{FF2B5EF4-FFF2-40B4-BE49-F238E27FC236}">
                <a16:creationId xmlns:a16="http://schemas.microsoft.com/office/drawing/2014/main" id="{D0B429C5-AE19-49CA-A70A-E138E51B29B9}"/>
              </a:ext>
            </a:extLst>
          </p:cNvPr>
          <p:cNvPicPr>
            <a:picLocks noChangeAspect="1"/>
          </p:cNvPicPr>
          <p:nvPr/>
        </p:nvPicPr>
        <p:blipFill rotWithShape="1">
          <a:blip r:embed="rId2">
            <a:extLst>
              <a:ext uri="{28A0092B-C50C-407E-A947-70E740481C1C}">
                <a14:useLocalDpi xmlns:a14="http://schemas.microsoft.com/office/drawing/2010/main" val="0"/>
              </a:ext>
            </a:extLst>
          </a:blip>
          <a:srcRect l="20865" r="16452"/>
          <a:stretch/>
        </p:blipFill>
        <p:spPr>
          <a:xfrm>
            <a:off x="7196006" y="1825625"/>
            <a:ext cx="4995994" cy="3696286"/>
          </a:xfrm>
          <a:prstGeom prst="rect">
            <a:avLst/>
          </a:prstGeom>
        </p:spPr>
      </p:pic>
      <p:sp>
        <p:nvSpPr>
          <p:cNvPr id="3" name="Content Placeholder 2">
            <a:extLst>
              <a:ext uri="{FF2B5EF4-FFF2-40B4-BE49-F238E27FC236}">
                <a16:creationId xmlns:a16="http://schemas.microsoft.com/office/drawing/2014/main" id="{5B0C832F-7431-4770-BB37-1B1E28E48BA1}"/>
              </a:ext>
            </a:extLst>
          </p:cNvPr>
          <p:cNvSpPr>
            <a:spLocks noGrp="1"/>
          </p:cNvSpPr>
          <p:nvPr>
            <p:ph idx="1"/>
          </p:nvPr>
        </p:nvSpPr>
        <p:spPr>
          <a:xfrm>
            <a:off x="509726" y="1825625"/>
            <a:ext cx="6805474" cy="4351338"/>
          </a:xfrm>
        </p:spPr>
        <p:txBody>
          <a:bodyPr/>
          <a:lstStyle/>
          <a:p>
            <a:r>
              <a:rPr lang="en-GB"/>
              <a:t>It’s not just about Open Access…</a:t>
            </a:r>
          </a:p>
          <a:p>
            <a:r>
              <a:rPr lang="en-GB"/>
              <a:t>Many different possible solutions</a:t>
            </a:r>
          </a:p>
          <a:p>
            <a:pPr lvl="1"/>
            <a:r>
              <a:rPr lang="en-GB"/>
              <a:t>No ‘one size fits all’</a:t>
            </a:r>
          </a:p>
          <a:p>
            <a:r>
              <a:rPr lang="en-GB"/>
              <a:t>Can also include sharing student theses, reports, booklets, art forms, manifestations, software code, data</a:t>
            </a:r>
          </a:p>
          <a:p>
            <a:r>
              <a:rPr lang="en-GB" b="1"/>
              <a:t>Whenever you commit to sharing, that’s a step towards open science</a:t>
            </a:r>
            <a:endParaRPr lang="en-GB" b="1" dirty="0"/>
          </a:p>
        </p:txBody>
      </p:sp>
      <p:sp>
        <p:nvSpPr>
          <p:cNvPr id="6" name="Rectangle 5">
            <a:extLst>
              <a:ext uri="{FF2B5EF4-FFF2-40B4-BE49-F238E27FC236}">
                <a16:creationId xmlns:a16="http://schemas.microsoft.com/office/drawing/2014/main" id="{84803F3F-21C7-4FAA-A5FA-9BFCAF8D31B2}"/>
              </a:ext>
            </a:extLst>
          </p:cNvPr>
          <p:cNvSpPr/>
          <p:nvPr/>
        </p:nvSpPr>
        <p:spPr>
          <a:xfrm>
            <a:off x="352070" y="6176963"/>
            <a:ext cx="6380085" cy="492443"/>
          </a:xfrm>
          <a:prstGeom prst="rect">
            <a:avLst/>
          </a:prstGeom>
        </p:spPr>
        <p:txBody>
          <a:bodyPr wrap="square">
            <a:spAutoFit/>
          </a:bodyPr>
          <a:lstStyle/>
          <a:p>
            <a:r>
              <a:rPr lang="en-GB" sz="1300" dirty="0">
                <a:hlinkClick r:id="rId3"/>
              </a:rPr>
              <a:t>https://blogs.plos.org/neuro/2018/01/31/open-science-sharing-is-caring-but-is-privacy-theft-by-david-mehler-and-kevin-weiner/</a:t>
            </a:r>
            <a:r>
              <a:rPr lang="en-GB" sz="1300" dirty="0"/>
              <a:t> </a:t>
            </a:r>
          </a:p>
        </p:txBody>
      </p:sp>
      <p:sp>
        <p:nvSpPr>
          <p:cNvPr id="7" name="Rectangle 6">
            <a:extLst>
              <a:ext uri="{FF2B5EF4-FFF2-40B4-BE49-F238E27FC236}">
                <a16:creationId xmlns:a16="http://schemas.microsoft.com/office/drawing/2014/main" id="{F25114CE-014A-4FF3-BC43-6F8328058481}"/>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Tree>
    <p:extLst>
      <p:ext uri="{BB962C8B-B14F-4D97-AF65-F5344CB8AC3E}">
        <p14:creationId xmlns:p14="http://schemas.microsoft.com/office/powerpoint/2010/main" val="2945098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4A06C-BF1E-4CBE-BE3C-57B8867E30EF}"/>
              </a:ext>
            </a:extLst>
          </p:cNvPr>
          <p:cNvSpPr>
            <a:spLocks noGrp="1"/>
          </p:cNvSpPr>
          <p:nvPr>
            <p:ph type="title"/>
          </p:nvPr>
        </p:nvSpPr>
        <p:spPr/>
        <p:txBody>
          <a:bodyPr/>
          <a:lstStyle/>
          <a:p>
            <a:r>
              <a:rPr lang="en-GB" dirty="0"/>
              <a:t>What does it take to be an ‘open scientist’?</a:t>
            </a:r>
          </a:p>
        </p:txBody>
      </p:sp>
      <p:sp>
        <p:nvSpPr>
          <p:cNvPr id="3" name="Content Placeholder 2">
            <a:extLst>
              <a:ext uri="{FF2B5EF4-FFF2-40B4-BE49-F238E27FC236}">
                <a16:creationId xmlns:a16="http://schemas.microsoft.com/office/drawing/2014/main" id="{3BA72777-0223-4564-8660-8060E3715588}"/>
              </a:ext>
            </a:extLst>
          </p:cNvPr>
          <p:cNvSpPr>
            <a:spLocks noGrp="1"/>
          </p:cNvSpPr>
          <p:nvPr>
            <p:ph idx="1"/>
          </p:nvPr>
        </p:nvSpPr>
        <p:spPr>
          <a:xfrm>
            <a:off x="545237" y="1690688"/>
            <a:ext cx="7604464" cy="4351338"/>
          </a:xfrm>
        </p:spPr>
        <p:txBody>
          <a:bodyPr>
            <a:normAutofit fontScale="92500"/>
          </a:bodyPr>
          <a:lstStyle/>
          <a:p>
            <a:r>
              <a:rPr lang="en-GB" dirty="0"/>
              <a:t>You do not need to be a tech guru</a:t>
            </a:r>
          </a:p>
          <a:p>
            <a:r>
              <a:rPr lang="en-GB" dirty="0"/>
              <a:t>It does not hurt to have more knowledge of the system you are working in</a:t>
            </a:r>
          </a:p>
          <a:p>
            <a:pPr lvl="1"/>
            <a:r>
              <a:rPr lang="en-GB" i="1" dirty="0"/>
              <a:t>Especially if those skills help to enhance you as a person</a:t>
            </a:r>
          </a:p>
          <a:p>
            <a:pPr lvl="1"/>
            <a:r>
              <a:rPr lang="en-GB" i="1" dirty="0"/>
              <a:t>And help you to get a job inside or outside of academia</a:t>
            </a:r>
          </a:p>
          <a:p>
            <a:r>
              <a:rPr lang="en-GB" dirty="0"/>
              <a:t>But you don’t need to be an expert in every part of it to succeed</a:t>
            </a:r>
          </a:p>
          <a:p>
            <a:r>
              <a:rPr lang="en-GB" b="1" dirty="0"/>
              <a:t>Make openness part of who you are as a person</a:t>
            </a:r>
          </a:p>
          <a:p>
            <a:r>
              <a:rPr lang="en-GB" b="1" dirty="0"/>
              <a:t>And automatically  ‘gain entry’ into the ‘open science community’</a:t>
            </a:r>
          </a:p>
        </p:txBody>
      </p:sp>
      <p:pic>
        <p:nvPicPr>
          <p:cNvPr id="8" name="Picture 7">
            <a:extLst>
              <a:ext uri="{FF2B5EF4-FFF2-40B4-BE49-F238E27FC236}">
                <a16:creationId xmlns:a16="http://schemas.microsoft.com/office/drawing/2014/main" id="{25EAB5C1-EBB2-44C7-AA1D-8928DE7DA2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7658" y="2065376"/>
            <a:ext cx="4000500" cy="3429000"/>
          </a:xfrm>
          <a:prstGeom prst="rect">
            <a:avLst/>
          </a:prstGeom>
        </p:spPr>
      </p:pic>
      <p:sp>
        <p:nvSpPr>
          <p:cNvPr id="9" name="Rectangle 8">
            <a:extLst>
              <a:ext uri="{FF2B5EF4-FFF2-40B4-BE49-F238E27FC236}">
                <a16:creationId xmlns:a16="http://schemas.microsoft.com/office/drawing/2014/main" id="{C30E14BD-1162-410C-ABF3-8B9F82696CE6}"/>
              </a:ext>
            </a:extLst>
          </p:cNvPr>
          <p:cNvSpPr/>
          <p:nvPr/>
        </p:nvSpPr>
        <p:spPr>
          <a:xfrm>
            <a:off x="153879" y="6416714"/>
            <a:ext cx="8652769" cy="292388"/>
          </a:xfrm>
          <a:prstGeom prst="rect">
            <a:avLst/>
          </a:prstGeom>
        </p:spPr>
        <p:txBody>
          <a:bodyPr wrap="square">
            <a:spAutoFit/>
          </a:bodyPr>
          <a:lstStyle/>
          <a:p>
            <a:r>
              <a:rPr lang="en-GB" sz="1300" dirty="0">
                <a:hlinkClick r:id="rId3"/>
              </a:rPr>
              <a:t>http://research.iheartanthony.com/2012/05/31/why-i-became-an-open-scientist/</a:t>
            </a:r>
            <a:r>
              <a:rPr lang="en-GB" sz="1300" dirty="0"/>
              <a:t> </a:t>
            </a:r>
          </a:p>
        </p:txBody>
      </p:sp>
      <p:sp>
        <p:nvSpPr>
          <p:cNvPr id="10" name="Rectangle 9">
            <a:extLst>
              <a:ext uri="{FF2B5EF4-FFF2-40B4-BE49-F238E27FC236}">
                <a16:creationId xmlns:a16="http://schemas.microsoft.com/office/drawing/2014/main" id="{44252A0B-7495-4EA4-9A1D-CBBE87DFB892}"/>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Tree>
    <p:extLst>
      <p:ext uri="{BB962C8B-B14F-4D97-AF65-F5344CB8AC3E}">
        <p14:creationId xmlns:p14="http://schemas.microsoft.com/office/powerpoint/2010/main" val="931595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B651F-264C-495D-91BF-6CF9EEBD4317}"/>
              </a:ext>
            </a:extLst>
          </p:cNvPr>
          <p:cNvSpPr>
            <a:spLocks noGrp="1"/>
          </p:cNvSpPr>
          <p:nvPr>
            <p:ph type="title"/>
          </p:nvPr>
        </p:nvSpPr>
        <p:spPr/>
        <p:txBody>
          <a:bodyPr/>
          <a:lstStyle/>
          <a:p>
            <a:r>
              <a:rPr lang="en-GB" dirty="0"/>
              <a:t>Sounds too good to be true?</a:t>
            </a:r>
          </a:p>
        </p:txBody>
      </p:sp>
      <p:sp>
        <p:nvSpPr>
          <p:cNvPr id="3" name="Text Placeholder 2">
            <a:extLst>
              <a:ext uri="{FF2B5EF4-FFF2-40B4-BE49-F238E27FC236}">
                <a16:creationId xmlns:a16="http://schemas.microsoft.com/office/drawing/2014/main" id="{EED3B0A2-0A4E-4056-A2E4-F0839A5E1673}"/>
              </a:ext>
            </a:extLst>
          </p:cNvPr>
          <p:cNvSpPr>
            <a:spLocks noGrp="1"/>
          </p:cNvSpPr>
          <p:nvPr>
            <p:ph type="body" idx="1"/>
          </p:nvPr>
        </p:nvSpPr>
        <p:spPr/>
        <p:txBody>
          <a:bodyPr/>
          <a:lstStyle/>
          <a:p>
            <a:r>
              <a:rPr lang="en-GB" dirty="0"/>
              <a:t>Welcome to academia! </a:t>
            </a:r>
          </a:p>
          <a:p>
            <a:r>
              <a:rPr lang="en-GB" dirty="0"/>
              <a:t>How will you be taking your permanent head damage (PHD)?</a:t>
            </a:r>
          </a:p>
        </p:txBody>
      </p:sp>
      <p:pic>
        <p:nvPicPr>
          <p:cNvPr id="4100" name="Picture 4" descr="http://www.sciencemag.org/sites/default/files/styles/article_main_large/public/images/stressed-out-postdoc.jpg?itok=Canvobrq">
            <a:extLst>
              <a:ext uri="{FF2B5EF4-FFF2-40B4-BE49-F238E27FC236}">
                <a16:creationId xmlns:a16="http://schemas.microsoft.com/office/drawing/2014/main" id="{1290F91C-B49B-4AE2-A0EC-76A06516D33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0324" y="578795"/>
            <a:ext cx="4591455" cy="258269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693AFBB-D6E8-4FFD-860D-17C1BF1A815A}"/>
              </a:ext>
            </a:extLst>
          </p:cNvPr>
          <p:cNvSpPr/>
          <p:nvPr/>
        </p:nvSpPr>
        <p:spPr>
          <a:xfrm>
            <a:off x="9433368"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spTree>
    <p:extLst>
      <p:ext uri="{BB962C8B-B14F-4D97-AF65-F5344CB8AC3E}">
        <p14:creationId xmlns:p14="http://schemas.microsoft.com/office/powerpoint/2010/main" val="843143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26CE7F-55C7-4AD4-8E0E-7CF4F3C01BA4}"/>
              </a:ext>
            </a:extLst>
          </p:cNvPr>
          <p:cNvPicPr>
            <a:picLocks noChangeAspect="1"/>
          </p:cNvPicPr>
          <p:nvPr/>
        </p:nvPicPr>
        <p:blipFill rotWithShape="1">
          <a:blip r:embed="rId3"/>
          <a:srcRect l="4534" t="7402" r="8201" b="5901"/>
          <a:stretch/>
        </p:blipFill>
        <p:spPr>
          <a:xfrm>
            <a:off x="1979155" y="3294059"/>
            <a:ext cx="4715965" cy="3401501"/>
          </a:xfrm>
          <a:prstGeom prst="rect">
            <a:avLst/>
          </a:prstGeom>
        </p:spPr>
      </p:pic>
      <p:sp>
        <p:nvSpPr>
          <p:cNvPr id="3" name="Content Placeholder 2"/>
          <p:cNvSpPr>
            <a:spLocks noGrp="1"/>
          </p:cNvSpPr>
          <p:nvPr>
            <p:ph idx="1"/>
          </p:nvPr>
        </p:nvSpPr>
        <p:spPr>
          <a:xfrm>
            <a:off x="603744" y="389264"/>
            <a:ext cx="7492692" cy="3401501"/>
          </a:xfrm>
        </p:spPr>
        <p:txBody>
          <a:bodyPr>
            <a:noAutofit/>
          </a:bodyPr>
          <a:lstStyle/>
          <a:p>
            <a:pPr algn="ctr"/>
            <a:r>
              <a:rPr lang="en-GB" dirty="0">
                <a:latin typeface="Open Sans"/>
              </a:rPr>
              <a:t>The mantra ‘</a:t>
            </a:r>
            <a:r>
              <a:rPr lang="en-GB" b="1" dirty="0">
                <a:latin typeface="Open Sans"/>
              </a:rPr>
              <a:t>publish or perish</a:t>
            </a:r>
            <a:r>
              <a:rPr lang="en-GB" dirty="0">
                <a:latin typeface="Open Sans"/>
              </a:rPr>
              <a:t>’ is dead, replaced by ‘</a:t>
            </a:r>
            <a:r>
              <a:rPr lang="en-GB" b="1" dirty="0">
                <a:latin typeface="Open Sans"/>
              </a:rPr>
              <a:t>publish and perish</a:t>
            </a:r>
            <a:r>
              <a:rPr lang="en-GB" dirty="0">
                <a:latin typeface="Open Sans"/>
              </a:rPr>
              <a:t>’ due to under-funding and competition climbing the academic career ladder.</a:t>
            </a:r>
          </a:p>
          <a:p>
            <a:pPr algn="ctr"/>
            <a:r>
              <a:rPr lang="en-GB" dirty="0">
                <a:latin typeface="Open Sans"/>
              </a:rPr>
              <a:t>A mentality grilled into students as soon as they start, with the view that anything beyond attaining a professorship is failure.</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6183"/>
          <a:stretch/>
        </p:blipFill>
        <p:spPr>
          <a:xfrm>
            <a:off x="8355238" y="664472"/>
            <a:ext cx="3233018" cy="4307023"/>
          </a:xfrm>
          <a:prstGeom prst="rect">
            <a:avLst/>
          </a:prstGeom>
        </p:spPr>
      </p:pic>
      <p:sp>
        <p:nvSpPr>
          <p:cNvPr id="7" name="Rectangle 6">
            <a:extLst>
              <a:ext uri="{FF2B5EF4-FFF2-40B4-BE49-F238E27FC236}">
                <a16:creationId xmlns:a16="http://schemas.microsoft.com/office/drawing/2014/main" id="{95587F93-BF65-4B9B-A280-530212EF3A05}"/>
              </a:ext>
            </a:extLst>
          </p:cNvPr>
          <p:cNvSpPr/>
          <p:nvPr/>
        </p:nvSpPr>
        <p:spPr>
          <a:xfrm>
            <a:off x="271612" y="6350286"/>
            <a:ext cx="2008883" cy="369332"/>
          </a:xfrm>
          <a:prstGeom prst="rect">
            <a:avLst/>
          </a:prstGeom>
        </p:spPr>
        <p:txBody>
          <a:bodyPr wrap="none">
            <a:spAutoFit/>
          </a:bodyPr>
          <a:lstStyle/>
          <a:p>
            <a:r>
              <a:rPr lang="de-DE" dirty="0">
                <a:latin typeface="Open Sans"/>
                <a:hlinkClick r:id="rId5"/>
              </a:rPr>
              <a:t>@protohedgehog</a:t>
            </a:r>
            <a:endParaRPr lang="en-GB" dirty="0">
              <a:latin typeface="Open Sans"/>
            </a:endParaRPr>
          </a:p>
        </p:txBody>
      </p:sp>
      <p:sp>
        <p:nvSpPr>
          <p:cNvPr id="6" name="Rectangle 5">
            <a:extLst>
              <a:ext uri="{FF2B5EF4-FFF2-40B4-BE49-F238E27FC236}">
                <a16:creationId xmlns:a16="http://schemas.microsoft.com/office/drawing/2014/main" id="{12E45C08-B339-4EB3-A50C-52A9E34E1C8A}"/>
              </a:ext>
            </a:extLst>
          </p:cNvPr>
          <p:cNvSpPr/>
          <p:nvPr/>
        </p:nvSpPr>
        <p:spPr>
          <a:xfrm>
            <a:off x="6611210" y="6227175"/>
            <a:ext cx="5412624" cy="492443"/>
          </a:xfrm>
          <a:prstGeom prst="rect">
            <a:avLst/>
          </a:prstGeom>
        </p:spPr>
        <p:txBody>
          <a:bodyPr wrap="square">
            <a:spAutoFit/>
          </a:bodyPr>
          <a:lstStyle/>
          <a:p>
            <a:r>
              <a:rPr lang="en-GB" sz="1300" dirty="0">
                <a:hlinkClick r:id="rId6"/>
              </a:rPr>
              <a:t>http://3dsbiovia.com/blog/index.php/2014/11/25/publish-perish-mentality-hurting-scientific-integrity/</a:t>
            </a:r>
            <a:r>
              <a:rPr lang="en-GB" sz="1300" dirty="0"/>
              <a:t> </a:t>
            </a:r>
          </a:p>
        </p:txBody>
      </p:sp>
    </p:spTree>
    <p:extLst>
      <p:ext uri="{BB962C8B-B14F-4D97-AF65-F5344CB8AC3E}">
        <p14:creationId xmlns:p14="http://schemas.microsoft.com/office/powerpoint/2010/main" val="3504406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Culture change and penguins</a:t>
            </a:r>
          </a:p>
        </p:txBody>
      </p:sp>
      <p:sp>
        <p:nvSpPr>
          <p:cNvPr id="5" name="Text Placeholder 4">
            <a:extLst>
              <a:ext uri="{FF2B5EF4-FFF2-40B4-BE49-F238E27FC236}">
                <a16:creationId xmlns:a16="http://schemas.microsoft.com/office/drawing/2014/main" id="{77E9C97B-F575-44CC-A3D0-68E2B2F7AB08}"/>
              </a:ext>
            </a:extLst>
          </p:cNvPr>
          <p:cNvSpPr>
            <a:spLocks noGrp="1"/>
          </p:cNvSpPr>
          <p:nvPr>
            <p:ph type="body" idx="1"/>
          </p:nvPr>
        </p:nvSpPr>
        <p:spPr/>
        <p:txBody>
          <a:bodyPr/>
          <a:lstStyle/>
          <a:p>
            <a:r>
              <a:rPr lang="en-GB" dirty="0"/>
              <a:t>Crowd-based physiological effects within the academy</a:t>
            </a:r>
          </a:p>
        </p:txBody>
      </p:sp>
      <p:pic>
        <p:nvPicPr>
          <p:cNvPr id="1028" name="Picture 4" descr="Image result for penguin crowd">
            <a:extLst>
              <a:ext uri="{FF2B5EF4-FFF2-40B4-BE49-F238E27FC236}">
                <a16:creationId xmlns:a16="http://schemas.microsoft.com/office/drawing/2014/main" id="{862873DC-A056-4584-93FD-DE291B1172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7431" y="359721"/>
            <a:ext cx="4581013" cy="30692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B1E4A51-89EE-4F08-9B72-D71A97547638}"/>
              </a:ext>
            </a:extLst>
          </p:cNvPr>
          <p:cNvSpPr/>
          <p:nvPr/>
        </p:nvSpPr>
        <p:spPr>
          <a:xfrm>
            <a:off x="9433368"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spTree>
    <p:extLst>
      <p:ext uri="{BB962C8B-B14F-4D97-AF65-F5344CB8AC3E}">
        <p14:creationId xmlns:p14="http://schemas.microsoft.com/office/powerpoint/2010/main" val="337365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5F12B-7931-4086-B3E5-16B325E31A19}"/>
              </a:ext>
            </a:extLst>
          </p:cNvPr>
          <p:cNvSpPr>
            <a:spLocks noGrp="1"/>
          </p:cNvSpPr>
          <p:nvPr>
            <p:ph type="title"/>
          </p:nvPr>
        </p:nvSpPr>
        <p:spPr/>
        <p:txBody>
          <a:bodyPr/>
          <a:lstStyle/>
          <a:p>
            <a:r>
              <a:rPr lang="en-GB" dirty="0"/>
              <a:t>Have you ever met an average academic?</a:t>
            </a:r>
          </a:p>
        </p:txBody>
      </p:sp>
      <p:sp>
        <p:nvSpPr>
          <p:cNvPr id="3" name="Content Placeholder 2">
            <a:extLst>
              <a:ext uri="{FF2B5EF4-FFF2-40B4-BE49-F238E27FC236}">
                <a16:creationId xmlns:a16="http://schemas.microsoft.com/office/drawing/2014/main" id="{D922BB36-B636-4F45-9B14-EB88753D67A6}"/>
              </a:ext>
            </a:extLst>
          </p:cNvPr>
          <p:cNvSpPr>
            <a:spLocks noGrp="1"/>
          </p:cNvSpPr>
          <p:nvPr>
            <p:ph idx="1"/>
          </p:nvPr>
        </p:nvSpPr>
        <p:spPr>
          <a:xfrm>
            <a:off x="697040" y="1893888"/>
            <a:ext cx="10797920" cy="4391580"/>
          </a:xfrm>
        </p:spPr>
        <p:txBody>
          <a:bodyPr>
            <a:normAutofit/>
          </a:bodyPr>
          <a:lstStyle/>
          <a:p>
            <a:pPr algn="ctr"/>
            <a:r>
              <a:rPr lang="en-GB" sz="3200" b="1" u="sng" dirty="0">
                <a:latin typeface="Open Sans"/>
              </a:rPr>
              <a:t>50% of academics are less intelligent or knowledgeable than the average academic</a:t>
            </a:r>
            <a:r>
              <a:rPr lang="en-GB" sz="3200" u="sng" dirty="0">
                <a:latin typeface="Open Sans"/>
              </a:rPr>
              <a:t>.</a:t>
            </a:r>
          </a:p>
          <a:p>
            <a:pPr algn="ctr"/>
            <a:r>
              <a:rPr lang="en-GB" sz="3200" dirty="0">
                <a:latin typeface="Open Sans"/>
              </a:rPr>
              <a:t>Live in a system defined by </a:t>
            </a:r>
            <a:r>
              <a:rPr lang="en-GB" sz="3200" b="1" dirty="0">
                <a:latin typeface="Open Sans"/>
              </a:rPr>
              <a:t>cultural inertia</a:t>
            </a:r>
            <a:r>
              <a:rPr lang="en-GB" sz="3200" dirty="0">
                <a:latin typeface="Open Sans"/>
              </a:rPr>
              <a:t>.</a:t>
            </a:r>
          </a:p>
          <a:p>
            <a:pPr algn="ctr"/>
            <a:r>
              <a:rPr lang="en-GB" sz="3200" dirty="0">
                <a:latin typeface="Open Sans"/>
              </a:rPr>
              <a:t>Generally </a:t>
            </a:r>
            <a:r>
              <a:rPr lang="en-GB" sz="3200" b="1" dirty="0">
                <a:latin typeface="Open Sans"/>
              </a:rPr>
              <a:t>slow to adapt </a:t>
            </a:r>
            <a:r>
              <a:rPr lang="en-GB" sz="3200" dirty="0">
                <a:latin typeface="Open Sans"/>
              </a:rPr>
              <a:t>to new technologies and practices.</a:t>
            </a:r>
          </a:p>
          <a:p>
            <a:pPr algn="ctr"/>
            <a:r>
              <a:rPr lang="en-GB" sz="3200" dirty="0">
                <a:latin typeface="Open Sans"/>
              </a:rPr>
              <a:t>Require ‘incentives’ in order to behave appropriately</a:t>
            </a:r>
          </a:p>
          <a:p>
            <a:pPr algn="ctr"/>
            <a:r>
              <a:rPr lang="en-GB" sz="3200" dirty="0">
                <a:latin typeface="Open Sans"/>
              </a:rPr>
              <a:t>What happened to doing </a:t>
            </a:r>
            <a:r>
              <a:rPr lang="en-GB" sz="3200" b="1" dirty="0">
                <a:latin typeface="Open Sans"/>
              </a:rPr>
              <a:t>good</a:t>
            </a:r>
            <a:r>
              <a:rPr lang="en-GB" sz="3200" dirty="0">
                <a:latin typeface="Open Sans"/>
              </a:rPr>
              <a:t> science? What are the incentives for that?</a:t>
            </a:r>
          </a:p>
        </p:txBody>
      </p:sp>
      <p:sp>
        <p:nvSpPr>
          <p:cNvPr id="5" name="Rectangle 4">
            <a:extLst>
              <a:ext uri="{FF2B5EF4-FFF2-40B4-BE49-F238E27FC236}">
                <a16:creationId xmlns:a16="http://schemas.microsoft.com/office/drawing/2014/main" id="{6CB5E67B-0C1C-4C4A-BF2D-1CEF07CAA1FF}"/>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spTree>
    <p:extLst>
      <p:ext uri="{BB962C8B-B14F-4D97-AF65-F5344CB8AC3E}">
        <p14:creationId xmlns:p14="http://schemas.microsoft.com/office/powerpoint/2010/main" val="2835585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9EBB86-6475-46CC-89BA-4B6E5A287F37}"/>
              </a:ext>
            </a:extLst>
          </p:cNvPr>
          <p:cNvSpPr/>
          <p:nvPr/>
        </p:nvSpPr>
        <p:spPr>
          <a:xfrm>
            <a:off x="557402" y="532262"/>
            <a:ext cx="9041962" cy="461665"/>
          </a:xfrm>
          <a:prstGeom prst="rect">
            <a:avLst/>
          </a:prstGeom>
        </p:spPr>
        <p:txBody>
          <a:bodyPr wrap="none">
            <a:spAutoFit/>
          </a:bodyPr>
          <a:lstStyle/>
          <a:p>
            <a:r>
              <a:rPr lang="en-GB" sz="2400" dirty="0">
                <a:latin typeface="Open Sans"/>
              </a:rPr>
              <a:t>But academics are also generally terrible at making predictions...</a:t>
            </a:r>
          </a:p>
        </p:txBody>
      </p:sp>
      <p:pic>
        <p:nvPicPr>
          <p:cNvPr id="1026" name="Picture 2" descr="Image result for moss wrong gif">
            <a:extLst>
              <a:ext uri="{FF2B5EF4-FFF2-40B4-BE49-F238E27FC236}">
                <a16:creationId xmlns:a16="http://schemas.microsoft.com/office/drawing/2014/main" id="{5BA38452-1D82-495E-A002-BEEC2D2CE12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068106" y="2258534"/>
            <a:ext cx="4572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55AADC5-4806-4B4C-8794-576E6CF8C121}"/>
              </a:ext>
            </a:extLst>
          </p:cNvPr>
          <p:cNvSpPr txBox="1"/>
          <p:nvPr/>
        </p:nvSpPr>
        <p:spPr>
          <a:xfrm>
            <a:off x="551894" y="1095163"/>
            <a:ext cx="6275033" cy="5159554"/>
          </a:xfrm>
          <a:prstGeom prst="rect">
            <a:avLst/>
          </a:prstGeom>
          <a:noFill/>
        </p:spPr>
        <p:txBody>
          <a:bodyPr wrap="square" rtlCol="0">
            <a:spAutoFit/>
          </a:bodyPr>
          <a:lstStyle/>
          <a:p>
            <a:pPr>
              <a:lnSpc>
                <a:spcPct val="200000"/>
              </a:lnSpc>
            </a:pPr>
            <a:r>
              <a:rPr lang="en-GB" sz="2400" dirty="0"/>
              <a:t>“Open Access will never catch on.”</a:t>
            </a:r>
          </a:p>
          <a:p>
            <a:pPr>
              <a:lnSpc>
                <a:spcPct val="200000"/>
              </a:lnSpc>
            </a:pPr>
            <a:r>
              <a:rPr lang="en-GB" sz="2400" dirty="0"/>
              <a:t>“Preprints will never be a thing.”</a:t>
            </a:r>
          </a:p>
          <a:p>
            <a:pPr>
              <a:lnSpc>
                <a:spcPct val="200000"/>
              </a:lnSpc>
            </a:pPr>
            <a:r>
              <a:rPr lang="en-GB" sz="2400" dirty="0"/>
              <a:t>“Sharing our data won’t ever be mandatory.”</a:t>
            </a:r>
          </a:p>
          <a:p>
            <a:pPr>
              <a:lnSpc>
                <a:spcPct val="200000"/>
              </a:lnSpc>
            </a:pPr>
            <a:r>
              <a:rPr lang="en-GB" sz="2400" dirty="0"/>
              <a:t>“Open peer review is fake news.”</a:t>
            </a:r>
          </a:p>
          <a:p>
            <a:pPr>
              <a:lnSpc>
                <a:spcPct val="200000"/>
              </a:lnSpc>
            </a:pPr>
            <a:r>
              <a:rPr lang="en-GB" sz="2400" dirty="0"/>
              <a:t>“It doesn’t matter if research isn’t reproducible.”</a:t>
            </a:r>
          </a:p>
          <a:p>
            <a:pPr>
              <a:lnSpc>
                <a:spcPct val="200000"/>
              </a:lnSpc>
            </a:pPr>
            <a:r>
              <a:rPr lang="en-GB" sz="2400" dirty="0"/>
              <a:t>“Open Science is just a fad.”</a:t>
            </a:r>
          </a:p>
          <a:p>
            <a:pPr>
              <a:lnSpc>
                <a:spcPct val="200000"/>
              </a:lnSpc>
            </a:pPr>
            <a:r>
              <a:rPr lang="en-GB" sz="2400" b="1" dirty="0"/>
              <a:t>But why is this?</a:t>
            </a:r>
          </a:p>
        </p:txBody>
      </p:sp>
      <p:sp>
        <p:nvSpPr>
          <p:cNvPr id="5" name="Rectangle 4">
            <a:extLst>
              <a:ext uri="{FF2B5EF4-FFF2-40B4-BE49-F238E27FC236}">
                <a16:creationId xmlns:a16="http://schemas.microsoft.com/office/drawing/2014/main" id="{F19F1291-D3E3-4939-A92B-8E38E1D77C52}"/>
              </a:ext>
            </a:extLst>
          </p:cNvPr>
          <p:cNvSpPr/>
          <p:nvPr/>
        </p:nvSpPr>
        <p:spPr>
          <a:xfrm>
            <a:off x="9433368"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sp>
        <p:nvSpPr>
          <p:cNvPr id="6" name="Rectangle 5">
            <a:extLst>
              <a:ext uri="{FF2B5EF4-FFF2-40B4-BE49-F238E27FC236}">
                <a16:creationId xmlns:a16="http://schemas.microsoft.com/office/drawing/2014/main" id="{05CD8E61-DA37-4550-8E88-9370D17D867D}"/>
              </a:ext>
            </a:extLst>
          </p:cNvPr>
          <p:cNvSpPr/>
          <p:nvPr/>
        </p:nvSpPr>
        <p:spPr>
          <a:xfrm>
            <a:off x="6984536" y="5048694"/>
            <a:ext cx="4655570" cy="307777"/>
          </a:xfrm>
          <a:prstGeom prst="rect">
            <a:avLst/>
          </a:prstGeom>
        </p:spPr>
        <p:txBody>
          <a:bodyPr wrap="none">
            <a:spAutoFit/>
          </a:bodyPr>
          <a:lstStyle/>
          <a:p>
            <a:r>
              <a:rPr lang="en-GB" sz="1400" dirty="0">
                <a:latin typeface="Open Sans"/>
              </a:rPr>
              <a:t>I wonder if they ever get tired being wrong all the time…</a:t>
            </a:r>
          </a:p>
        </p:txBody>
      </p:sp>
    </p:spTree>
    <p:extLst>
      <p:ext uri="{BB962C8B-B14F-4D97-AF65-F5344CB8AC3E}">
        <p14:creationId xmlns:p14="http://schemas.microsoft.com/office/powerpoint/2010/main" val="493310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6EA5C-BA4D-40C4-A843-4AEE575E402C}"/>
              </a:ext>
            </a:extLst>
          </p:cNvPr>
          <p:cNvSpPr>
            <a:spLocks noGrp="1"/>
          </p:cNvSpPr>
          <p:nvPr>
            <p:ph type="title"/>
          </p:nvPr>
        </p:nvSpPr>
        <p:spPr>
          <a:xfrm>
            <a:off x="838200" y="365125"/>
            <a:ext cx="10071538" cy="1325563"/>
          </a:xfrm>
        </p:spPr>
        <p:txBody>
          <a:bodyPr/>
          <a:lstStyle/>
          <a:p>
            <a:r>
              <a:rPr lang="en-GB" dirty="0"/>
              <a:t>What gets me out of bed in the morning</a:t>
            </a:r>
          </a:p>
        </p:txBody>
      </p:sp>
      <p:sp>
        <p:nvSpPr>
          <p:cNvPr id="3" name="Content Placeholder 2">
            <a:extLst>
              <a:ext uri="{FF2B5EF4-FFF2-40B4-BE49-F238E27FC236}">
                <a16:creationId xmlns:a16="http://schemas.microsoft.com/office/drawing/2014/main" id="{A5B730FE-8DAB-42C4-84D7-42288C4CB650}"/>
              </a:ext>
            </a:extLst>
          </p:cNvPr>
          <p:cNvSpPr>
            <a:spLocks noGrp="1"/>
          </p:cNvSpPr>
          <p:nvPr>
            <p:ph idx="1"/>
          </p:nvPr>
        </p:nvSpPr>
        <p:spPr>
          <a:xfrm>
            <a:off x="667407" y="3086112"/>
            <a:ext cx="6905679" cy="4797980"/>
          </a:xfrm>
        </p:spPr>
        <p:txBody>
          <a:bodyPr>
            <a:normAutofit/>
          </a:bodyPr>
          <a:lstStyle/>
          <a:p>
            <a:pPr>
              <a:buFont typeface="Wingdings" panose="05000000000000000000" pitchFamily="2" charset="2"/>
              <a:buChar char="Ø"/>
            </a:pPr>
            <a:r>
              <a:rPr lang="en-GB" dirty="0">
                <a:solidFill>
                  <a:prstClr val="black"/>
                </a:solidFill>
                <a:latin typeface="Open Sans"/>
              </a:rPr>
              <a:t>These commercial giants are ruthless racketeers that have profit margins that exceed Apple and even ‘big oil’ (&gt;35%).</a:t>
            </a:r>
          </a:p>
          <a:p>
            <a:pPr lvl="0">
              <a:buFont typeface="Wingdings" panose="05000000000000000000" pitchFamily="2" charset="2"/>
              <a:buChar char="Ø"/>
            </a:pPr>
            <a:r>
              <a:rPr lang="en-GB" dirty="0">
                <a:solidFill>
                  <a:prstClr val="black"/>
                </a:solidFill>
                <a:latin typeface="Open Sans"/>
              </a:rPr>
              <a:t> </a:t>
            </a:r>
            <a:r>
              <a:rPr lang="en-GB" b="1" dirty="0">
                <a:solidFill>
                  <a:prstClr val="black"/>
                </a:solidFill>
                <a:latin typeface="Open Sans"/>
              </a:rPr>
              <a:t>We are not communicating research effectively, and our world is suffering as a result.</a:t>
            </a:r>
          </a:p>
          <a:p>
            <a:pPr>
              <a:buFont typeface="Wingdings" panose="05000000000000000000" pitchFamily="2" charset="2"/>
              <a:buChar char="Ø"/>
            </a:pPr>
            <a:endParaRPr lang="en-GB" dirty="0">
              <a:latin typeface="Open Sans"/>
            </a:endParaRPr>
          </a:p>
        </p:txBody>
      </p:sp>
      <p:sp>
        <p:nvSpPr>
          <p:cNvPr id="6" name="Rectangle 5">
            <a:extLst>
              <a:ext uri="{FF2B5EF4-FFF2-40B4-BE49-F238E27FC236}">
                <a16:creationId xmlns:a16="http://schemas.microsoft.com/office/drawing/2014/main" id="{11183B7A-BDB9-4E1C-9BC8-CB2558A6F576}"/>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pic>
        <p:nvPicPr>
          <p:cNvPr id="12290" name="Picture 2" descr="Image result for sips tea angrily gif">
            <a:extLst>
              <a:ext uri="{FF2B5EF4-FFF2-40B4-BE49-F238E27FC236}">
                <a16:creationId xmlns:a16="http://schemas.microsoft.com/office/drawing/2014/main" id="{9DCAFB7B-8774-4956-ACCE-27E48E8E85C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573086" y="3036653"/>
            <a:ext cx="4342991" cy="20561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E380C56-BA9B-4D31-A397-1201CF2F91F6}"/>
              </a:ext>
            </a:extLst>
          </p:cNvPr>
          <p:cNvSpPr/>
          <p:nvPr/>
        </p:nvSpPr>
        <p:spPr>
          <a:xfrm>
            <a:off x="667407" y="2082546"/>
            <a:ext cx="10857186" cy="954107"/>
          </a:xfrm>
          <a:prstGeom prst="rect">
            <a:avLst/>
          </a:prstGeom>
        </p:spPr>
        <p:txBody>
          <a:bodyPr wrap="square">
            <a:spAutoFit/>
          </a:bodyPr>
          <a:lstStyle/>
          <a:p>
            <a:pPr>
              <a:buFont typeface="Wingdings" panose="05000000000000000000" pitchFamily="2" charset="2"/>
              <a:buChar char="Ø"/>
            </a:pPr>
            <a:r>
              <a:rPr lang="en-GB" sz="2800" dirty="0">
                <a:latin typeface="Open Sans"/>
              </a:rPr>
              <a:t> The vast majority of scholarly research and knowledge is held hostage by private corporations.</a:t>
            </a:r>
          </a:p>
        </p:txBody>
      </p:sp>
    </p:spTree>
    <p:extLst>
      <p:ext uri="{BB962C8B-B14F-4D97-AF65-F5344CB8AC3E}">
        <p14:creationId xmlns:p14="http://schemas.microsoft.com/office/powerpoint/2010/main" val="6212256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8409" y="179100"/>
            <a:ext cx="10515600" cy="1325563"/>
          </a:xfrm>
        </p:spPr>
        <p:txBody>
          <a:bodyPr/>
          <a:lstStyle/>
          <a:p>
            <a:r>
              <a:rPr lang="en-GB" dirty="0"/>
              <a:t>Principles in Open Research</a:t>
            </a:r>
          </a:p>
        </p:txBody>
      </p:sp>
      <p:sp>
        <p:nvSpPr>
          <p:cNvPr id="3" name="Text Placeholder 2"/>
          <p:cNvSpPr>
            <a:spLocks noGrp="1"/>
          </p:cNvSpPr>
          <p:nvPr>
            <p:ph type="body" idx="1"/>
          </p:nvPr>
        </p:nvSpPr>
        <p:spPr>
          <a:xfrm>
            <a:off x="2293609" y="1417036"/>
            <a:ext cx="1393174" cy="731520"/>
          </a:xfrm>
        </p:spPr>
        <p:txBody>
          <a:bodyPr/>
          <a:lstStyle/>
          <a:p>
            <a:r>
              <a:rPr lang="en-GB" dirty="0">
                <a:latin typeface="Open Sans"/>
              </a:rPr>
              <a:t>Drivers</a:t>
            </a:r>
          </a:p>
        </p:txBody>
      </p:sp>
      <p:sp>
        <p:nvSpPr>
          <p:cNvPr id="4" name="Content Placeholder 3"/>
          <p:cNvSpPr>
            <a:spLocks noGrp="1"/>
          </p:cNvSpPr>
          <p:nvPr>
            <p:ph sz="half" idx="2"/>
          </p:nvPr>
        </p:nvSpPr>
        <p:spPr>
          <a:xfrm>
            <a:off x="639905" y="2366149"/>
            <a:ext cx="6004085" cy="3956830"/>
          </a:xfrm>
        </p:spPr>
        <p:txBody>
          <a:bodyPr>
            <a:normAutofit/>
          </a:bodyPr>
          <a:lstStyle/>
          <a:p>
            <a:pPr>
              <a:buFont typeface="Wingdings" panose="05000000000000000000" pitchFamily="2" charset="2"/>
              <a:buChar char="ü"/>
            </a:pPr>
            <a:r>
              <a:rPr lang="en-GB" sz="2000" dirty="0">
                <a:latin typeface="Open Sans"/>
              </a:rPr>
              <a:t> Reduce publication bias.</a:t>
            </a:r>
          </a:p>
          <a:p>
            <a:pPr>
              <a:buFont typeface="Wingdings" panose="05000000000000000000" pitchFamily="2" charset="2"/>
              <a:buChar char="ü"/>
            </a:pPr>
            <a:r>
              <a:rPr lang="en-GB" sz="2000" dirty="0">
                <a:latin typeface="Open Sans"/>
              </a:rPr>
              <a:t> Increase replicability.</a:t>
            </a:r>
          </a:p>
          <a:p>
            <a:pPr>
              <a:buFont typeface="Wingdings" panose="05000000000000000000" pitchFamily="2" charset="2"/>
              <a:buChar char="ü"/>
            </a:pPr>
            <a:r>
              <a:rPr lang="en-GB" sz="2000" dirty="0">
                <a:latin typeface="Open Sans"/>
              </a:rPr>
              <a:t> Increase reliability of scientific record.</a:t>
            </a:r>
          </a:p>
          <a:p>
            <a:pPr>
              <a:buFont typeface="Wingdings" panose="05000000000000000000" pitchFamily="2" charset="2"/>
              <a:buChar char="ü"/>
            </a:pPr>
            <a:r>
              <a:rPr lang="en-GB" sz="2000" dirty="0">
                <a:latin typeface="Open Sans"/>
              </a:rPr>
              <a:t> Make publicly funded research publicly accessible.</a:t>
            </a:r>
          </a:p>
          <a:p>
            <a:pPr>
              <a:buFont typeface="Wingdings" panose="05000000000000000000" pitchFamily="2" charset="2"/>
              <a:buChar char="ü"/>
            </a:pPr>
            <a:r>
              <a:rPr lang="en-GB" sz="2000" dirty="0">
                <a:latin typeface="Open Sans"/>
              </a:rPr>
              <a:t> Make research more efficient.</a:t>
            </a:r>
          </a:p>
          <a:p>
            <a:pPr>
              <a:buFont typeface="Wingdings" panose="05000000000000000000" pitchFamily="2" charset="2"/>
              <a:buChar char="ü"/>
            </a:pPr>
            <a:r>
              <a:rPr lang="en-GB" sz="2000" dirty="0">
                <a:latin typeface="Open Sans"/>
              </a:rPr>
              <a:t> Increase public trust.</a:t>
            </a:r>
          </a:p>
          <a:p>
            <a:pPr>
              <a:buFont typeface="Wingdings" panose="05000000000000000000" pitchFamily="2" charset="2"/>
              <a:buChar char="ü"/>
            </a:pPr>
            <a:r>
              <a:rPr lang="en-GB" sz="2000" dirty="0">
                <a:latin typeface="Open Sans"/>
              </a:rPr>
              <a:t> Foster collaboration.</a:t>
            </a:r>
          </a:p>
          <a:p>
            <a:pPr>
              <a:buFont typeface="Wingdings" panose="05000000000000000000" pitchFamily="2" charset="2"/>
              <a:buChar char="ü"/>
            </a:pPr>
            <a:r>
              <a:rPr lang="en-GB" sz="2000" dirty="0">
                <a:latin typeface="Open Sans"/>
              </a:rPr>
              <a:t> Sustainable research.</a:t>
            </a:r>
          </a:p>
        </p:txBody>
      </p:sp>
      <p:sp>
        <p:nvSpPr>
          <p:cNvPr id="5" name="Text Placeholder 4"/>
          <p:cNvSpPr>
            <a:spLocks noGrp="1"/>
          </p:cNvSpPr>
          <p:nvPr>
            <p:ph type="body" sz="quarter" idx="3"/>
          </p:nvPr>
        </p:nvSpPr>
        <p:spPr>
          <a:xfrm>
            <a:off x="6774181" y="1385987"/>
            <a:ext cx="1504057" cy="731520"/>
          </a:xfrm>
        </p:spPr>
        <p:txBody>
          <a:bodyPr/>
          <a:lstStyle/>
          <a:p>
            <a:r>
              <a:rPr lang="en-GB" dirty="0">
                <a:latin typeface="Open Sans"/>
              </a:rPr>
              <a:t>Barriers</a:t>
            </a:r>
          </a:p>
        </p:txBody>
      </p:sp>
      <p:sp>
        <p:nvSpPr>
          <p:cNvPr id="6" name="Content Placeholder 5"/>
          <p:cNvSpPr>
            <a:spLocks noGrp="1"/>
          </p:cNvSpPr>
          <p:nvPr>
            <p:ph sz="quarter" idx="4"/>
          </p:nvPr>
        </p:nvSpPr>
        <p:spPr>
          <a:xfrm>
            <a:off x="6774181" y="2507549"/>
            <a:ext cx="4859019" cy="3664651"/>
          </a:xfrm>
        </p:spPr>
        <p:txBody>
          <a:bodyPr>
            <a:noAutofit/>
          </a:bodyPr>
          <a:lstStyle/>
          <a:p>
            <a:r>
              <a:rPr lang="en-GB" sz="2000" b="1" dirty="0">
                <a:latin typeface="Open Sans"/>
              </a:rPr>
              <a:t>Fear</a:t>
            </a:r>
            <a:r>
              <a:rPr lang="en-GB" sz="2000" dirty="0">
                <a:latin typeface="Open Sans"/>
              </a:rPr>
              <a:t> of scooping or ideas being stolen.</a:t>
            </a:r>
          </a:p>
          <a:p>
            <a:r>
              <a:rPr lang="en-GB" sz="2000" b="1" dirty="0">
                <a:latin typeface="Open Sans"/>
              </a:rPr>
              <a:t>Fear</a:t>
            </a:r>
            <a:r>
              <a:rPr lang="en-GB" sz="2000" dirty="0">
                <a:latin typeface="Open Sans"/>
              </a:rPr>
              <a:t> of not being credited for ideas.</a:t>
            </a:r>
          </a:p>
          <a:p>
            <a:r>
              <a:rPr lang="en-GB" sz="2000" b="1" dirty="0">
                <a:latin typeface="Open Sans"/>
              </a:rPr>
              <a:t>Fear</a:t>
            </a:r>
            <a:r>
              <a:rPr lang="en-GB" sz="2000" dirty="0">
                <a:latin typeface="Open Sans"/>
              </a:rPr>
              <a:t> of errors and public humiliation.</a:t>
            </a:r>
          </a:p>
          <a:p>
            <a:r>
              <a:rPr lang="en-GB" sz="2000" b="1" dirty="0">
                <a:latin typeface="Open Sans"/>
              </a:rPr>
              <a:t>Fear</a:t>
            </a:r>
            <a:r>
              <a:rPr lang="en-GB" sz="2000" dirty="0">
                <a:latin typeface="Open Sans"/>
              </a:rPr>
              <a:t> of risk to reputation.</a:t>
            </a:r>
          </a:p>
          <a:p>
            <a:r>
              <a:rPr lang="en-GB" sz="2000" b="1" dirty="0">
                <a:latin typeface="Open Sans"/>
              </a:rPr>
              <a:t>Fear</a:t>
            </a:r>
            <a:r>
              <a:rPr lang="en-GB" sz="2000" dirty="0">
                <a:latin typeface="Open Sans"/>
              </a:rPr>
              <a:t> of reduced scientific quality.</a:t>
            </a:r>
          </a:p>
          <a:p>
            <a:r>
              <a:rPr lang="en-GB" sz="2000" b="1" dirty="0">
                <a:latin typeface="Open Sans"/>
              </a:rPr>
              <a:t>Fear</a:t>
            </a:r>
            <a:r>
              <a:rPr lang="en-GB" sz="2000" dirty="0">
                <a:latin typeface="Open Sans"/>
              </a:rPr>
              <a:t> of information overload.</a:t>
            </a:r>
          </a:p>
          <a:p>
            <a:r>
              <a:rPr lang="en-GB" sz="2000" b="1" dirty="0">
                <a:latin typeface="Open Sans"/>
              </a:rPr>
              <a:t>Fear</a:t>
            </a:r>
            <a:r>
              <a:rPr lang="en-GB" sz="2000" dirty="0">
                <a:latin typeface="Open Sans"/>
              </a:rPr>
              <a:t> of career compromise.</a:t>
            </a:r>
          </a:p>
          <a:p>
            <a:r>
              <a:rPr lang="en-GB" sz="2000" b="1" dirty="0">
                <a:latin typeface="Open Sans"/>
              </a:rPr>
              <a:t>Fear</a:t>
            </a:r>
            <a:r>
              <a:rPr lang="en-GB" sz="2000" dirty="0">
                <a:latin typeface="Open Sans"/>
              </a:rPr>
              <a:t> of backlash from senior figures.</a:t>
            </a:r>
          </a:p>
          <a:p>
            <a:r>
              <a:rPr lang="en-GB" sz="2000" b="1" dirty="0">
                <a:latin typeface="Open Sans"/>
              </a:rPr>
              <a:t>Fear</a:t>
            </a:r>
            <a:r>
              <a:rPr lang="en-GB" sz="2000" dirty="0">
                <a:latin typeface="Open Sans"/>
              </a:rPr>
              <a:t> of being different.</a:t>
            </a:r>
          </a:p>
        </p:txBody>
      </p:sp>
      <p:sp>
        <p:nvSpPr>
          <p:cNvPr id="8" name="Rectangle 7"/>
          <p:cNvSpPr/>
          <p:nvPr/>
        </p:nvSpPr>
        <p:spPr>
          <a:xfrm>
            <a:off x="7042827" y="2524176"/>
            <a:ext cx="618602" cy="35481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9E27092-E9F9-45F1-9ADF-4758F5DF428A}"/>
              </a:ext>
            </a:extLst>
          </p:cNvPr>
          <p:cNvSpPr/>
          <p:nvPr/>
        </p:nvSpPr>
        <p:spPr>
          <a:xfrm>
            <a:off x="9937979" y="6308522"/>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spTree>
    <p:extLst>
      <p:ext uri="{BB962C8B-B14F-4D97-AF65-F5344CB8AC3E}">
        <p14:creationId xmlns:p14="http://schemas.microsoft.com/office/powerpoint/2010/main" val="358114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ullied Into Bad Science">
            <a:extLst>
              <a:ext uri="{FF2B5EF4-FFF2-40B4-BE49-F238E27FC236}">
                <a16:creationId xmlns:a16="http://schemas.microsoft.com/office/drawing/2014/main" id="{C58A26F2-BDE6-4192-98C7-9AFB698E134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2700" y="538597"/>
            <a:ext cx="7006599" cy="32323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BE5719C-AD5C-4C47-B314-8E02CB24F979}"/>
              </a:ext>
            </a:extLst>
          </p:cNvPr>
          <p:cNvSpPr/>
          <p:nvPr/>
        </p:nvSpPr>
        <p:spPr>
          <a:xfrm>
            <a:off x="2012845" y="4276739"/>
            <a:ext cx="9511995" cy="1200329"/>
          </a:xfrm>
          <a:prstGeom prst="rect">
            <a:avLst/>
          </a:prstGeom>
        </p:spPr>
        <p:txBody>
          <a:bodyPr wrap="square">
            <a:spAutoFit/>
          </a:bodyPr>
          <a:lstStyle/>
          <a:p>
            <a:r>
              <a:rPr lang="en-GB" sz="2400" i="1" dirty="0"/>
              <a:t>The Bullied Into Bad Science campaign is an initiative by early career researchers (ECRs) for early career researchers who aim for a </a:t>
            </a:r>
            <a:r>
              <a:rPr lang="en-GB" sz="2400" b="1" i="1" dirty="0"/>
              <a:t>fairer</a:t>
            </a:r>
            <a:r>
              <a:rPr lang="en-GB" sz="2400" i="1" dirty="0"/>
              <a:t>, more </a:t>
            </a:r>
            <a:r>
              <a:rPr lang="en-GB" sz="2400" b="1" i="1" dirty="0"/>
              <a:t>open</a:t>
            </a:r>
            <a:r>
              <a:rPr lang="en-GB" sz="2400" i="1" dirty="0"/>
              <a:t> and </a:t>
            </a:r>
            <a:r>
              <a:rPr lang="en-GB" sz="2400" b="1" i="1" dirty="0"/>
              <a:t>ethical</a:t>
            </a:r>
            <a:r>
              <a:rPr lang="en-GB" sz="2400" i="1" dirty="0"/>
              <a:t> research and publication environment.</a:t>
            </a:r>
          </a:p>
        </p:txBody>
      </p:sp>
      <p:sp>
        <p:nvSpPr>
          <p:cNvPr id="5" name="Rectangle 4">
            <a:extLst>
              <a:ext uri="{FF2B5EF4-FFF2-40B4-BE49-F238E27FC236}">
                <a16:creationId xmlns:a16="http://schemas.microsoft.com/office/drawing/2014/main" id="{9DC49406-C603-43B0-B164-D3E57A0BDABB}"/>
              </a:ext>
            </a:extLst>
          </p:cNvPr>
          <p:cNvSpPr/>
          <p:nvPr/>
        </p:nvSpPr>
        <p:spPr>
          <a:xfrm>
            <a:off x="176203" y="6358268"/>
            <a:ext cx="2502416" cy="292388"/>
          </a:xfrm>
          <a:prstGeom prst="rect">
            <a:avLst/>
          </a:prstGeom>
        </p:spPr>
        <p:txBody>
          <a:bodyPr wrap="none">
            <a:spAutoFit/>
          </a:bodyPr>
          <a:lstStyle/>
          <a:p>
            <a:r>
              <a:rPr lang="en-GB" sz="1300" dirty="0">
                <a:hlinkClick r:id="rId3"/>
              </a:rPr>
              <a:t>http://bulliedintobadscience.org/</a:t>
            </a:r>
            <a:r>
              <a:rPr lang="en-GB" sz="1300" dirty="0"/>
              <a:t> </a:t>
            </a:r>
          </a:p>
        </p:txBody>
      </p:sp>
      <p:sp>
        <p:nvSpPr>
          <p:cNvPr id="7" name="Rectangle 6">
            <a:extLst>
              <a:ext uri="{FF2B5EF4-FFF2-40B4-BE49-F238E27FC236}">
                <a16:creationId xmlns:a16="http://schemas.microsoft.com/office/drawing/2014/main" id="{43698083-966C-4814-800B-8F60E2783093}"/>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Tree>
    <p:extLst>
      <p:ext uri="{BB962C8B-B14F-4D97-AF65-F5344CB8AC3E}">
        <p14:creationId xmlns:p14="http://schemas.microsoft.com/office/powerpoint/2010/main" val="1695306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4031F8-25EF-4251-8BB5-19A6DE669A20}"/>
              </a:ext>
            </a:extLst>
          </p:cNvPr>
          <p:cNvSpPr>
            <a:spLocks noGrp="1"/>
          </p:cNvSpPr>
          <p:nvPr>
            <p:ph type="title"/>
          </p:nvPr>
        </p:nvSpPr>
        <p:spPr>
          <a:xfrm>
            <a:off x="462808" y="46053"/>
            <a:ext cx="8610600" cy="1293028"/>
          </a:xfrm>
        </p:spPr>
        <p:txBody>
          <a:bodyPr/>
          <a:lstStyle/>
          <a:p>
            <a:r>
              <a:rPr lang="en-GB" dirty="0"/>
              <a:t>Complex barriers to open science*</a:t>
            </a:r>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2129865531"/>
              </p:ext>
            </p:extLst>
          </p:nvPr>
        </p:nvGraphicFramePr>
        <p:xfrm>
          <a:off x="4062264" y="877416"/>
          <a:ext cx="8610600" cy="55917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Rectangle 11"/>
          <p:cNvSpPr/>
          <p:nvPr/>
        </p:nvSpPr>
        <p:spPr>
          <a:xfrm>
            <a:off x="7661720" y="3673306"/>
            <a:ext cx="1411688" cy="461665"/>
          </a:xfrm>
          <a:prstGeom prst="rect">
            <a:avLst/>
          </a:prstGeom>
        </p:spPr>
        <p:txBody>
          <a:bodyPr wrap="square">
            <a:spAutoFit/>
          </a:bodyPr>
          <a:lstStyle/>
          <a:p>
            <a:pPr lvl="0"/>
            <a:r>
              <a:rPr lang="en-GB" sz="2400" b="1" dirty="0">
                <a:latin typeface="Open Sans"/>
              </a:rPr>
              <a:t>INERTIA</a:t>
            </a:r>
            <a:endParaRPr lang="en-GB" b="1" dirty="0">
              <a:latin typeface="Open Sans"/>
            </a:endParaRPr>
          </a:p>
        </p:txBody>
      </p:sp>
      <p:sp>
        <p:nvSpPr>
          <p:cNvPr id="2" name="TextBox 1"/>
          <p:cNvSpPr txBox="1"/>
          <p:nvPr/>
        </p:nvSpPr>
        <p:spPr>
          <a:xfrm>
            <a:off x="978036" y="1643134"/>
            <a:ext cx="4770039" cy="3970318"/>
          </a:xfrm>
          <a:prstGeom prst="rect">
            <a:avLst/>
          </a:prstGeom>
          <a:noFill/>
        </p:spPr>
        <p:txBody>
          <a:bodyPr wrap="square" rtlCol="0">
            <a:spAutoFit/>
          </a:bodyPr>
          <a:lstStyle/>
          <a:p>
            <a:pPr marL="285750" indent="-285750">
              <a:buFont typeface="Arial" panose="020B0604020202020204" pitchFamily="34" charset="0"/>
              <a:buChar char="•"/>
            </a:pPr>
            <a:r>
              <a:rPr lang="en-GB" sz="3600" dirty="0">
                <a:latin typeface="Open Sans"/>
              </a:rPr>
              <a:t>Socio-cultural</a:t>
            </a:r>
          </a:p>
          <a:p>
            <a:pPr marL="285750" indent="-285750">
              <a:buFont typeface="Arial" panose="020B0604020202020204" pitchFamily="34" charset="0"/>
              <a:buChar char="•"/>
            </a:pPr>
            <a:r>
              <a:rPr lang="en-GB" sz="3600" dirty="0">
                <a:latin typeface="Open Sans"/>
              </a:rPr>
              <a:t>Technological</a:t>
            </a:r>
          </a:p>
          <a:p>
            <a:pPr marL="285750" indent="-285750">
              <a:buFont typeface="Arial" panose="020B0604020202020204" pitchFamily="34" charset="0"/>
              <a:buChar char="•"/>
            </a:pPr>
            <a:r>
              <a:rPr lang="en-GB" sz="3600" dirty="0">
                <a:latin typeface="Open Sans"/>
              </a:rPr>
              <a:t>Political</a:t>
            </a:r>
          </a:p>
          <a:p>
            <a:pPr marL="285750" indent="-285750">
              <a:buFont typeface="Arial" panose="020B0604020202020204" pitchFamily="34" charset="0"/>
              <a:buChar char="•"/>
            </a:pPr>
            <a:r>
              <a:rPr lang="en-GB" sz="3600" dirty="0">
                <a:latin typeface="Open Sans"/>
              </a:rPr>
              <a:t>Organisational</a:t>
            </a:r>
          </a:p>
          <a:p>
            <a:pPr marL="285750" indent="-285750">
              <a:buFont typeface="Arial" panose="020B0604020202020204" pitchFamily="34" charset="0"/>
              <a:buChar char="•"/>
            </a:pPr>
            <a:r>
              <a:rPr lang="en-GB" sz="3600" dirty="0">
                <a:latin typeface="Open Sans"/>
              </a:rPr>
              <a:t>Economic</a:t>
            </a:r>
          </a:p>
          <a:p>
            <a:pPr marL="285750" indent="-285750">
              <a:buFont typeface="Arial" panose="020B0604020202020204" pitchFamily="34" charset="0"/>
              <a:buChar char="•"/>
            </a:pPr>
            <a:r>
              <a:rPr lang="en-GB" sz="3600" dirty="0">
                <a:latin typeface="Open Sans"/>
              </a:rPr>
              <a:t>Legal</a:t>
            </a:r>
          </a:p>
          <a:p>
            <a:pPr marL="285750" indent="-285750">
              <a:buFont typeface="Arial" panose="020B0604020202020204" pitchFamily="34" charset="0"/>
              <a:buChar char="•"/>
            </a:pPr>
            <a:r>
              <a:rPr lang="de-DE" sz="3600" dirty="0">
                <a:latin typeface="Open Sans"/>
              </a:rPr>
              <a:t>E</a:t>
            </a:r>
            <a:r>
              <a:rPr lang="en-GB" sz="3600" dirty="0">
                <a:latin typeface="Open Sans"/>
              </a:rPr>
              <a:t>ducational</a:t>
            </a:r>
          </a:p>
        </p:txBody>
      </p:sp>
      <p:sp>
        <p:nvSpPr>
          <p:cNvPr id="3" name="TextBox 2">
            <a:extLst>
              <a:ext uri="{FF2B5EF4-FFF2-40B4-BE49-F238E27FC236}">
                <a16:creationId xmlns:a16="http://schemas.microsoft.com/office/drawing/2014/main" id="{95D57699-084C-4E7F-964C-B9171E481255}"/>
              </a:ext>
            </a:extLst>
          </p:cNvPr>
          <p:cNvSpPr txBox="1"/>
          <p:nvPr/>
        </p:nvSpPr>
        <p:spPr>
          <a:xfrm>
            <a:off x="1442775" y="6367596"/>
            <a:ext cx="3438890" cy="369332"/>
          </a:xfrm>
          <a:prstGeom prst="rect">
            <a:avLst/>
          </a:prstGeom>
          <a:noFill/>
        </p:spPr>
        <p:txBody>
          <a:bodyPr wrap="none" rtlCol="0">
            <a:spAutoFit/>
          </a:bodyPr>
          <a:lstStyle/>
          <a:p>
            <a:r>
              <a:rPr lang="en-GB" dirty="0">
                <a:latin typeface="Open Sans"/>
              </a:rPr>
              <a:t>*or scientific progress in general</a:t>
            </a:r>
          </a:p>
        </p:txBody>
      </p:sp>
      <p:sp>
        <p:nvSpPr>
          <p:cNvPr id="8" name="Rectangle 7">
            <a:extLst>
              <a:ext uri="{FF2B5EF4-FFF2-40B4-BE49-F238E27FC236}">
                <a16:creationId xmlns:a16="http://schemas.microsoft.com/office/drawing/2014/main" id="{E96D3823-9EB1-44E0-9B0A-D9FB0322D794}"/>
              </a:ext>
            </a:extLst>
          </p:cNvPr>
          <p:cNvSpPr/>
          <p:nvPr/>
        </p:nvSpPr>
        <p:spPr>
          <a:xfrm>
            <a:off x="9433368" y="6488668"/>
            <a:ext cx="2008883" cy="369332"/>
          </a:xfrm>
          <a:prstGeom prst="rect">
            <a:avLst/>
          </a:prstGeom>
        </p:spPr>
        <p:txBody>
          <a:bodyPr wrap="none">
            <a:spAutoFit/>
          </a:bodyPr>
          <a:lstStyle/>
          <a:p>
            <a:r>
              <a:rPr lang="de-DE" dirty="0">
                <a:latin typeface="Open Sans"/>
                <a:hlinkClick r:id="rId7"/>
              </a:rPr>
              <a:t>@protohedgehog</a:t>
            </a:r>
            <a:endParaRPr lang="en-GB" dirty="0">
              <a:latin typeface="Open Sans"/>
            </a:endParaRPr>
          </a:p>
        </p:txBody>
      </p:sp>
    </p:spTree>
    <p:extLst>
      <p:ext uri="{BB962C8B-B14F-4D97-AF65-F5344CB8AC3E}">
        <p14:creationId xmlns:p14="http://schemas.microsoft.com/office/powerpoint/2010/main" val="158567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enguin gif">
            <a:extLst>
              <a:ext uri="{FF2B5EF4-FFF2-40B4-BE49-F238E27FC236}">
                <a16:creationId xmlns:a16="http://schemas.microsoft.com/office/drawing/2014/main" id="{B5E49B0A-2C6B-4CD0-ABDE-9564D0A90BF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87710" y="1104333"/>
            <a:ext cx="7823200" cy="50439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7F7EE32-3A4F-4A50-9005-32785886382F}"/>
              </a:ext>
            </a:extLst>
          </p:cNvPr>
          <p:cNvSpPr/>
          <p:nvPr/>
        </p:nvSpPr>
        <p:spPr>
          <a:xfrm>
            <a:off x="9433368"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sp>
        <p:nvSpPr>
          <p:cNvPr id="3" name="TextBox 2">
            <a:extLst>
              <a:ext uri="{FF2B5EF4-FFF2-40B4-BE49-F238E27FC236}">
                <a16:creationId xmlns:a16="http://schemas.microsoft.com/office/drawing/2014/main" id="{F17E3F1E-AF64-4B74-BF0A-D1524B68D1DB}"/>
              </a:ext>
            </a:extLst>
          </p:cNvPr>
          <p:cNvSpPr txBox="1"/>
          <p:nvPr/>
        </p:nvSpPr>
        <p:spPr>
          <a:xfrm>
            <a:off x="2487602" y="257852"/>
            <a:ext cx="7045518" cy="584775"/>
          </a:xfrm>
          <a:prstGeom prst="rect">
            <a:avLst/>
          </a:prstGeom>
          <a:noFill/>
        </p:spPr>
        <p:txBody>
          <a:bodyPr wrap="none" rtlCol="0">
            <a:spAutoFit/>
          </a:bodyPr>
          <a:lstStyle/>
          <a:p>
            <a:r>
              <a:rPr lang="en-GB" sz="3200" dirty="0"/>
              <a:t>OK, but how do penguins come into this?</a:t>
            </a:r>
          </a:p>
        </p:txBody>
      </p:sp>
    </p:spTree>
    <p:extLst>
      <p:ext uri="{BB962C8B-B14F-4D97-AF65-F5344CB8AC3E}">
        <p14:creationId xmlns:p14="http://schemas.microsoft.com/office/powerpoint/2010/main" val="1506660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2033060" y="720372"/>
          <a:ext cx="8125883" cy="5417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Connector 4"/>
          <p:cNvCxnSpPr/>
          <p:nvPr/>
        </p:nvCxnSpPr>
        <p:spPr>
          <a:xfrm>
            <a:off x="767409" y="3429000"/>
            <a:ext cx="6938953"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6FE0014-7FA6-4884-9132-F3AA84D84BE9}"/>
              </a:ext>
            </a:extLst>
          </p:cNvPr>
          <p:cNvSpPr txBox="1"/>
          <p:nvPr/>
        </p:nvSpPr>
        <p:spPr>
          <a:xfrm>
            <a:off x="7907115" y="3258184"/>
            <a:ext cx="3998210" cy="341632"/>
          </a:xfrm>
          <a:prstGeom prst="rect">
            <a:avLst/>
          </a:prstGeom>
          <a:noFill/>
        </p:spPr>
        <p:txBody>
          <a:bodyPr wrap="none" rtlCol="0">
            <a:spAutoFit/>
          </a:bodyPr>
          <a:lstStyle/>
          <a:p>
            <a:pPr>
              <a:lnSpc>
                <a:spcPct val="90000"/>
              </a:lnSpc>
            </a:pPr>
            <a:r>
              <a:rPr lang="en-GB" dirty="0"/>
              <a:t>SOCIAL AND TECHNICAL BARRIERS</a:t>
            </a:r>
          </a:p>
        </p:txBody>
      </p:sp>
      <p:sp>
        <p:nvSpPr>
          <p:cNvPr id="8" name="Rectangle 7">
            <a:extLst>
              <a:ext uri="{FF2B5EF4-FFF2-40B4-BE49-F238E27FC236}">
                <a16:creationId xmlns:a16="http://schemas.microsoft.com/office/drawing/2014/main" id="{0166ACD3-7B62-4AC9-959D-994F68E2894C}"/>
              </a:ext>
            </a:extLst>
          </p:cNvPr>
          <p:cNvSpPr/>
          <p:nvPr/>
        </p:nvSpPr>
        <p:spPr>
          <a:xfrm>
            <a:off x="9433368" y="6488668"/>
            <a:ext cx="2008883" cy="369332"/>
          </a:xfrm>
          <a:prstGeom prst="rect">
            <a:avLst/>
          </a:prstGeom>
        </p:spPr>
        <p:txBody>
          <a:bodyPr wrap="none">
            <a:spAutoFit/>
          </a:bodyPr>
          <a:lstStyle/>
          <a:p>
            <a:r>
              <a:rPr lang="de-DE" dirty="0">
                <a:latin typeface="Open Sans"/>
                <a:hlinkClick r:id="rId7"/>
              </a:rPr>
              <a:t>@protohedgehog</a:t>
            </a:r>
            <a:endParaRPr lang="en-GB" dirty="0">
              <a:latin typeface="Open Sans"/>
            </a:endParaRPr>
          </a:p>
        </p:txBody>
      </p:sp>
      <p:sp>
        <p:nvSpPr>
          <p:cNvPr id="2" name="TextBox 1">
            <a:extLst>
              <a:ext uri="{FF2B5EF4-FFF2-40B4-BE49-F238E27FC236}">
                <a16:creationId xmlns:a16="http://schemas.microsoft.com/office/drawing/2014/main" id="{73572734-2B64-4989-9495-296D576C1EE8}"/>
              </a:ext>
            </a:extLst>
          </p:cNvPr>
          <p:cNvSpPr txBox="1"/>
          <p:nvPr/>
        </p:nvSpPr>
        <p:spPr>
          <a:xfrm>
            <a:off x="266330" y="301841"/>
            <a:ext cx="3171125" cy="523220"/>
          </a:xfrm>
          <a:prstGeom prst="rect">
            <a:avLst/>
          </a:prstGeom>
          <a:noFill/>
        </p:spPr>
        <p:txBody>
          <a:bodyPr wrap="none" rtlCol="0">
            <a:spAutoFit/>
          </a:bodyPr>
          <a:lstStyle/>
          <a:p>
            <a:r>
              <a:rPr lang="en-GB" sz="2800" dirty="0"/>
              <a:t>And this is the result</a:t>
            </a:r>
          </a:p>
        </p:txBody>
      </p:sp>
    </p:spTree>
    <p:extLst>
      <p:ext uri="{BB962C8B-B14F-4D97-AF65-F5344CB8AC3E}">
        <p14:creationId xmlns:p14="http://schemas.microsoft.com/office/powerpoint/2010/main" val="183412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08756"/>
            <a:ext cx="10515600" cy="2852737"/>
          </a:xfrm>
        </p:spPr>
        <p:txBody>
          <a:bodyPr/>
          <a:lstStyle/>
          <a:p>
            <a:r>
              <a:rPr lang="en-GB" dirty="0"/>
              <a:t>Incentives and cobras</a:t>
            </a:r>
          </a:p>
        </p:txBody>
      </p:sp>
      <p:sp>
        <p:nvSpPr>
          <p:cNvPr id="3" name="Content Placeholder 2"/>
          <p:cNvSpPr>
            <a:spLocks noGrp="1"/>
          </p:cNvSpPr>
          <p:nvPr>
            <p:ph type="body" idx="1"/>
          </p:nvPr>
        </p:nvSpPr>
        <p:spPr>
          <a:xfrm>
            <a:off x="838200" y="4988481"/>
            <a:ext cx="10515600" cy="1500187"/>
          </a:xfrm>
        </p:spPr>
        <p:txBody>
          <a:bodyPr/>
          <a:lstStyle/>
          <a:p>
            <a:r>
              <a:rPr lang="en-GB" dirty="0"/>
              <a:t>Is a performance-driven culture dangerous for research?</a:t>
            </a:r>
          </a:p>
        </p:txBody>
      </p:sp>
      <p:pic>
        <p:nvPicPr>
          <p:cNvPr id="4" name="Picture 2" descr="Image result for cobras with hat">
            <a:extLst>
              <a:ext uri="{FF2B5EF4-FFF2-40B4-BE49-F238E27FC236}">
                <a16:creationId xmlns:a16="http://schemas.microsoft.com/office/drawing/2014/main" id="{BF78A04D-DBAE-4F40-840C-3FA6018ECD7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24401" y="549496"/>
            <a:ext cx="3395906" cy="33959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41C9DD2-DB5A-4231-9BA0-FE9391DBB323}"/>
              </a:ext>
            </a:extLst>
          </p:cNvPr>
          <p:cNvSpPr/>
          <p:nvPr/>
        </p:nvSpPr>
        <p:spPr>
          <a:xfrm>
            <a:off x="9433368"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spTree>
    <p:extLst>
      <p:ext uri="{BB962C8B-B14F-4D97-AF65-F5344CB8AC3E}">
        <p14:creationId xmlns:p14="http://schemas.microsoft.com/office/powerpoint/2010/main" val="2525670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whyopenresearch.org/images/impact_factor.jpg">
            <a:extLst>
              <a:ext uri="{FF2B5EF4-FFF2-40B4-BE49-F238E27FC236}">
                <a16:creationId xmlns:a16="http://schemas.microsoft.com/office/drawing/2014/main" id="{F19CD85E-C5B7-45AF-B567-10B28A95E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0390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9243CD8-03B1-495E-A962-DECF70EF062B}"/>
              </a:ext>
            </a:extLst>
          </p:cNvPr>
          <p:cNvSpPr/>
          <p:nvPr/>
        </p:nvSpPr>
        <p:spPr>
          <a:xfrm>
            <a:off x="0" y="6488668"/>
            <a:ext cx="3087384" cy="292388"/>
          </a:xfrm>
          <a:prstGeom prst="rect">
            <a:avLst/>
          </a:prstGeom>
        </p:spPr>
        <p:txBody>
          <a:bodyPr wrap="none">
            <a:spAutoFit/>
          </a:bodyPr>
          <a:lstStyle/>
          <a:p>
            <a:r>
              <a:rPr lang="en-GB" sz="1300" dirty="0">
                <a:hlinkClick r:id="rId3"/>
              </a:rPr>
              <a:t>http://whyopenresearch.org/impactfactor</a:t>
            </a:r>
            <a:r>
              <a:rPr lang="en-GB" sz="1300" dirty="0"/>
              <a:t> </a:t>
            </a:r>
          </a:p>
        </p:txBody>
      </p:sp>
      <p:sp>
        <p:nvSpPr>
          <p:cNvPr id="6" name="Rectangle 5">
            <a:extLst>
              <a:ext uri="{FF2B5EF4-FFF2-40B4-BE49-F238E27FC236}">
                <a16:creationId xmlns:a16="http://schemas.microsoft.com/office/drawing/2014/main" id="{3EEC9CF6-0DBD-44DE-9E5B-8DA6586BA912}"/>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pic>
        <p:nvPicPr>
          <p:cNvPr id="5" name="Picture 2" descr="Rick And Morty GIF">
            <a:extLst>
              <a:ext uri="{FF2B5EF4-FFF2-40B4-BE49-F238E27FC236}">
                <a16:creationId xmlns:a16="http://schemas.microsoft.com/office/drawing/2014/main" id="{A3198995-3304-4E0A-8391-426B2D5F357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0816" y="136432"/>
            <a:ext cx="3580572" cy="2012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01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Peer review at the ‘top’ (worst) journals</a:t>
            </a:r>
          </a:p>
        </p:txBody>
      </p:sp>
      <p:sp>
        <p:nvSpPr>
          <p:cNvPr id="3" name="Content Placeholder 2"/>
          <p:cNvSpPr>
            <a:spLocks noGrp="1"/>
          </p:cNvSpPr>
          <p:nvPr>
            <p:ph idx="1"/>
          </p:nvPr>
        </p:nvSpPr>
        <p:spPr>
          <a:xfrm>
            <a:off x="555000" y="1841490"/>
            <a:ext cx="5443722" cy="4293092"/>
          </a:xfrm>
        </p:spPr>
        <p:txBody>
          <a:bodyPr>
            <a:normAutofit/>
          </a:bodyPr>
          <a:lstStyle/>
          <a:p>
            <a:r>
              <a:rPr lang="en-GB" sz="2000" dirty="0">
                <a:latin typeface="Open Sans"/>
              </a:rPr>
              <a:t>Researchers are all guilty of “</a:t>
            </a:r>
            <a:r>
              <a:rPr lang="en-GB" sz="2000" i="1" dirty="0">
                <a:latin typeface="Open Sans"/>
              </a:rPr>
              <a:t>glam-humping</a:t>
            </a:r>
            <a:r>
              <a:rPr lang="en-GB" sz="2000" dirty="0">
                <a:latin typeface="Open Sans"/>
              </a:rPr>
              <a:t>”.</a:t>
            </a:r>
          </a:p>
          <a:p>
            <a:r>
              <a:rPr lang="en-GB" sz="2000" dirty="0">
                <a:latin typeface="Open Sans"/>
              </a:rPr>
              <a:t>Impact factors mean very, very little.</a:t>
            </a:r>
          </a:p>
          <a:p>
            <a:pPr lvl="1"/>
            <a:r>
              <a:rPr lang="de-DE" sz="1800" dirty="0">
                <a:latin typeface="Open Sans"/>
              </a:rPr>
              <a:t>A</a:t>
            </a:r>
            <a:r>
              <a:rPr lang="en-GB" sz="1800" dirty="0">
                <a:latin typeface="Open Sans"/>
              </a:rPr>
              <a:t>bout research and researchers.</a:t>
            </a:r>
          </a:p>
          <a:p>
            <a:r>
              <a:rPr lang="en-GB" sz="2000" dirty="0">
                <a:latin typeface="Open Sans"/>
              </a:rPr>
              <a:t>Except the higher it is, the more likely it is that you committed fraud.</a:t>
            </a:r>
          </a:p>
          <a:p>
            <a:r>
              <a:rPr lang="en-GB" sz="2000" dirty="0">
                <a:latin typeface="Open Sans"/>
              </a:rPr>
              <a:t>A profoundly non-scientific way of applying metrics for evaluation.</a:t>
            </a:r>
          </a:p>
          <a:p>
            <a:r>
              <a:rPr lang="en-GB" sz="2000" b="1" dirty="0">
                <a:latin typeface="Open Sans"/>
              </a:rPr>
              <a:t>If you use the impact factor for anything other than it’s intended purpose, you are statistically illiterate and should have all of your quantitative research papers retracted.</a:t>
            </a:r>
          </a:p>
        </p:txBody>
      </p:sp>
      <p:sp>
        <p:nvSpPr>
          <p:cNvPr id="4" name="Rectangle 3"/>
          <p:cNvSpPr/>
          <p:nvPr/>
        </p:nvSpPr>
        <p:spPr>
          <a:xfrm>
            <a:off x="115472" y="6508075"/>
            <a:ext cx="6736741" cy="492443"/>
          </a:xfrm>
          <a:prstGeom prst="rect">
            <a:avLst/>
          </a:prstGeom>
        </p:spPr>
        <p:txBody>
          <a:bodyPr wrap="square">
            <a:spAutoFit/>
          </a:bodyPr>
          <a:lstStyle/>
          <a:p>
            <a:r>
              <a:rPr lang="en-GB" sz="1300" dirty="0">
                <a:latin typeface="Open Sans"/>
                <a:hlinkClick r:id="rId2"/>
              </a:rPr>
              <a:t>http://www.nature.com/news/why-high-profile-journals-have-more-retractions-1.15951</a:t>
            </a:r>
            <a:endParaRPr lang="en-GB" sz="1300" dirty="0">
              <a:latin typeface="Open Sans"/>
            </a:endParaRPr>
          </a:p>
          <a:p>
            <a:endParaRPr lang="en-GB" sz="1300" dirty="0">
              <a:latin typeface="Open Sans"/>
            </a:endParaRPr>
          </a:p>
        </p:txBody>
      </p:sp>
      <p:pic>
        <p:nvPicPr>
          <p:cNvPr id="5122" name="Picture 2" descr="http://www.frontiersin.org/files/Articles/45406/fnhum-07-00291-r2/image_m/fnhum-07-00291-g001.jpg"/>
          <p:cNvPicPr>
            <a:picLocks noChangeAspect="1" noChangeArrowheads="1"/>
          </p:cNvPicPr>
          <p:nvPr/>
        </p:nvPicPr>
        <p:blipFill rotWithShape="1">
          <a:blip r:embed="rId3">
            <a:extLst>
              <a:ext uri="{28A0092B-C50C-407E-A947-70E740481C1C}">
                <a14:useLocalDpi xmlns:a14="http://schemas.microsoft.com/office/drawing/2010/main" val="0"/>
              </a:ext>
            </a:extLst>
          </a:blip>
          <a:srcRect l="43237" t="47904"/>
          <a:stretch/>
        </p:blipFill>
        <p:spPr bwMode="auto">
          <a:xfrm>
            <a:off x="6193279" y="1841490"/>
            <a:ext cx="5722682" cy="342160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013350" y="6492875"/>
            <a:ext cx="6826960" cy="492443"/>
          </a:xfrm>
          <a:prstGeom prst="rect">
            <a:avLst/>
          </a:prstGeom>
        </p:spPr>
        <p:txBody>
          <a:bodyPr wrap="square">
            <a:spAutoFit/>
          </a:bodyPr>
          <a:lstStyle/>
          <a:p>
            <a:r>
              <a:rPr lang="en-GB" sz="1300" dirty="0">
                <a:latin typeface="Open Sans"/>
                <a:hlinkClick r:id="rId4"/>
              </a:rPr>
              <a:t>http://journal.frontiersin.org/</a:t>
            </a:r>
            <a:r>
              <a:rPr lang="en-GB" sz="1300">
                <a:latin typeface="Open Sans"/>
                <a:hlinkClick r:id="rId4"/>
              </a:rPr>
              <a:t>article/10.3389</a:t>
            </a:r>
            <a:r>
              <a:rPr lang="en-GB" sz="1300" dirty="0">
                <a:latin typeface="Open Sans"/>
                <a:hlinkClick r:id="rId4"/>
              </a:rPr>
              <a:t>/fnhum</a:t>
            </a:r>
            <a:r>
              <a:rPr lang="en-GB" sz="1300">
                <a:latin typeface="Open Sans"/>
                <a:hlinkClick r:id="rId4"/>
              </a:rPr>
              <a:t>.2013.00291/</a:t>
            </a:r>
            <a:r>
              <a:rPr lang="en-GB" sz="1300" dirty="0">
                <a:latin typeface="Open Sans"/>
                <a:hlinkClick r:id="rId4"/>
              </a:rPr>
              <a:t>full</a:t>
            </a:r>
            <a:endParaRPr lang="en-GB" sz="1300" dirty="0">
              <a:latin typeface="Open Sans"/>
            </a:endParaRPr>
          </a:p>
          <a:p>
            <a:endParaRPr lang="en-GB" sz="1300" dirty="0">
              <a:latin typeface="Open Sans"/>
            </a:endParaRPr>
          </a:p>
        </p:txBody>
      </p:sp>
    </p:spTree>
    <p:extLst>
      <p:ext uri="{BB962C8B-B14F-4D97-AF65-F5344CB8AC3E}">
        <p14:creationId xmlns:p14="http://schemas.microsoft.com/office/powerpoint/2010/main" val="2393580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570205-C955-46E7-A41E-58CDA3428912}"/>
              </a:ext>
            </a:extLst>
          </p:cNvPr>
          <p:cNvSpPr txBox="1"/>
          <p:nvPr/>
        </p:nvSpPr>
        <p:spPr>
          <a:xfrm>
            <a:off x="1184431" y="5429216"/>
            <a:ext cx="9554923" cy="954107"/>
          </a:xfrm>
          <a:prstGeom prst="rect">
            <a:avLst/>
          </a:prstGeom>
          <a:noFill/>
        </p:spPr>
        <p:txBody>
          <a:bodyPr wrap="none" rtlCol="0">
            <a:spAutoFit/>
          </a:bodyPr>
          <a:lstStyle/>
          <a:p>
            <a:pPr marL="457200" indent="-457200" algn="ctr">
              <a:buFont typeface="Wingdings" panose="05000000000000000000" pitchFamily="2" charset="2"/>
              <a:buChar char="Ø"/>
            </a:pPr>
            <a:r>
              <a:rPr lang="en-GB" sz="2800" dirty="0">
                <a:latin typeface="Open Sans"/>
              </a:rPr>
              <a:t>But </a:t>
            </a:r>
            <a:r>
              <a:rPr lang="en-GB" sz="2800" b="1" dirty="0">
                <a:latin typeface="Open Sans"/>
              </a:rPr>
              <a:t>all</a:t>
            </a:r>
            <a:r>
              <a:rPr lang="en-GB" sz="2800" dirty="0">
                <a:latin typeface="Open Sans"/>
              </a:rPr>
              <a:t> players should still be </a:t>
            </a:r>
            <a:r>
              <a:rPr lang="en-GB" sz="2800" b="1" dirty="0">
                <a:latin typeface="Open Sans"/>
              </a:rPr>
              <a:t>accountable</a:t>
            </a:r>
            <a:r>
              <a:rPr lang="en-GB" sz="2800" dirty="0">
                <a:latin typeface="Open Sans"/>
              </a:rPr>
              <a:t> for the game.</a:t>
            </a:r>
          </a:p>
          <a:p>
            <a:pPr marL="457200" indent="-457200" algn="ctr">
              <a:buFont typeface="Wingdings" panose="05000000000000000000" pitchFamily="2" charset="2"/>
              <a:buChar char="Ø"/>
            </a:pPr>
            <a:r>
              <a:rPr lang="en-GB" sz="2800" dirty="0">
                <a:latin typeface="Open Sans"/>
              </a:rPr>
              <a:t>Something </a:t>
            </a:r>
            <a:r>
              <a:rPr lang="en-GB" sz="2800" i="1" dirty="0">
                <a:latin typeface="Open Sans"/>
              </a:rPr>
              <a:t>shockingly absent </a:t>
            </a:r>
            <a:r>
              <a:rPr lang="en-GB" sz="2800" dirty="0">
                <a:latin typeface="Open Sans"/>
              </a:rPr>
              <a:t>at the present.</a:t>
            </a:r>
          </a:p>
        </p:txBody>
      </p:sp>
      <p:sp>
        <p:nvSpPr>
          <p:cNvPr id="5" name="Content Placeholder 2">
            <a:extLst>
              <a:ext uri="{FF2B5EF4-FFF2-40B4-BE49-F238E27FC236}">
                <a16:creationId xmlns:a16="http://schemas.microsoft.com/office/drawing/2014/main" id="{AA44C0B6-AC4D-4795-93F3-9114D25A8834}"/>
              </a:ext>
            </a:extLst>
          </p:cNvPr>
          <p:cNvSpPr txBox="1">
            <a:spLocks/>
          </p:cNvSpPr>
          <p:nvPr/>
        </p:nvSpPr>
        <p:spPr>
          <a:xfrm>
            <a:off x="1008894" y="670507"/>
            <a:ext cx="9905999" cy="1480160"/>
          </a:xfrm>
          <a:prstGeom prst="rect">
            <a:avLst/>
          </a:prstGeom>
        </p:spPr>
        <p:txBody>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Font typeface="Arial" panose="020B0604020202020204" pitchFamily="34" charset="0"/>
              <a:buNone/>
            </a:pPr>
            <a:r>
              <a:rPr lang="en-GB" sz="2800" b="1" dirty="0">
                <a:latin typeface="Open Sans"/>
              </a:rPr>
              <a:t>Goodhart’s Law</a:t>
            </a:r>
            <a:r>
              <a:rPr lang="en-GB" sz="2800" dirty="0">
                <a:latin typeface="Open Sans"/>
              </a:rPr>
              <a:t>: "</a:t>
            </a:r>
            <a:r>
              <a:rPr lang="en-GB" sz="2800" i="1" dirty="0">
                <a:latin typeface="Open Sans"/>
              </a:rPr>
              <a:t>When a measure becomes a target, it ceases to be a good measure</a:t>
            </a:r>
            <a:r>
              <a:rPr lang="en-GB" sz="2800" dirty="0">
                <a:latin typeface="Open Sans"/>
              </a:rPr>
              <a:t>.”</a:t>
            </a:r>
          </a:p>
        </p:txBody>
      </p:sp>
      <p:sp>
        <p:nvSpPr>
          <p:cNvPr id="6" name="Rectangle 5">
            <a:extLst>
              <a:ext uri="{FF2B5EF4-FFF2-40B4-BE49-F238E27FC236}">
                <a16:creationId xmlns:a16="http://schemas.microsoft.com/office/drawing/2014/main" id="{CA618A02-49D6-4A97-B75A-5670570217EF}"/>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pic>
        <p:nvPicPr>
          <p:cNvPr id="8" name="Picture 2" descr="Image result for rick dont hate the player">
            <a:extLst>
              <a:ext uri="{FF2B5EF4-FFF2-40B4-BE49-F238E27FC236}">
                <a16:creationId xmlns:a16="http://schemas.microsoft.com/office/drawing/2014/main" id="{732981A5-5D84-431D-8736-6FE7329E11F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32732" y="2066929"/>
            <a:ext cx="4830038" cy="27241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94A8FA5-CC72-4A35-A5C7-A03DB2FB2C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4118" y="1410587"/>
            <a:ext cx="2035150" cy="3786326"/>
          </a:xfrm>
          <a:prstGeom prst="rect">
            <a:avLst/>
          </a:prstGeom>
        </p:spPr>
      </p:pic>
    </p:spTree>
    <p:extLst>
      <p:ext uri="{BB962C8B-B14F-4D97-AF65-F5344CB8AC3E}">
        <p14:creationId xmlns:p14="http://schemas.microsoft.com/office/powerpoint/2010/main" val="15635201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D4984C-3DD5-413A-AD9E-0CFA217814BF}"/>
              </a:ext>
            </a:extLst>
          </p:cNvPr>
          <p:cNvPicPr>
            <a:picLocks noChangeAspect="1"/>
          </p:cNvPicPr>
          <p:nvPr/>
        </p:nvPicPr>
        <p:blipFill rotWithShape="1">
          <a:blip r:embed="rId2"/>
          <a:srcRect l="26729" t="20142" r="30425" b="41560"/>
          <a:stretch/>
        </p:blipFill>
        <p:spPr>
          <a:xfrm>
            <a:off x="367600" y="312690"/>
            <a:ext cx="6013818" cy="3023708"/>
          </a:xfrm>
          <a:prstGeom prst="rect">
            <a:avLst/>
          </a:prstGeom>
        </p:spPr>
      </p:pic>
      <p:sp>
        <p:nvSpPr>
          <p:cNvPr id="6" name="TextBox 5">
            <a:extLst>
              <a:ext uri="{FF2B5EF4-FFF2-40B4-BE49-F238E27FC236}">
                <a16:creationId xmlns:a16="http://schemas.microsoft.com/office/drawing/2014/main" id="{2A13AD18-FD73-44B0-ADB2-C531F4070DB1}"/>
              </a:ext>
            </a:extLst>
          </p:cNvPr>
          <p:cNvSpPr txBox="1"/>
          <p:nvPr/>
        </p:nvSpPr>
        <p:spPr>
          <a:xfrm>
            <a:off x="250782" y="3427022"/>
            <a:ext cx="6438807" cy="923330"/>
          </a:xfrm>
          <a:prstGeom prst="rect">
            <a:avLst/>
          </a:prstGeom>
          <a:noFill/>
        </p:spPr>
        <p:txBody>
          <a:bodyPr wrap="square" rtlCol="0">
            <a:spAutoFit/>
          </a:bodyPr>
          <a:lstStyle/>
          <a:p>
            <a:pPr algn="ctr"/>
            <a:r>
              <a:rPr lang="en-GB" dirty="0">
                <a:latin typeface="Open Sans"/>
              </a:rPr>
              <a:t>A policy change in 2010 making citations more important for research evaluation led to an increase of up to 179% in self-citations and adoption of ‘questionable research practices’.</a:t>
            </a:r>
          </a:p>
        </p:txBody>
      </p:sp>
      <p:sp>
        <p:nvSpPr>
          <p:cNvPr id="7" name="Rectangle 6">
            <a:extLst>
              <a:ext uri="{FF2B5EF4-FFF2-40B4-BE49-F238E27FC236}">
                <a16:creationId xmlns:a16="http://schemas.microsoft.com/office/drawing/2014/main" id="{9511CD04-913A-4425-B91E-BDBD71AEC01C}"/>
              </a:ext>
            </a:extLst>
          </p:cNvPr>
          <p:cNvSpPr/>
          <p:nvPr/>
        </p:nvSpPr>
        <p:spPr>
          <a:xfrm>
            <a:off x="86389" y="6527140"/>
            <a:ext cx="8306638" cy="292388"/>
          </a:xfrm>
          <a:prstGeom prst="rect">
            <a:avLst/>
          </a:prstGeom>
        </p:spPr>
        <p:txBody>
          <a:bodyPr wrap="square">
            <a:spAutoFit/>
          </a:bodyPr>
          <a:lstStyle/>
          <a:p>
            <a:r>
              <a:rPr lang="en-GB" sz="1300" dirty="0">
                <a:hlinkClick r:id="rId3"/>
              </a:rPr>
              <a:t>https://www.sciencedirect.com/science/article/pii/S004873331730210X</a:t>
            </a:r>
            <a:r>
              <a:rPr lang="en-GB" sz="1300" dirty="0"/>
              <a:t> </a:t>
            </a:r>
          </a:p>
        </p:txBody>
      </p:sp>
      <p:sp>
        <p:nvSpPr>
          <p:cNvPr id="8" name="Rectangle 7">
            <a:extLst>
              <a:ext uri="{FF2B5EF4-FFF2-40B4-BE49-F238E27FC236}">
                <a16:creationId xmlns:a16="http://schemas.microsoft.com/office/drawing/2014/main" id="{A94831F9-5D38-42DF-BFEF-B5C7DAC18CAA}"/>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pic>
        <p:nvPicPr>
          <p:cNvPr id="9" name="Picture 4" descr="Image result for scientist then versus now nature">
            <a:extLst>
              <a:ext uri="{FF2B5EF4-FFF2-40B4-BE49-F238E27FC236}">
                <a16:creationId xmlns:a16="http://schemas.microsoft.com/office/drawing/2014/main" id="{78ECC03B-8CCD-40D7-9925-60AF035E7D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9589" y="114805"/>
            <a:ext cx="5114290" cy="45336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5F3AF80-F21C-4EEC-AC69-E976E4133079}"/>
              </a:ext>
            </a:extLst>
          </p:cNvPr>
          <p:cNvPicPr>
            <a:picLocks noChangeAspect="1"/>
          </p:cNvPicPr>
          <p:nvPr/>
        </p:nvPicPr>
        <p:blipFill rotWithShape="1">
          <a:blip r:embed="rId6"/>
          <a:srcRect l="13179" t="51392" r="37817" b="29320"/>
          <a:stretch/>
        </p:blipFill>
        <p:spPr>
          <a:xfrm>
            <a:off x="2267831" y="4739767"/>
            <a:ext cx="7899392" cy="1748901"/>
          </a:xfrm>
          <a:prstGeom prst="rect">
            <a:avLst/>
          </a:prstGeom>
        </p:spPr>
      </p:pic>
      <p:sp>
        <p:nvSpPr>
          <p:cNvPr id="11" name="Rectangle 10">
            <a:extLst>
              <a:ext uri="{FF2B5EF4-FFF2-40B4-BE49-F238E27FC236}">
                <a16:creationId xmlns:a16="http://schemas.microsoft.com/office/drawing/2014/main" id="{2DA1D4E9-1E53-4C7F-9F14-7E2CE51FC7F8}"/>
              </a:ext>
            </a:extLst>
          </p:cNvPr>
          <p:cNvSpPr/>
          <p:nvPr/>
        </p:nvSpPr>
        <p:spPr>
          <a:xfrm>
            <a:off x="86389" y="6287637"/>
            <a:ext cx="9386305" cy="292388"/>
          </a:xfrm>
          <a:prstGeom prst="rect">
            <a:avLst/>
          </a:prstGeom>
        </p:spPr>
        <p:txBody>
          <a:bodyPr wrap="square">
            <a:spAutoFit/>
          </a:bodyPr>
          <a:lstStyle/>
          <a:p>
            <a:r>
              <a:rPr lang="en-GB" sz="1300" dirty="0">
                <a:hlinkClick r:id="rId7"/>
              </a:rPr>
              <a:t>https://www.sciencemag.org/news/2019/01/how-shine-indonesian-science-game-system</a:t>
            </a:r>
            <a:r>
              <a:rPr lang="en-GB" sz="1300" dirty="0"/>
              <a:t> </a:t>
            </a:r>
          </a:p>
        </p:txBody>
      </p:sp>
    </p:spTree>
    <p:extLst>
      <p:ext uri="{BB962C8B-B14F-4D97-AF65-F5344CB8AC3E}">
        <p14:creationId xmlns:p14="http://schemas.microsoft.com/office/powerpoint/2010/main" val="3163882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a:extLst>
              <a:ext uri="{FF2B5EF4-FFF2-40B4-BE49-F238E27FC236}">
                <a16:creationId xmlns:a16="http://schemas.microsoft.com/office/drawing/2014/main" id="{C3F6DB9D-F294-4B3C-AA97-F541F3C659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70945"/>
            <a:ext cx="9354207" cy="5093658"/>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14BC844B-34CD-47A0-A9A1-3CE2E4C5D2DB}"/>
              </a:ext>
            </a:extLst>
          </p:cNvPr>
          <p:cNvSpPr txBox="1">
            <a:spLocks noGrp="1"/>
          </p:cNvSpPr>
          <p:nvPr>
            <p:ph type="body" idx="4294967295"/>
          </p:nvPr>
        </p:nvSpPr>
        <p:spPr>
          <a:xfrm>
            <a:off x="3466049" y="2332557"/>
            <a:ext cx="10971212" cy="3976688"/>
          </a:xfrm>
        </p:spPr>
        <p:txBody>
          <a:bodyPr>
            <a:normAutofit lnSpcReduction="10000"/>
          </a:bodyPr>
          <a:lstStyle/>
          <a:p>
            <a:pPr marL="414703" indent="-414703" algn="ctr">
              <a:buFont typeface="Wingdings" panose="05000000000000000000" pitchFamily="2" charset="2"/>
              <a:buChar char="Ø"/>
            </a:pPr>
            <a:r>
              <a:rPr lang="en-GB" sz="2419" b="1" dirty="0"/>
              <a:t>Slow and wasteful</a:t>
            </a:r>
          </a:p>
          <a:p>
            <a:pPr marL="414703" indent="-414703" algn="ctr">
              <a:buFont typeface="Wingdings" panose="05000000000000000000" pitchFamily="2" charset="2"/>
              <a:buChar char="Ø"/>
            </a:pPr>
            <a:r>
              <a:rPr lang="en-GB" sz="2419" b="1" dirty="0"/>
              <a:t>Often irreproducible</a:t>
            </a:r>
          </a:p>
          <a:p>
            <a:pPr marL="414703" indent="-414703" algn="ctr">
              <a:buFont typeface="Wingdings" panose="05000000000000000000" pitchFamily="2" charset="2"/>
              <a:buChar char="Ø"/>
            </a:pPr>
            <a:r>
              <a:rPr lang="en-GB" sz="2419" b="1" dirty="0"/>
              <a:t>Ruled by commercial interests</a:t>
            </a:r>
          </a:p>
          <a:p>
            <a:pPr marL="414703" indent="-414703" algn="ctr">
              <a:buFont typeface="Wingdings" panose="05000000000000000000" pitchFamily="2" charset="2"/>
              <a:buChar char="Ø"/>
            </a:pPr>
            <a:r>
              <a:rPr lang="en-GB" sz="2419" b="1" dirty="0"/>
              <a:t>Copyright is broken</a:t>
            </a:r>
          </a:p>
          <a:p>
            <a:pPr marL="414703" indent="-414703" algn="ctr">
              <a:buFont typeface="Wingdings" panose="05000000000000000000" pitchFamily="2" charset="2"/>
              <a:buChar char="Ø"/>
            </a:pPr>
            <a:r>
              <a:rPr lang="en-GB" sz="2419" b="1" dirty="0"/>
              <a:t>Illusion of academic freedom</a:t>
            </a:r>
          </a:p>
          <a:p>
            <a:pPr marL="414703" indent="-414703" algn="ctr">
              <a:buFont typeface="Wingdings" panose="05000000000000000000" pitchFamily="2" charset="2"/>
              <a:buChar char="Ø"/>
            </a:pPr>
            <a:r>
              <a:rPr lang="en-GB" sz="2419" b="1" dirty="0"/>
              <a:t>Questionable research practices</a:t>
            </a:r>
          </a:p>
          <a:p>
            <a:pPr marL="414703" indent="-414703" algn="ctr">
              <a:buFont typeface="Wingdings" panose="05000000000000000000" pitchFamily="2" charset="2"/>
              <a:buChar char="Ø"/>
            </a:pPr>
            <a:r>
              <a:rPr lang="en-GB" sz="2419" b="1" dirty="0"/>
              <a:t>Flawed evaluation processes</a:t>
            </a:r>
          </a:p>
          <a:p>
            <a:pPr marL="414703" indent="-414703" algn="ctr">
              <a:buFont typeface="Wingdings" panose="05000000000000000000" pitchFamily="2" charset="2"/>
              <a:buChar char="Ø"/>
            </a:pPr>
            <a:r>
              <a:rPr lang="en-GB" sz="2419" b="1" dirty="0"/>
              <a:t>Lack of access, soaring costs</a:t>
            </a:r>
          </a:p>
          <a:p>
            <a:pPr marL="414703" indent="-414703" algn="ctr">
              <a:buFont typeface="Wingdings" panose="05000000000000000000" pitchFamily="2" charset="2"/>
              <a:buChar char="Ø"/>
            </a:pPr>
            <a:r>
              <a:rPr lang="en-GB" sz="2419" b="1" u="sng" dirty="0"/>
              <a:t>Closed science means people suffer</a:t>
            </a:r>
          </a:p>
        </p:txBody>
      </p:sp>
      <p:sp>
        <p:nvSpPr>
          <p:cNvPr id="8" name="TextBox 7">
            <a:extLst>
              <a:ext uri="{FF2B5EF4-FFF2-40B4-BE49-F238E27FC236}">
                <a16:creationId xmlns:a16="http://schemas.microsoft.com/office/drawing/2014/main" id="{EA0EF8A1-2B18-4999-BC61-D8CDAFFF7543}"/>
              </a:ext>
            </a:extLst>
          </p:cNvPr>
          <p:cNvSpPr txBox="1"/>
          <p:nvPr/>
        </p:nvSpPr>
        <p:spPr>
          <a:xfrm>
            <a:off x="226810" y="2557825"/>
            <a:ext cx="2856449" cy="1569660"/>
          </a:xfrm>
          <a:prstGeom prst="rect">
            <a:avLst/>
          </a:prstGeom>
          <a:noFill/>
        </p:spPr>
        <p:txBody>
          <a:bodyPr wrap="square" rtlCol="0">
            <a:spAutoFit/>
          </a:bodyPr>
          <a:lstStyle/>
          <a:p>
            <a:pPr algn="ctr"/>
            <a:r>
              <a:rPr lang="en-GB" sz="3200" b="1" dirty="0"/>
              <a:t>Science is not working as well as it could be</a:t>
            </a:r>
          </a:p>
        </p:txBody>
      </p:sp>
      <p:sp>
        <p:nvSpPr>
          <p:cNvPr id="10" name="Rectangle 9">
            <a:extLst>
              <a:ext uri="{FF2B5EF4-FFF2-40B4-BE49-F238E27FC236}">
                <a16:creationId xmlns:a16="http://schemas.microsoft.com/office/drawing/2014/main" id="{E7E4E2F7-7BC9-4F09-865E-7019887D5620}"/>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pic>
        <p:nvPicPr>
          <p:cNvPr id="6" name="Picture 5">
            <a:extLst>
              <a:ext uri="{FF2B5EF4-FFF2-40B4-BE49-F238E27FC236}">
                <a16:creationId xmlns:a16="http://schemas.microsoft.com/office/drawing/2014/main" id="{B372695F-049D-49D9-87D2-A929AD31DDFE}"/>
              </a:ext>
            </a:extLst>
          </p:cNvPr>
          <p:cNvPicPr>
            <a:picLocks noChangeAspect="1"/>
          </p:cNvPicPr>
          <p:nvPr/>
        </p:nvPicPr>
        <p:blipFill>
          <a:blip r:embed="rId5"/>
          <a:stretch>
            <a:fillRect/>
          </a:stretch>
        </p:blipFill>
        <p:spPr>
          <a:xfrm>
            <a:off x="159442" y="5150022"/>
            <a:ext cx="5805593" cy="182124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5818E3-2A37-4F75-974E-077F5A1E9B90}"/>
              </a:ext>
            </a:extLst>
          </p:cNvPr>
          <p:cNvSpPr>
            <a:spLocks noGrp="1"/>
          </p:cNvSpPr>
          <p:nvPr>
            <p:ph idx="1"/>
          </p:nvPr>
        </p:nvSpPr>
        <p:spPr>
          <a:xfrm>
            <a:off x="1143000" y="778747"/>
            <a:ext cx="9905999" cy="4888737"/>
          </a:xfrm>
        </p:spPr>
        <p:txBody>
          <a:bodyPr>
            <a:normAutofit/>
          </a:bodyPr>
          <a:lstStyle/>
          <a:p>
            <a:pPr marL="0" indent="0" algn="ctr">
              <a:buNone/>
            </a:pPr>
            <a:r>
              <a:rPr lang="en-GB" dirty="0">
                <a:latin typeface="Open Sans"/>
              </a:rPr>
              <a:t>“I worry that the KPI-driven impact culture increasingly means that careful, meticulous and incremental science is anathema in the academy, especially for those at the early stages of their careers. </a:t>
            </a:r>
            <a:r>
              <a:rPr lang="en-GB" b="1" dirty="0">
                <a:latin typeface="Open Sans"/>
              </a:rPr>
              <a:t>There are many who are so attracted by the prospect of success that they are willing to obfuscate, mystify and perhaps falsify research to game the system and reap the plentiful rewards</a:t>
            </a:r>
            <a:r>
              <a:rPr lang="en-GB" dirty="0">
                <a:latin typeface="Open Sans"/>
              </a:rPr>
              <a:t>.”</a:t>
            </a:r>
          </a:p>
          <a:p>
            <a:pPr marL="0" indent="0" algn="ctr">
              <a:buNone/>
            </a:pPr>
            <a:endParaRPr lang="en-GB" dirty="0">
              <a:latin typeface="Open Sans"/>
            </a:endParaRPr>
          </a:p>
          <a:p>
            <a:pPr marL="0" indent="0" algn="ctr">
              <a:buNone/>
            </a:pPr>
            <a:r>
              <a:rPr lang="en-GB" dirty="0">
                <a:latin typeface="Open Sans"/>
              </a:rPr>
              <a:t>“Most of all, I worry that instead of working towards an enlightened future, many are simply </a:t>
            </a:r>
            <a:r>
              <a:rPr lang="en-GB" b="1" dirty="0">
                <a:latin typeface="Open Sans"/>
              </a:rPr>
              <a:t>selling farmed cobras and calling it progress</a:t>
            </a:r>
            <a:r>
              <a:rPr lang="en-GB" dirty="0">
                <a:latin typeface="Open Sans"/>
              </a:rPr>
              <a:t>.”</a:t>
            </a:r>
          </a:p>
          <a:p>
            <a:pPr algn="ctr"/>
            <a:endParaRPr lang="en-GB" dirty="0">
              <a:latin typeface="Open Sans"/>
            </a:endParaRPr>
          </a:p>
        </p:txBody>
      </p:sp>
      <p:sp>
        <p:nvSpPr>
          <p:cNvPr id="4" name="Rectangle 3">
            <a:extLst>
              <a:ext uri="{FF2B5EF4-FFF2-40B4-BE49-F238E27FC236}">
                <a16:creationId xmlns:a16="http://schemas.microsoft.com/office/drawing/2014/main" id="{9FEFB7F4-B951-4D58-A4C5-BE3E771859FE}"/>
              </a:ext>
            </a:extLst>
          </p:cNvPr>
          <p:cNvSpPr/>
          <p:nvPr/>
        </p:nvSpPr>
        <p:spPr>
          <a:xfrm>
            <a:off x="106400" y="6365557"/>
            <a:ext cx="9795191" cy="492443"/>
          </a:xfrm>
          <a:prstGeom prst="rect">
            <a:avLst/>
          </a:prstGeom>
        </p:spPr>
        <p:txBody>
          <a:bodyPr wrap="square">
            <a:spAutoFit/>
          </a:bodyPr>
          <a:lstStyle/>
          <a:p>
            <a:r>
              <a:rPr lang="en-GB" sz="1300" dirty="0">
                <a:latin typeface="Open Sans"/>
                <a:hlinkClick r:id="rId2"/>
              </a:rPr>
              <a:t>https://www.theguardian.com/higher-education-network/2018/feb/16/performance-driven-</a:t>
            </a:r>
            <a:br>
              <a:rPr lang="en-GB" sz="1300" dirty="0">
                <a:latin typeface="Open Sans"/>
                <a:hlinkClick r:id="rId2"/>
              </a:rPr>
            </a:br>
            <a:r>
              <a:rPr lang="en-GB" sz="1300" dirty="0">
                <a:latin typeface="Open Sans"/>
                <a:hlinkClick r:id="rId2"/>
              </a:rPr>
              <a:t>culture-is-ruining-scientific-research?</a:t>
            </a:r>
            <a:endParaRPr lang="en-GB" sz="1300" dirty="0">
              <a:latin typeface="Open Sans"/>
            </a:endParaRPr>
          </a:p>
        </p:txBody>
      </p:sp>
      <p:sp>
        <p:nvSpPr>
          <p:cNvPr id="6" name="Rectangle 5">
            <a:extLst>
              <a:ext uri="{FF2B5EF4-FFF2-40B4-BE49-F238E27FC236}">
                <a16:creationId xmlns:a16="http://schemas.microsoft.com/office/drawing/2014/main" id="{57B07EE7-0950-4150-B2D8-6F4232A64D21}"/>
              </a:ext>
            </a:extLst>
          </p:cNvPr>
          <p:cNvSpPr/>
          <p:nvPr/>
        </p:nvSpPr>
        <p:spPr>
          <a:xfrm>
            <a:off x="9433368"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spTree>
    <p:extLst>
      <p:ext uri="{BB962C8B-B14F-4D97-AF65-F5344CB8AC3E}">
        <p14:creationId xmlns:p14="http://schemas.microsoft.com/office/powerpoint/2010/main" val="1026221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6C9E26-DF4A-44E7-9A8A-C44F20BEC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3751" y="1222410"/>
            <a:ext cx="7153154" cy="4023649"/>
          </a:xfrm>
          <a:prstGeom prst="rect">
            <a:avLst/>
          </a:prstGeom>
        </p:spPr>
      </p:pic>
      <p:sp>
        <p:nvSpPr>
          <p:cNvPr id="5" name="Rectangle 4">
            <a:extLst>
              <a:ext uri="{FF2B5EF4-FFF2-40B4-BE49-F238E27FC236}">
                <a16:creationId xmlns:a16="http://schemas.microsoft.com/office/drawing/2014/main" id="{7594C28F-4E1C-450A-AF93-E705A02AD5D1}"/>
              </a:ext>
            </a:extLst>
          </p:cNvPr>
          <p:cNvSpPr/>
          <p:nvPr/>
        </p:nvSpPr>
        <p:spPr>
          <a:xfrm>
            <a:off x="1278935" y="5603773"/>
            <a:ext cx="9942786" cy="830997"/>
          </a:xfrm>
          <a:prstGeom prst="rect">
            <a:avLst/>
          </a:prstGeom>
        </p:spPr>
        <p:txBody>
          <a:bodyPr wrap="square">
            <a:spAutoFit/>
          </a:bodyPr>
          <a:lstStyle/>
          <a:p>
            <a:pPr algn="ctr"/>
            <a:r>
              <a:rPr lang="en-GB" sz="2400" b="0" i="0" dirty="0">
                <a:effectLst/>
                <a:latin typeface="Open Sans"/>
              </a:rPr>
              <a:t>How incentives in complex systems can have unintended consequences which exacerbate the problem they were trying to solve.</a:t>
            </a:r>
          </a:p>
        </p:txBody>
      </p:sp>
      <p:sp>
        <p:nvSpPr>
          <p:cNvPr id="4" name="TextBox 3">
            <a:extLst>
              <a:ext uri="{FF2B5EF4-FFF2-40B4-BE49-F238E27FC236}">
                <a16:creationId xmlns:a16="http://schemas.microsoft.com/office/drawing/2014/main" id="{F1BE5922-BE39-4555-91B5-5EDF0667DB72}"/>
              </a:ext>
            </a:extLst>
          </p:cNvPr>
          <p:cNvSpPr txBox="1"/>
          <p:nvPr/>
        </p:nvSpPr>
        <p:spPr>
          <a:xfrm>
            <a:off x="2785125" y="279921"/>
            <a:ext cx="6621749" cy="584775"/>
          </a:xfrm>
          <a:prstGeom prst="rect">
            <a:avLst/>
          </a:prstGeom>
          <a:noFill/>
        </p:spPr>
        <p:txBody>
          <a:bodyPr wrap="none" rtlCol="0">
            <a:spAutoFit/>
          </a:bodyPr>
          <a:lstStyle/>
          <a:p>
            <a:r>
              <a:rPr lang="en-GB" sz="3200" dirty="0"/>
              <a:t>OK, but how do cobras come into this?</a:t>
            </a:r>
          </a:p>
        </p:txBody>
      </p:sp>
    </p:spTree>
    <p:extLst>
      <p:ext uri="{BB962C8B-B14F-4D97-AF65-F5344CB8AC3E}">
        <p14:creationId xmlns:p14="http://schemas.microsoft.com/office/powerpoint/2010/main" val="36658539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Gimli and career advancement</a:t>
            </a:r>
          </a:p>
        </p:txBody>
      </p:sp>
      <p:sp>
        <p:nvSpPr>
          <p:cNvPr id="3" name="Content Placeholder 2"/>
          <p:cNvSpPr>
            <a:spLocks noGrp="1"/>
          </p:cNvSpPr>
          <p:nvPr>
            <p:ph type="body" idx="1"/>
          </p:nvPr>
        </p:nvSpPr>
        <p:spPr/>
        <p:txBody>
          <a:bodyPr/>
          <a:lstStyle/>
          <a:p>
            <a:r>
              <a:rPr lang="en-GB" dirty="0"/>
              <a:t>Because dwarves are well known for their honest career advice…</a:t>
            </a:r>
          </a:p>
        </p:txBody>
      </p:sp>
      <p:pic>
        <p:nvPicPr>
          <p:cNvPr id="5" name="Picture 4">
            <a:extLst>
              <a:ext uri="{FF2B5EF4-FFF2-40B4-BE49-F238E27FC236}">
                <a16:creationId xmlns:a16="http://schemas.microsoft.com/office/drawing/2014/main" id="{BD079FF2-4540-47FC-9219-EFF9BC8EA0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9150" y="394082"/>
            <a:ext cx="5951149" cy="2787925"/>
          </a:xfrm>
          <a:prstGeom prst="rect">
            <a:avLst/>
          </a:prstGeom>
        </p:spPr>
      </p:pic>
      <p:sp>
        <p:nvSpPr>
          <p:cNvPr id="6" name="Rectangle 5">
            <a:extLst>
              <a:ext uri="{FF2B5EF4-FFF2-40B4-BE49-F238E27FC236}">
                <a16:creationId xmlns:a16="http://schemas.microsoft.com/office/drawing/2014/main" id="{2992620C-C317-49BC-A603-3D1288053BC4}"/>
              </a:ext>
            </a:extLst>
          </p:cNvPr>
          <p:cNvSpPr/>
          <p:nvPr/>
        </p:nvSpPr>
        <p:spPr>
          <a:xfrm>
            <a:off x="9433368"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spTree>
    <p:extLst>
      <p:ext uri="{BB962C8B-B14F-4D97-AF65-F5344CB8AC3E}">
        <p14:creationId xmlns:p14="http://schemas.microsoft.com/office/powerpoint/2010/main" val="942602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157678129"/>
              </p:ext>
            </p:extLst>
          </p:nvPr>
        </p:nvGraphicFramePr>
        <p:xfrm>
          <a:off x="2033060" y="720372"/>
          <a:ext cx="8125883" cy="5417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Connector 4"/>
          <p:cNvCxnSpPr/>
          <p:nvPr/>
        </p:nvCxnSpPr>
        <p:spPr>
          <a:xfrm>
            <a:off x="767409" y="3429000"/>
            <a:ext cx="6938953"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6FE0014-7FA6-4884-9132-F3AA84D84BE9}"/>
              </a:ext>
            </a:extLst>
          </p:cNvPr>
          <p:cNvSpPr txBox="1"/>
          <p:nvPr/>
        </p:nvSpPr>
        <p:spPr>
          <a:xfrm>
            <a:off x="7907115" y="3258184"/>
            <a:ext cx="3998210" cy="341632"/>
          </a:xfrm>
          <a:prstGeom prst="rect">
            <a:avLst/>
          </a:prstGeom>
          <a:noFill/>
        </p:spPr>
        <p:txBody>
          <a:bodyPr wrap="none" rtlCol="0">
            <a:spAutoFit/>
          </a:bodyPr>
          <a:lstStyle/>
          <a:p>
            <a:pPr>
              <a:lnSpc>
                <a:spcPct val="90000"/>
              </a:lnSpc>
            </a:pPr>
            <a:r>
              <a:rPr lang="en-GB" dirty="0"/>
              <a:t>SOCIAL AND TECHNICAL BARRIERS</a:t>
            </a:r>
          </a:p>
        </p:txBody>
      </p:sp>
      <p:sp>
        <p:nvSpPr>
          <p:cNvPr id="8" name="Rectangle 7">
            <a:extLst>
              <a:ext uri="{FF2B5EF4-FFF2-40B4-BE49-F238E27FC236}">
                <a16:creationId xmlns:a16="http://schemas.microsoft.com/office/drawing/2014/main" id="{0166ACD3-7B62-4AC9-959D-994F68E2894C}"/>
              </a:ext>
            </a:extLst>
          </p:cNvPr>
          <p:cNvSpPr/>
          <p:nvPr/>
        </p:nvSpPr>
        <p:spPr>
          <a:xfrm>
            <a:off x="9433368" y="6488668"/>
            <a:ext cx="2008883" cy="369332"/>
          </a:xfrm>
          <a:prstGeom prst="rect">
            <a:avLst/>
          </a:prstGeom>
        </p:spPr>
        <p:txBody>
          <a:bodyPr wrap="none">
            <a:spAutoFit/>
          </a:bodyPr>
          <a:lstStyle/>
          <a:p>
            <a:r>
              <a:rPr lang="de-DE" dirty="0">
                <a:latin typeface="Open Sans"/>
                <a:hlinkClick r:id="rId7"/>
              </a:rPr>
              <a:t>@protohedgehog</a:t>
            </a:r>
            <a:endParaRPr lang="en-GB" dirty="0">
              <a:latin typeface="Open Sans"/>
            </a:endParaRPr>
          </a:p>
        </p:txBody>
      </p:sp>
    </p:spTree>
    <p:extLst>
      <p:ext uri="{BB962C8B-B14F-4D97-AF65-F5344CB8AC3E}">
        <p14:creationId xmlns:p14="http://schemas.microsoft.com/office/powerpoint/2010/main" val="1743715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2665" y="1738257"/>
            <a:ext cx="4870295" cy="3808248"/>
          </a:xfrm>
          <a:prstGeom prst="rect">
            <a:avLst/>
          </a:prstGeom>
        </p:spPr>
      </p:pic>
      <p:sp>
        <p:nvSpPr>
          <p:cNvPr id="4" name="TextBox 3"/>
          <p:cNvSpPr txBox="1"/>
          <p:nvPr/>
        </p:nvSpPr>
        <p:spPr>
          <a:xfrm>
            <a:off x="327499" y="2141971"/>
            <a:ext cx="5768501" cy="3000821"/>
          </a:xfrm>
          <a:prstGeom prst="rect">
            <a:avLst/>
          </a:prstGeom>
          <a:noFill/>
        </p:spPr>
        <p:txBody>
          <a:bodyPr wrap="square" rtlCol="0">
            <a:spAutoFit/>
          </a:bodyPr>
          <a:lstStyle/>
          <a:p>
            <a:pPr algn="ctr"/>
            <a:r>
              <a:rPr lang="en-GB" sz="2700" dirty="0">
                <a:latin typeface="Open Sans"/>
              </a:rPr>
              <a:t>Those who want to create, explore, and innovate are stifled and chased out the system.</a:t>
            </a:r>
            <a:br>
              <a:rPr lang="en-GB" sz="2700" dirty="0">
                <a:latin typeface="Open Sans"/>
              </a:rPr>
            </a:br>
            <a:br>
              <a:rPr lang="en-GB" sz="2700" dirty="0">
                <a:latin typeface="Open Sans"/>
              </a:rPr>
            </a:br>
            <a:r>
              <a:rPr lang="en-GB" sz="2700" dirty="0">
                <a:latin typeface="Open Sans"/>
              </a:rPr>
              <a:t>The status quo lives on in perpetuity.</a:t>
            </a:r>
          </a:p>
          <a:p>
            <a:pPr algn="ctr"/>
            <a:endParaRPr lang="en-GB" sz="2700" dirty="0">
              <a:latin typeface="Open Sans"/>
            </a:endParaRPr>
          </a:p>
          <a:p>
            <a:pPr algn="ctr"/>
            <a:r>
              <a:rPr lang="en-GB" sz="2700" dirty="0">
                <a:latin typeface="Open Sans"/>
              </a:rPr>
              <a:t>Research suffers.</a:t>
            </a:r>
          </a:p>
        </p:txBody>
      </p:sp>
      <p:sp>
        <p:nvSpPr>
          <p:cNvPr id="6" name="Title 5"/>
          <p:cNvSpPr>
            <a:spLocks noGrp="1"/>
          </p:cNvSpPr>
          <p:nvPr>
            <p:ph type="title"/>
          </p:nvPr>
        </p:nvSpPr>
        <p:spPr>
          <a:xfrm>
            <a:off x="1304008" y="483167"/>
            <a:ext cx="8594429" cy="1320456"/>
          </a:xfrm>
        </p:spPr>
        <p:txBody>
          <a:bodyPr/>
          <a:lstStyle/>
          <a:p>
            <a:r>
              <a:rPr lang="en-GB" dirty="0"/>
              <a:t>The present academic system</a:t>
            </a:r>
          </a:p>
        </p:txBody>
      </p:sp>
      <p:sp>
        <p:nvSpPr>
          <p:cNvPr id="7" name="Rectangle 6">
            <a:extLst>
              <a:ext uri="{FF2B5EF4-FFF2-40B4-BE49-F238E27FC236}">
                <a16:creationId xmlns:a16="http://schemas.microsoft.com/office/drawing/2014/main" id="{30347D8C-E228-4074-B212-B2C8627A5CB7}"/>
              </a:ext>
            </a:extLst>
          </p:cNvPr>
          <p:cNvSpPr/>
          <p:nvPr/>
        </p:nvSpPr>
        <p:spPr>
          <a:xfrm>
            <a:off x="9433368"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spTree>
    <p:extLst>
      <p:ext uri="{BB962C8B-B14F-4D97-AF65-F5344CB8AC3E}">
        <p14:creationId xmlns:p14="http://schemas.microsoft.com/office/powerpoint/2010/main" val="124701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royal society science careers"/>
          <p:cNvPicPr>
            <a:picLocks noChangeAspect="1" noChangeArrowheads="1"/>
          </p:cNvPicPr>
          <p:nvPr/>
        </p:nvPicPr>
        <p:blipFill rotWithShape="1">
          <a:blip r:embed="rId2">
            <a:extLst>
              <a:ext uri="{28A0092B-C50C-407E-A947-70E740481C1C}">
                <a14:useLocalDpi xmlns:a14="http://schemas.microsoft.com/office/drawing/2010/main" val="0"/>
              </a:ext>
            </a:extLst>
          </a:blip>
          <a:srcRect t="8166" b="12501"/>
          <a:stretch/>
        </p:blipFill>
        <p:spPr bwMode="auto">
          <a:xfrm>
            <a:off x="594622" y="389667"/>
            <a:ext cx="7384442" cy="56155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63060" y="6468333"/>
            <a:ext cx="8926409" cy="492443"/>
          </a:xfrm>
          <a:prstGeom prst="rect">
            <a:avLst/>
          </a:prstGeom>
        </p:spPr>
        <p:txBody>
          <a:bodyPr wrap="square">
            <a:spAutoFit/>
          </a:bodyPr>
          <a:lstStyle/>
          <a:p>
            <a:r>
              <a:rPr lang="en-GB" sz="1300" dirty="0">
                <a:latin typeface="Open Sans"/>
                <a:hlinkClick r:id="rId3"/>
              </a:rPr>
              <a:t>https://royalsociety.org/~/media/Royal_Society_Content/policy/publications/2010/4294970126.pdf</a:t>
            </a:r>
            <a:endParaRPr lang="en-GB" sz="1300" dirty="0">
              <a:latin typeface="Open Sans"/>
            </a:endParaRPr>
          </a:p>
          <a:p>
            <a:endParaRPr lang="en-GB" sz="1300" dirty="0">
              <a:latin typeface="Open Sans"/>
            </a:endParaRPr>
          </a:p>
        </p:txBody>
      </p:sp>
      <p:pic>
        <p:nvPicPr>
          <p:cNvPr id="4" name="Picture 2" descr="struggling-scienti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6878" y="1220811"/>
            <a:ext cx="3797727" cy="370105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6100515-4950-4304-A147-4E278644401E}"/>
              </a:ext>
            </a:extLst>
          </p:cNvPr>
          <p:cNvSpPr/>
          <p:nvPr/>
        </p:nvSpPr>
        <p:spPr>
          <a:xfrm>
            <a:off x="9433368" y="6488668"/>
            <a:ext cx="2008883" cy="369332"/>
          </a:xfrm>
          <a:prstGeom prst="rect">
            <a:avLst/>
          </a:prstGeom>
        </p:spPr>
        <p:txBody>
          <a:bodyPr wrap="none">
            <a:spAutoFit/>
          </a:bodyPr>
          <a:lstStyle/>
          <a:p>
            <a:r>
              <a:rPr lang="de-DE" dirty="0">
                <a:latin typeface="Open Sans"/>
                <a:hlinkClick r:id="rId5"/>
              </a:rPr>
              <a:t>@protohedgehog</a:t>
            </a:r>
            <a:endParaRPr lang="en-GB" dirty="0">
              <a:latin typeface="Open Sans"/>
            </a:endParaRPr>
          </a:p>
        </p:txBody>
      </p:sp>
    </p:spTree>
    <p:extLst>
      <p:ext uri="{BB962C8B-B14F-4D97-AF65-F5344CB8AC3E}">
        <p14:creationId xmlns:p14="http://schemas.microsoft.com/office/powerpoint/2010/main" val="50162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2A4CC-672E-4EC7-890B-D89823DA0AAC}"/>
              </a:ext>
            </a:extLst>
          </p:cNvPr>
          <p:cNvSpPr>
            <a:spLocks noGrp="1"/>
          </p:cNvSpPr>
          <p:nvPr>
            <p:ph type="title"/>
          </p:nvPr>
        </p:nvSpPr>
        <p:spPr>
          <a:xfrm>
            <a:off x="3045372" y="31352"/>
            <a:ext cx="10515600" cy="1325563"/>
          </a:xfrm>
        </p:spPr>
        <p:txBody>
          <a:bodyPr/>
          <a:lstStyle/>
          <a:p>
            <a:r>
              <a:rPr lang="en-GB" dirty="0"/>
              <a:t>In the wise words of Gimli</a:t>
            </a:r>
          </a:p>
        </p:txBody>
      </p:sp>
      <p:sp>
        <p:nvSpPr>
          <p:cNvPr id="3" name="Content Placeholder 2">
            <a:extLst>
              <a:ext uri="{FF2B5EF4-FFF2-40B4-BE49-F238E27FC236}">
                <a16:creationId xmlns:a16="http://schemas.microsoft.com/office/drawing/2014/main" id="{A747B3EF-3816-44A4-85E2-B92B511DB373}"/>
              </a:ext>
            </a:extLst>
          </p:cNvPr>
          <p:cNvSpPr>
            <a:spLocks noGrp="1"/>
          </p:cNvSpPr>
          <p:nvPr>
            <p:ph idx="1"/>
          </p:nvPr>
        </p:nvSpPr>
        <p:spPr>
          <a:xfrm>
            <a:off x="2599993" y="1083594"/>
            <a:ext cx="6992007" cy="4351338"/>
          </a:xfrm>
        </p:spPr>
        <p:txBody>
          <a:bodyPr/>
          <a:lstStyle/>
          <a:p>
            <a:pPr marL="0" indent="0" algn="ctr">
              <a:buNone/>
            </a:pPr>
            <a:r>
              <a:rPr lang="en-GB" dirty="0"/>
              <a:t>“Certainty of death? Small chance of success? What are we waiting for!”</a:t>
            </a:r>
          </a:p>
          <a:p>
            <a:endParaRPr lang="en-GB" dirty="0"/>
          </a:p>
        </p:txBody>
      </p:sp>
      <p:pic>
        <p:nvPicPr>
          <p:cNvPr id="5" name="Picture 4">
            <a:extLst>
              <a:ext uri="{FF2B5EF4-FFF2-40B4-BE49-F238E27FC236}">
                <a16:creationId xmlns:a16="http://schemas.microsoft.com/office/drawing/2014/main" id="{03A6E6DE-7B6A-4D69-B649-D0DB1527B5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8274" y="2091993"/>
            <a:ext cx="7575443" cy="3548856"/>
          </a:xfrm>
          <a:prstGeom prst="rect">
            <a:avLst/>
          </a:prstGeom>
        </p:spPr>
      </p:pic>
      <p:sp>
        <p:nvSpPr>
          <p:cNvPr id="6" name="Rectangle 5">
            <a:extLst>
              <a:ext uri="{FF2B5EF4-FFF2-40B4-BE49-F238E27FC236}">
                <a16:creationId xmlns:a16="http://schemas.microsoft.com/office/drawing/2014/main" id="{87D5797D-F7BD-43C7-A1B5-87F430CAD93B}"/>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
        <p:nvSpPr>
          <p:cNvPr id="7" name="Rectangle 6">
            <a:extLst>
              <a:ext uri="{FF2B5EF4-FFF2-40B4-BE49-F238E27FC236}">
                <a16:creationId xmlns:a16="http://schemas.microsoft.com/office/drawing/2014/main" id="{559FD06C-8A01-4064-95AE-DBA6905BDD7E}"/>
              </a:ext>
            </a:extLst>
          </p:cNvPr>
          <p:cNvSpPr/>
          <p:nvPr/>
        </p:nvSpPr>
        <p:spPr>
          <a:xfrm>
            <a:off x="1124605" y="5786177"/>
            <a:ext cx="9942786" cy="830997"/>
          </a:xfrm>
          <a:prstGeom prst="rect">
            <a:avLst/>
          </a:prstGeom>
        </p:spPr>
        <p:txBody>
          <a:bodyPr wrap="square">
            <a:spAutoFit/>
          </a:bodyPr>
          <a:lstStyle/>
          <a:p>
            <a:pPr algn="ctr"/>
            <a:r>
              <a:rPr lang="en-GB" sz="2400" b="0" i="0" dirty="0">
                <a:effectLst/>
                <a:latin typeface="Open Sans"/>
              </a:rPr>
              <a:t>The Gimli effect: Going into a situation knowing full well that the outcome is not going to be what you want it to be</a:t>
            </a:r>
          </a:p>
        </p:txBody>
      </p:sp>
    </p:spTree>
    <p:extLst>
      <p:ext uri="{BB962C8B-B14F-4D97-AF65-F5344CB8AC3E}">
        <p14:creationId xmlns:p14="http://schemas.microsoft.com/office/powerpoint/2010/main" val="25936371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 other words…</a:t>
            </a:r>
          </a:p>
        </p:txBody>
      </p:sp>
      <p:sp>
        <p:nvSpPr>
          <p:cNvPr id="3" name="Content Placeholder 2"/>
          <p:cNvSpPr>
            <a:spLocks noGrp="1"/>
          </p:cNvSpPr>
          <p:nvPr>
            <p:ph idx="1"/>
          </p:nvPr>
        </p:nvSpPr>
        <p:spPr>
          <a:xfrm>
            <a:off x="1455863" y="1993314"/>
            <a:ext cx="9475285" cy="2694300"/>
          </a:xfrm>
        </p:spPr>
        <p:txBody>
          <a:bodyPr>
            <a:normAutofit/>
          </a:bodyPr>
          <a:lstStyle/>
          <a:p>
            <a:pPr marL="0" indent="0" algn="ctr">
              <a:buNone/>
            </a:pPr>
            <a:r>
              <a:rPr lang="en-GB" sz="4400" dirty="0">
                <a:latin typeface="Open Sans"/>
              </a:rPr>
              <a:t>Forget about playing the ‘academic game’, because you’re </a:t>
            </a:r>
            <a:r>
              <a:rPr lang="en-GB" sz="4400" i="1" dirty="0">
                <a:latin typeface="Open Sans"/>
              </a:rPr>
              <a:t>probably</a:t>
            </a:r>
            <a:r>
              <a:rPr lang="en-GB" sz="4400" dirty="0">
                <a:latin typeface="Open Sans"/>
              </a:rPr>
              <a:t> not going to have a permanent career as a researcher anyway!*</a:t>
            </a:r>
            <a:endParaRPr lang="en-GB" dirty="0">
              <a:latin typeface="Open Sans"/>
            </a:endParaRPr>
          </a:p>
        </p:txBody>
      </p:sp>
      <p:sp>
        <p:nvSpPr>
          <p:cNvPr id="5" name="Rectangle 4">
            <a:extLst>
              <a:ext uri="{FF2B5EF4-FFF2-40B4-BE49-F238E27FC236}">
                <a16:creationId xmlns:a16="http://schemas.microsoft.com/office/drawing/2014/main" id="{666603C9-D227-4316-B8D8-D65A4A8EA17A}"/>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sp>
        <p:nvSpPr>
          <p:cNvPr id="4" name="TextBox 3">
            <a:extLst>
              <a:ext uri="{FF2B5EF4-FFF2-40B4-BE49-F238E27FC236}">
                <a16:creationId xmlns:a16="http://schemas.microsoft.com/office/drawing/2014/main" id="{7C10C255-1805-4F5C-A5B6-90199038743B}"/>
              </a:ext>
            </a:extLst>
          </p:cNvPr>
          <p:cNvSpPr txBox="1"/>
          <p:nvPr/>
        </p:nvSpPr>
        <p:spPr>
          <a:xfrm>
            <a:off x="304800" y="6304002"/>
            <a:ext cx="5620000" cy="369332"/>
          </a:xfrm>
          <a:prstGeom prst="rect">
            <a:avLst/>
          </a:prstGeom>
          <a:noFill/>
        </p:spPr>
        <p:txBody>
          <a:bodyPr wrap="none" rtlCol="0">
            <a:spAutoFit/>
          </a:bodyPr>
          <a:lstStyle/>
          <a:p>
            <a:r>
              <a:rPr lang="en-GB" dirty="0"/>
              <a:t>*Which is also totally okay, but let’s prepare for that then! </a:t>
            </a:r>
          </a:p>
        </p:txBody>
      </p:sp>
    </p:spTree>
    <p:extLst>
      <p:ext uri="{BB962C8B-B14F-4D97-AF65-F5344CB8AC3E}">
        <p14:creationId xmlns:p14="http://schemas.microsoft.com/office/powerpoint/2010/main" val="8500022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E4DBE-AC56-4EAB-9C8B-82AF84C015D1}"/>
              </a:ext>
            </a:extLst>
          </p:cNvPr>
          <p:cNvSpPr>
            <a:spLocks noGrp="1"/>
          </p:cNvSpPr>
          <p:nvPr>
            <p:ph type="title"/>
          </p:nvPr>
        </p:nvSpPr>
        <p:spPr>
          <a:xfrm>
            <a:off x="844550" y="2284192"/>
            <a:ext cx="10515600" cy="2852737"/>
          </a:xfrm>
        </p:spPr>
        <p:txBody>
          <a:bodyPr/>
          <a:lstStyle/>
          <a:p>
            <a:r>
              <a:rPr lang="en-GB" dirty="0"/>
              <a:t>An Open Science education crisis</a:t>
            </a:r>
          </a:p>
        </p:txBody>
      </p:sp>
      <p:sp>
        <p:nvSpPr>
          <p:cNvPr id="3" name="Text Placeholder 2">
            <a:extLst>
              <a:ext uri="{FF2B5EF4-FFF2-40B4-BE49-F238E27FC236}">
                <a16:creationId xmlns:a16="http://schemas.microsoft.com/office/drawing/2014/main" id="{6E223CAA-E2B7-48C1-AAB2-1A24E8ADC217}"/>
              </a:ext>
            </a:extLst>
          </p:cNvPr>
          <p:cNvSpPr>
            <a:spLocks noGrp="1"/>
          </p:cNvSpPr>
          <p:nvPr>
            <p:ph type="body" idx="1"/>
          </p:nvPr>
        </p:nvSpPr>
        <p:spPr>
          <a:xfrm>
            <a:off x="838200" y="5535947"/>
            <a:ext cx="10515600" cy="1500187"/>
          </a:xfrm>
        </p:spPr>
        <p:txBody>
          <a:bodyPr/>
          <a:lstStyle/>
          <a:p>
            <a:r>
              <a:rPr lang="en-GB" b="1" dirty="0">
                <a:solidFill>
                  <a:schemeClr val="tx1"/>
                </a:solidFill>
              </a:rPr>
              <a:t>Can we break the cycle through training, support, and communication?</a:t>
            </a:r>
          </a:p>
        </p:txBody>
      </p:sp>
      <p:sp>
        <p:nvSpPr>
          <p:cNvPr id="5" name="Rectangle 4">
            <a:extLst>
              <a:ext uri="{FF2B5EF4-FFF2-40B4-BE49-F238E27FC236}">
                <a16:creationId xmlns:a16="http://schemas.microsoft.com/office/drawing/2014/main" id="{85B3ED15-880C-4D5A-B06F-E8B063F3E711}"/>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pic>
        <p:nvPicPr>
          <p:cNvPr id="7" name="Picture 2" descr="Image result for change the conversation">
            <a:extLst>
              <a:ext uri="{FF2B5EF4-FFF2-40B4-BE49-F238E27FC236}">
                <a16:creationId xmlns:a16="http://schemas.microsoft.com/office/drawing/2014/main" id="{D736BBBA-ADFD-4FCE-9EE9-FC78A38805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3917" y="291996"/>
            <a:ext cx="5843752" cy="3693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9254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Attitudes versus practice</a:t>
            </a:r>
          </a:p>
        </p:txBody>
      </p:sp>
      <p:sp>
        <p:nvSpPr>
          <p:cNvPr id="3" name="Rectangle 2"/>
          <p:cNvSpPr/>
          <p:nvPr/>
        </p:nvSpPr>
        <p:spPr>
          <a:xfrm>
            <a:off x="742995" y="1884762"/>
            <a:ext cx="5351418" cy="1015663"/>
          </a:xfrm>
          <a:prstGeom prst="rect">
            <a:avLst/>
          </a:prstGeom>
        </p:spPr>
        <p:txBody>
          <a:bodyPr wrap="square">
            <a:spAutoFit/>
          </a:bodyPr>
          <a:lstStyle/>
          <a:p>
            <a:pPr algn="just"/>
            <a:r>
              <a:rPr lang="en-GB" sz="2000" dirty="0">
                <a:latin typeface="Open Sans"/>
              </a:rPr>
              <a:t>“</a:t>
            </a:r>
            <a:r>
              <a:rPr lang="en-GB" sz="2000" b="1" dirty="0">
                <a:latin typeface="Open Sans"/>
              </a:rPr>
              <a:t>60.8% of researchers do not self-archive their work even when it is free and in keeping with journal policy</a:t>
            </a:r>
            <a:r>
              <a:rPr lang="en-GB" sz="2000" dirty="0">
                <a:latin typeface="Open Sans"/>
              </a:rPr>
              <a:t>.”</a:t>
            </a:r>
          </a:p>
        </p:txBody>
      </p:sp>
      <p:sp>
        <p:nvSpPr>
          <p:cNvPr id="4" name="Rectangle 3"/>
          <p:cNvSpPr/>
          <p:nvPr/>
        </p:nvSpPr>
        <p:spPr>
          <a:xfrm>
            <a:off x="838854" y="6565612"/>
            <a:ext cx="7575572" cy="292388"/>
          </a:xfrm>
          <a:prstGeom prst="rect">
            <a:avLst/>
          </a:prstGeom>
        </p:spPr>
        <p:txBody>
          <a:bodyPr wrap="square">
            <a:spAutoFit/>
          </a:bodyPr>
          <a:lstStyle/>
          <a:p>
            <a:r>
              <a:rPr lang="en-GB" sz="1300" dirty="0">
                <a:latin typeface="Open Sans"/>
                <a:hlinkClick r:id="rId2"/>
              </a:rPr>
              <a:t>https://health-policy-systems.biomedcentral.com/articles/10.1186/s12961-017-0235-3</a:t>
            </a:r>
            <a:endParaRPr lang="en-GB" sz="1600" dirty="0"/>
          </a:p>
        </p:txBody>
      </p:sp>
      <p:pic>
        <p:nvPicPr>
          <p:cNvPr id="1026" name="Picture 2" descr="Image result for science saves lives ban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8386" y="551262"/>
            <a:ext cx="4762500" cy="2667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49989" y="3363332"/>
            <a:ext cx="5351418" cy="1938992"/>
          </a:xfrm>
          <a:prstGeom prst="rect">
            <a:avLst/>
          </a:prstGeom>
        </p:spPr>
        <p:txBody>
          <a:bodyPr wrap="square">
            <a:spAutoFit/>
          </a:bodyPr>
          <a:lstStyle/>
          <a:p>
            <a:pPr algn="just"/>
            <a:r>
              <a:rPr lang="en-GB" sz="2000" dirty="0">
                <a:latin typeface="Open Sans"/>
              </a:rPr>
              <a:t>“In a field where OA seems of practical and </a:t>
            </a:r>
            <a:r>
              <a:rPr lang="en-GB" sz="2000" b="1" dirty="0">
                <a:latin typeface="Open Sans"/>
              </a:rPr>
              <a:t>ethical importance for the sharing of knowledge promoting health equity</a:t>
            </a:r>
            <a:r>
              <a:rPr lang="en-GB" sz="2000" dirty="0">
                <a:latin typeface="Open Sans"/>
              </a:rPr>
              <a:t>, it is surprising that researchers do not make their papers available when they are legally able to do so </a:t>
            </a:r>
            <a:r>
              <a:rPr lang="en-GB" sz="2000" b="1" dirty="0">
                <a:latin typeface="Open Sans"/>
              </a:rPr>
              <a:t>without any cost</a:t>
            </a:r>
            <a:r>
              <a:rPr lang="en-GB" sz="2000" dirty="0">
                <a:latin typeface="Open Sans"/>
              </a:rPr>
              <a:t>.”</a:t>
            </a:r>
          </a:p>
        </p:txBody>
      </p:sp>
      <p:sp>
        <p:nvSpPr>
          <p:cNvPr id="8" name="Rectangle 7">
            <a:extLst>
              <a:ext uri="{FF2B5EF4-FFF2-40B4-BE49-F238E27FC236}">
                <a16:creationId xmlns:a16="http://schemas.microsoft.com/office/drawing/2014/main" id="{B11B4A91-F842-4298-944B-3997A7A1B3BA}"/>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pic>
        <p:nvPicPr>
          <p:cNvPr id="9" name="Picture 2" descr="Image result for facepalm gif">
            <a:extLst>
              <a:ext uri="{FF2B5EF4-FFF2-40B4-BE49-F238E27FC236}">
                <a16:creationId xmlns:a16="http://schemas.microsoft.com/office/drawing/2014/main" id="{34000E3D-0601-4A7D-9CC6-B0F2A735E1E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129892" y="3377129"/>
            <a:ext cx="4039487" cy="3029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82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658" y="97972"/>
            <a:ext cx="9078686" cy="556189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1003177" y="5726790"/>
            <a:ext cx="10611881" cy="668585"/>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lvl="0" hangingPunct="0">
              <a:lnSpc>
                <a:spcPct val="100000"/>
              </a:lnSpc>
              <a:spcBef>
                <a:spcPts val="0"/>
              </a:spcBef>
            </a:pPr>
            <a:r>
              <a:rPr lang="en-GB" sz="2400" b="1" dirty="0">
                <a:solidFill>
                  <a:schemeClr val="tx1"/>
                </a:solidFill>
                <a:latin typeface="Liberation Sans" pitchFamily="18"/>
                <a:ea typeface="Microsoft YaHei" pitchFamily="2"/>
                <a:cs typeface="Lucida Sans" pitchFamily="2"/>
              </a:rPr>
              <a:t>Do you believe that scientific research can help us solve these problems?</a:t>
            </a:r>
          </a:p>
        </p:txBody>
      </p:sp>
      <p:sp>
        <p:nvSpPr>
          <p:cNvPr id="7" name="Rectangle 6"/>
          <p:cNvSpPr/>
          <p:nvPr/>
        </p:nvSpPr>
        <p:spPr>
          <a:xfrm>
            <a:off x="156067" y="6462303"/>
            <a:ext cx="7343959" cy="492443"/>
          </a:xfrm>
          <a:prstGeom prst="rect">
            <a:avLst/>
          </a:prstGeom>
        </p:spPr>
        <p:txBody>
          <a:bodyPr wrap="square">
            <a:spAutoFit/>
          </a:bodyPr>
          <a:lstStyle/>
          <a:p>
            <a:r>
              <a:rPr lang="en-GB" sz="1300" dirty="0">
                <a:latin typeface="Open Sans"/>
                <a:hlinkClick r:id="rId3"/>
              </a:rPr>
              <a:t>http://www.who.int/mediacentre/events/meetings/2015/un-sustainable-development-summit/en</a:t>
            </a:r>
            <a:endParaRPr lang="en-GB" sz="1300" dirty="0">
              <a:latin typeface="Open Sans"/>
            </a:endParaRPr>
          </a:p>
          <a:p>
            <a:endParaRPr lang="en-GB" sz="1300" dirty="0">
              <a:latin typeface="Open Sans"/>
            </a:endParaRPr>
          </a:p>
        </p:txBody>
      </p:sp>
      <p:sp>
        <p:nvSpPr>
          <p:cNvPr id="6" name="Rectangle 5">
            <a:extLst>
              <a:ext uri="{FF2B5EF4-FFF2-40B4-BE49-F238E27FC236}">
                <a16:creationId xmlns:a16="http://schemas.microsoft.com/office/drawing/2014/main" id="{3460B134-63F0-4A8E-AAFF-733F09E0C078}"/>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
        <p:nvSpPr>
          <p:cNvPr id="2" name="Rectangle 1">
            <a:extLst>
              <a:ext uri="{FF2B5EF4-FFF2-40B4-BE49-F238E27FC236}">
                <a16:creationId xmlns:a16="http://schemas.microsoft.com/office/drawing/2014/main" id="{FA646B4E-ED33-4E32-AC64-381963BE158F}"/>
              </a:ext>
            </a:extLst>
          </p:cNvPr>
          <p:cNvSpPr/>
          <p:nvPr/>
        </p:nvSpPr>
        <p:spPr>
          <a:xfrm>
            <a:off x="1565536" y="2654424"/>
            <a:ext cx="1594915" cy="15269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E7BF984C-1B79-4FCD-A5D1-312D93BD7857}"/>
              </a:ext>
            </a:extLst>
          </p:cNvPr>
          <p:cNvSpPr/>
          <p:nvPr/>
        </p:nvSpPr>
        <p:spPr>
          <a:xfrm>
            <a:off x="6023605" y="1173334"/>
            <a:ext cx="1594915" cy="15269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2151B41A-D2F0-44F8-B3F1-3B2031C8774A}"/>
              </a:ext>
            </a:extLst>
          </p:cNvPr>
          <p:cNvSpPr/>
          <p:nvPr/>
        </p:nvSpPr>
        <p:spPr>
          <a:xfrm>
            <a:off x="4532155" y="4142705"/>
            <a:ext cx="1594915" cy="15269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316026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532" y="324614"/>
            <a:ext cx="8879305" cy="1293028"/>
          </a:xfrm>
        </p:spPr>
        <p:txBody>
          <a:bodyPr/>
          <a:lstStyle/>
          <a:p>
            <a:r>
              <a:rPr lang="en-US" dirty="0"/>
              <a:t>Open Access in the UK</a:t>
            </a:r>
          </a:p>
        </p:txBody>
      </p:sp>
      <p:pic>
        <p:nvPicPr>
          <p:cNvPr id="3" name="Picture 2"/>
          <p:cNvPicPr>
            <a:picLocks noChangeAspect="1"/>
          </p:cNvPicPr>
          <p:nvPr/>
        </p:nvPicPr>
        <p:blipFill rotWithShape="1">
          <a:blip r:embed="rId2"/>
          <a:srcRect l="23684" t="36560" r="46825" b="25640"/>
          <a:stretch/>
        </p:blipFill>
        <p:spPr>
          <a:xfrm>
            <a:off x="870619" y="1717265"/>
            <a:ext cx="4868701" cy="3510255"/>
          </a:xfrm>
          <a:prstGeom prst="rect">
            <a:avLst/>
          </a:prstGeom>
        </p:spPr>
      </p:pic>
      <p:pic>
        <p:nvPicPr>
          <p:cNvPr id="4" name="Picture 3"/>
          <p:cNvPicPr>
            <a:picLocks noChangeAspect="1"/>
          </p:cNvPicPr>
          <p:nvPr/>
        </p:nvPicPr>
        <p:blipFill rotWithShape="1">
          <a:blip r:embed="rId3"/>
          <a:srcRect l="1044" r="2485"/>
          <a:stretch/>
        </p:blipFill>
        <p:spPr>
          <a:xfrm>
            <a:off x="5841459" y="1723684"/>
            <a:ext cx="5690681" cy="3510255"/>
          </a:xfrm>
          <a:prstGeom prst="rect">
            <a:avLst/>
          </a:prstGeom>
        </p:spPr>
      </p:pic>
      <p:sp>
        <p:nvSpPr>
          <p:cNvPr id="5" name="Rectangle 4"/>
          <p:cNvSpPr/>
          <p:nvPr/>
        </p:nvSpPr>
        <p:spPr>
          <a:xfrm>
            <a:off x="783070" y="5233939"/>
            <a:ext cx="10450761" cy="492443"/>
          </a:xfrm>
          <a:prstGeom prst="rect">
            <a:avLst/>
          </a:prstGeom>
        </p:spPr>
        <p:txBody>
          <a:bodyPr wrap="square">
            <a:spAutoFit/>
          </a:bodyPr>
          <a:lstStyle/>
          <a:p>
            <a:r>
              <a:rPr lang="en-GB" sz="1300" dirty="0">
                <a:latin typeface="Open Sans"/>
                <a:hlinkClick r:id="rId4"/>
              </a:rPr>
              <a:t>https://www.natureindex.com/news-blog/young-researchers-preach-open-access-yet-many-dont-practice</a:t>
            </a:r>
            <a:endParaRPr lang="en-GB" sz="1300" dirty="0">
              <a:latin typeface="Open Sans"/>
            </a:endParaRPr>
          </a:p>
          <a:p>
            <a:endParaRPr lang="en-GB" sz="1300" dirty="0">
              <a:latin typeface="Open Sans"/>
            </a:endParaRPr>
          </a:p>
        </p:txBody>
      </p:sp>
      <p:sp>
        <p:nvSpPr>
          <p:cNvPr id="6" name="Rectangle 5"/>
          <p:cNvSpPr/>
          <p:nvPr/>
        </p:nvSpPr>
        <p:spPr>
          <a:xfrm>
            <a:off x="1079680" y="5726382"/>
            <a:ext cx="9073008" cy="707886"/>
          </a:xfrm>
          <a:prstGeom prst="rect">
            <a:avLst/>
          </a:prstGeom>
        </p:spPr>
        <p:txBody>
          <a:bodyPr wrap="square">
            <a:spAutoFit/>
          </a:bodyPr>
          <a:lstStyle/>
          <a:p>
            <a:pPr algn="ctr"/>
            <a:r>
              <a:rPr lang="en-GB" sz="2000" dirty="0">
                <a:latin typeface="Open Sans"/>
              </a:rPr>
              <a:t>“Researchers under 35 as well as PhD candidates, master’s students and research assistants had the least experience with open-access publishing.”</a:t>
            </a:r>
          </a:p>
        </p:txBody>
      </p:sp>
      <p:sp>
        <p:nvSpPr>
          <p:cNvPr id="8" name="Rectangle 7">
            <a:extLst>
              <a:ext uri="{FF2B5EF4-FFF2-40B4-BE49-F238E27FC236}">
                <a16:creationId xmlns:a16="http://schemas.microsoft.com/office/drawing/2014/main" id="{A3613293-B1BC-4BA8-9472-90DF6120C9F9}"/>
              </a:ext>
            </a:extLst>
          </p:cNvPr>
          <p:cNvSpPr/>
          <p:nvPr/>
        </p:nvSpPr>
        <p:spPr>
          <a:xfrm>
            <a:off x="9433368" y="6488668"/>
            <a:ext cx="2008883" cy="369332"/>
          </a:xfrm>
          <a:prstGeom prst="rect">
            <a:avLst/>
          </a:prstGeom>
        </p:spPr>
        <p:txBody>
          <a:bodyPr wrap="none">
            <a:spAutoFit/>
          </a:bodyPr>
          <a:lstStyle/>
          <a:p>
            <a:r>
              <a:rPr lang="de-DE" dirty="0">
                <a:latin typeface="Open Sans"/>
                <a:hlinkClick r:id="rId5"/>
              </a:rPr>
              <a:t>@protohedgehog</a:t>
            </a:r>
            <a:endParaRPr lang="en-GB" dirty="0">
              <a:latin typeface="Open Sans"/>
            </a:endParaRPr>
          </a:p>
        </p:txBody>
      </p:sp>
    </p:spTree>
    <p:extLst>
      <p:ext uri="{BB962C8B-B14F-4D97-AF65-F5344CB8AC3E}">
        <p14:creationId xmlns:p14="http://schemas.microsoft.com/office/powerpoint/2010/main" val="2378379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676" t="3596" r="1581" b="5351"/>
          <a:stretch/>
        </p:blipFill>
        <p:spPr>
          <a:xfrm>
            <a:off x="3990244" y="278731"/>
            <a:ext cx="8158216" cy="5818854"/>
          </a:xfrm>
          <a:prstGeom prst="rect">
            <a:avLst/>
          </a:prstGeom>
        </p:spPr>
      </p:pic>
      <p:sp>
        <p:nvSpPr>
          <p:cNvPr id="3" name="Rectangle 2"/>
          <p:cNvSpPr/>
          <p:nvPr/>
        </p:nvSpPr>
        <p:spPr>
          <a:xfrm>
            <a:off x="3990244" y="5233488"/>
            <a:ext cx="4032448" cy="8640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Content Placeholder 4">
            <a:extLst>
              <a:ext uri="{FF2B5EF4-FFF2-40B4-BE49-F238E27FC236}">
                <a16:creationId xmlns:a16="http://schemas.microsoft.com/office/drawing/2014/main" id="{0B6BF8F4-0AA1-4DFA-B2A8-90C0D2EBF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733" y="2005913"/>
            <a:ext cx="3230275" cy="1931435"/>
          </a:xfrm>
          <a:prstGeom prst="rect">
            <a:avLst/>
          </a:prstGeom>
        </p:spPr>
      </p:pic>
      <p:sp>
        <p:nvSpPr>
          <p:cNvPr id="5" name="Title 1">
            <a:extLst>
              <a:ext uri="{FF2B5EF4-FFF2-40B4-BE49-F238E27FC236}">
                <a16:creationId xmlns:a16="http://schemas.microsoft.com/office/drawing/2014/main" id="{9360BFE5-F13F-4FA0-9C24-D463AAECE93A}"/>
              </a:ext>
            </a:extLst>
          </p:cNvPr>
          <p:cNvSpPr txBox="1">
            <a:spLocks/>
          </p:cNvSpPr>
          <p:nvPr/>
        </p:nvSpPr>
        <p:spPr>
          <a:xfrm>
            <a:off x="123439" y="909709"/>
            <a:ext cx="3949429" cy="1293028"/>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n-GB" sz="3600" dirty="0"/>
              <a:t>“Open Access </a:t>
            </a:r>
            <a:br>
              <a:rPr lang="en-GB" sz="3600" dirty="0"/>
            </a:br>
            <a:r>
              <a:rPr lang="en-GB" sz="3600" dirty="0"/>
              <a:t>is too expensive.”</a:t>
            </a:r>
          </a:p>
        </p:txBody>
      </p:sp>
      <p:sp>
        <p:nvSpPr>
          <p:cNvPr id="7" name="Rectangle 6">
            <a:extLst>
              <a:ext uri="{FF2B5EF4-FFF2-40B4-BE49-F238E27FC236}">
                <a16:creationId xmlns:a16="http://schemas.microsoft.com/office/drawing/2014/main" id="{6B31BE19-3574-4145-BCFF-2EA79695D75E}"/>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
        <p:nvSpPr>
          <p:cNvPr id="6" name="Rectangle 5">
            <a:extLst>
              <a:ext uri="{FF2B5EF4-FFF2-40B4-BE49-F238E27FC236}">
                <a16:creationId xmlns:a16="http://schemas.microsoft.com/office/drawing/2014/main" id="{22A26377-2B7E-48F2-A2B0-1C479DB97504}"/>
              </a:ext>
            </a:extLst>
          </p:cNvPr>
          <p:cNvSpPr/>
          <p:nvPr/>
        </p:nvSpPr>
        <p:spPr>
          <a:xfrm>
            <a:off x="213809" y="4343258"/>
            <a:ext cx="3464121" cy="1754326"/>
          </a:xfrm>
          <a:prstGeom prst="rect">
            <a:avLst/>
          </a:prstGeom>
        </p:spPr>
        <p:txBody>
          <a:bodyPr wrap="square">
            <a:spAutoFit/>
          </a:bodyPr>
          <a:lstStyle/>
          <a:p>
            <a:pPr algn="ctr"/>
            <a:r>
              <a:rPr lang="en-GB" b="1" dirty="0">
                <a:latin typeface="Open Sans"/>
              </a:rPr>
              <a:t>Common view about high costs is due to a combination of monopolisation and political broadsiding and sabotage by commercial publishers.</a:t>
            </a:r>
          </a:p>
        </p:txBody>
      </p:sp>
    </p:spTree>
    <p:extLst>
      <p:ext uri="{BB962C8B-B14F-4D97-AF65-F5344CB8AC3E}">
        <p14:creationId xmlns:p14="http://schemas.microsoft.com/office/powerpoint/2010/main" val="94117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1"/>
          <p:cNvSpPr>
            <a:spLocks noChangeArrowheads="1"/>
          </p:cNvSpPr>
          <p:nvPr/>
        </p:nvSpPr>
        <p:spPr bwMode="auto">
          <a:xfrm>
            <a:off x="948511" y="5758855"/>
            <a:ext cx="10814435" cy="877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algn="ctr" defTabSz="914126" eaLnBrk="0" fontAlgn="base" hangingPunct="0">
              <a:spcBef>
                <a:spcPct val="0"/>
              </a:spcBef>
              <a:spcAft>
                <a:spcPct val="0"/>
              </a:spcAft>
            </a:pPr>
            <a:r>
              <a:rPr lang="en-US" altLang="en-US" sz="3000" b="1" dirty="0">
                <a:latin typeface="Open Sans"/>
                <a:ea typeface="Lato" panose="020F0502020204030203" pitchFamily="34" charset="0"/>
                <a:cs typeface="Lato" panose="020F0502020204030203" pitchFamily="34" charset="0"/>
              </a:rPr>
              <a:t>It’s your work. Publish where you want. But don’t lock it up.</a:t>
            </a:r>
          </a:p>
          <a:p>
            <a:pPr algn="ctr" defTabSz="914126" eaLnBrk="0" fontAlgn="base" hangingPunct="0">
              <a:spcBef>
                <a:spcPct val="0"/>
              </a:spcBef>
              <a:spcAft>
                <a:spcPct val="0"/>
              </a:spcAft>
            </a:pPr>
            <a:br>
              <a:rPr lang="en-US" altLang="en-US" sz="900" dirty="0">
                <a:latin typeface="Lato" panose="020F0502020204030203" pitchFamily="34" charset="0"/>
                <a:ea typeface="Lato" panose="020F0502020204030203" pitchFamily="34" charset="0"/>
                <a:cs typeface="Lato" panose="020F0502020204030203" pitchFamily="34" charset="0"/>
              </a:rPr>
            </a:br>
            <a:endParaRPr lang="en-US" altLang="en-US" sz="1799" dirty="0">
              <a:latin typeface="Lato" panose="020F0502020204030203" pitchFamily="34" charset="0"/>
              <a:ea typeface="Lato" panose="020F0502020204030203" pitchFamily="34" charset="0"/>
              <a:cs typeface="Lato" panose="020F0502020204030203" pitchFamily="34" charset="0"/>
            </a:endParaRPr>
          </a:p>
        </p:txBody>
      </p:sp>
      <p:pic>
        <p:nvPicPr>
          <p:cNvPr id="12" name="Picture 11">
            <a:extLst>
              <a:ext uri="{FF2B5EF4-FFF2-40B4-BE49-F238E27FC236}">
                <a16:creationId xmlns:a16="http://schemas.microsoft.com/office/drawing/2014/main" id="{AEF3F481-78E9-43E9-ADA3-7C202119BD8D}"/>
              </a:ext>
            </a:extLst>
          </p:cNvPr>
          <p:cNvPicPr>
            <a:picLocks noChangeAspect="1"/>
          </p:cNvPicPr>
          <p:nvPr/>
        </p:nvPicPr>
        <p:blipFill rotWithShape="1">
          <a:blip r:embed="rId2"/>
          <a:srcRect l="11739" t="31690" r="14076" b="9710"/>
          <a:stretch/>
        </p:blipFill>
        <p:spPr>
          <a:xfrm>
            <a:off x="89452" y="222110"/>
            <a:ext cx="12102548" cy="5377459"/>
          </a:xfrm>
          <a:prstGeom prst="rect">
            <a:avLst/>
          </a:prstGeom>
        </p:spPr>
      </p:pic>
      <p:sp>
        <p:nvSpPr>
          <p:cNvPr id="13" name="Rectangle 12">
            <a:extLst>
              <a:ext uri="{FF2B5EF4-FFF2-40B4-BE49-F238E27FC236}">
                <a16:creationId xmlns:a16="http://schemas.microsoft.com/office/drawing/2014/main" id="{8B67E1B3-1044-4039-9069-1FDA2737823B}"/>
              </a:ext>
            </a:extLst>
          </p:cNvPr>
          <p:cNvSpPr/>
          <p:nvPr/>
        </p:nvSpPr>
        <p:spPr>
          <a:xfrm>
            <a:off x="9433368"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spTree>
    <p:extLst>
      <p:ext uri="{BB962C8B-B14F-4D97-AF65-F5344CB8AC3E}">
        <p14:creationId xmlns:p14="http://schemas.microsoft.com/office/powerpoint/2010/main" val="307023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419" y="1697"/>
            <a:ext cx="10853691" cy="1325563"/>
          </a:xfrm>
        </p:spPr>
        <p:txBody>
          <a:bodyPr/>
          <a:lstStyle/>
          <a:p>
            <a:r>
              <a:rPr lang="en-GB" dirty="0"/>
              <a:t>Openness is good for your work and career</a:t>
            </a:r>
          </a:p>
        </p:txBody>
      </p:sp>
      <p:pic>
        <p:nvPicPr>
          <p:cNvPr id="6" name="Picture 4" descr="https://f1000researchdata.s3.amazonaws.com/manuscripts/9609/8da28628-bb5a-4b1f-b8ad-00db54039385_figure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727" y="1056626"/>
            <a:ext cx="5596632" cy="237237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nvSpPr>
        <p:spPr bwMode="auto">
          <a:xfrm>
            <a:off x="138450" y="6265530"/>
            <a:ext cx="9595537"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1200" dirty="0">
                <a:latin typeface="Open Sans"/>
                <a:ea typeface="Lato" panose="020F0502020204030203" pitchFamily="34" charset="0"/>
                <a:cs typeface="Lato" panose="020F0502020204030203" pitchFamily="34" charset="0"/>
              </a:rPr>
              <a:t>Data from The Open Access Citation Advantage Service, SPARC Europe, accessed March 2016.</a:t>
            </a:r>
          </a:p>
          <a:p>
            <a:pPr defTabSz="914400"/>
            <a:r>
              <a:rPr lang="en-GB" sz="1300" dirty="0">
                <a:latin typeface="Open Sans"/>
                <a:ea typeface="Lato" panose="020F0502020204030203" pitchFamily="34" charset="0"/>
                <a:cs typeface="Lato" panose="020F0502020204030203" pitchFamily="34" charset="0"/>
                <a:hlinkClick r:id="rId3"/>
              </a:rPr>
              <a:t>http://f1000research.com/articles/5-632/v3</a:t>
            </a:r>
            <a:endParaRPr lang="en-GB" sz="1300" dirty="0">
              <a:latin typeface="Open Sans"/>
              <a:ea typeface="Lato" panose="020F0502020204030203" pitchFamily="34" charset="0"/>
              <a:cs typeface="Lato" panose="020F0502020204030203" pitchFamily="34" charset="0"/>
            </a:endParaRPr>
          </a:p>
        </p:txBody>
      </p:sp>
      <p:sp>
        <p:nvSpPr>
          <p:cNvPr id="9" name="Rectangle 8">
            <a:extLst>
              <a:ext uri="{FF2B5EF4-FFF2-40B4-BE49-F238E27FC236}">
                <a16:creationId xmlns:a16="http://schemas.microsoft.com/office/drawing/2014/main" id="{5A66E890-7CEF-4FF2-A797-5ACB5FE20F01}"/>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pic>
        <p:nvPicPr>
          <p:cNvPr id="8" name="Picture 7">
            <a:extLst>
              <a:ext uri="{FF2B5EF4-FFF2-40B4-BE49-F238E27FC236}">
                <a16:creationId xmlns:a16="http://schemas.microsoft.com/office/drawing/2014/main" id="{A079E1DF-C29F-4DA9-97BC-F8177DE8B8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4190" y="1250686"/>
            <a:ext cx="3763566" cy="3285803"/>
          </a:xfrm>
          <a:prstGeom prst="rect">
            <a:avLst/>
          </a:prstGeom>
        </p:spPr>
      </p:pic>
      <p:sp>
        <p:nvSpPr>
          <p:cNvPr id="10" name="Rectangle 9">
            <a:extLst>
              <a:ext uri="{FF2B5EF4-FFF2-40B4-BE49-F238E27FC236}">
                <a16:creationId xmlns:a16="http://schemas.microsoft.com/office/drawing/2014/main" id="{9144981F-B0F0-4891-8A3C-3C80257B1129}"/>
              </a:ext>
            </a:extLst>
          </p:cNvPr>
          <p:cNvSpPr/>
          <p:nvPr/>
        </p:nvSpPr>
        <p:spPr>
          <a:xfrm>
            <a:off x="139981" y="5973142"/>
            <a:ext cx="2416046" cy="292388"/>
          </a:xfrm>
          <a:prstGeom prst="rect">
            <a:avLst/>
          </a:prstGeom>
        </p:spPr>
        <p:txBody>
          <a:bodyPr wrap="none">
            <a:spAutoFit/>
          </a:bodyPr>
          <a:lstStyle/>
          <a:p>
            <a:r>
              <a:rPr lang="en-GB" sz="1300" dirty="0">
                <a:latin typeface="Open Sans"/>
                <a:hlinkClick r:id="rId6"/>
              </a:rPr>
              <a:t>https://peerj.com/articles/175</a:t>
            </a:r>
            <a:r>
              <a:rPr lang="en-GB" sz="1300" dirty="0">
                <a:latin typeface="Open Sans"/>
              </a:rPr>
              <a:t> </a:t>
            </a:r>
          </a:p>
        </p:txBody>
      </p:sp>
      <p:pic>
        <p:nvPicPr>
          <p:cNvPr id="11" name="Content Placeholder 4">
            <a:extLst>
              <a:ext uri="{FF2B5EF4-FFF2-40B4-BE49-F238E27FC236}">
                <a16:creationId xmlns:a16="http://schemas.microsoft.com/office/drawing/2014/main" id="{19C4E0A7-550F-4E55-9059-CE61C0C2EF5F}"/>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2556027" y="3128774"/>
            <a:ext cx="5063670" cy="2815429"/>
          </a:xfrm>
        </p:spPr>
      </p:pic>
      <p:sp>
        <p:nvSpPr>
          <p:cNvPr id="12" name="Rectangle 11">
            <a:extLst>
              <a:ext uri="{FF2B5EF4-FFF2-40B4-BE49-F238E27FC236}">
                <a16:creationId xmlns:a16="http://schemas.microsoft.com/office/drawing/2014/main" id="{6601D127-63A5-4689-BE68-EFF82FEF3CE8}"/>
              </a:ext>
            </a:extLst>
          </p:cNvPr>
          <p:cNvSpPr/>
          <p:nvPr/>
        </p:nvSpPr>
        <p:spPr>
          <a:xfrm>
            <a:off x="138450" y="5663624"/>
            <a:ext cx="2227533" cy="492443"/>
          </a:xfrm>
          <a:prstGeom prst="rect">
            <a:avLst/>
          </a:prstGeom>
        </p:spPr>
        <p:txBody>
          <a:bodyPr wrap="none">
            <a:spAutoFit/>
          </a:bodyPr>
          <a:lstStyle/>
          <a:p>
            <a:r>
              <a:rPr lang="en-GB" sz="1300" dirty="0">
                <a:latin typeface="Open Sans"/>
                <a:hlinkClick r:id="rId8"/>
              </a:rPr>
              <a:t>http://whyopenresearch.org</a:t>
            </a:r>
            <a:endParaRPr lang="en-GB" sz="1300" dirty="0">
              <a:latin typeface="Open Sans"/>
            </a:endParaRPr>
          </a:p>
          <a:p>
            <a:endParaRPr lang="en-GB" sz="1300" dirty="0">
              <a:latin typeface="Open Sans"/>
            </a:endParaRPr>
          </a:p>
        </p:txBody>
      </p:sp>
      <p:sp>
        <p:nvSpPr>
          <p:cNvPr id="3" name="Rectangle 2">
            <a:extLst>
              <a:ext uri="{FF2B5EF4-FFF2-40B4-BE49-F238E27FC236}">
                <a16:creationId xmlns:a16="http://schemas.microsoft.com/office/drawing/2014/main" id="{18F7AD18-7A92-4A72-9EDD-17B688418A47}"/>
              </a:ext>
            </a:extLst>
          </p:cNvPr>
          <p:cNvSpPr/>
          <p:nvPr/>
        </p:nvSpPr>
        <p:spPr>
          <a:xfrm>
            <a:off x="7992863" y="5050913"/>
            <a:ext cx="6096000" cy="923330"/>
          </a:xfrm>
          <a:prstGeom prst="rect">
            <a:avLst/>
          </a:prstGeom>
        </p:spPr>
        <p:txBody>
          <a:bodyPr>
            <a:spAutoFit/>
          </a:bodyPr>
          <a:lstStyle/>
          <a:p>
            <a:pPr marL="571500" indent="-571500">
              <a:buFont typeface="Wingdings" panose="05000000000000000000" pitchFamily="2" charset="2"/>
              <a:buChar char="ü"/>
            </a:pPr>
            <a:r>
              <a:rPr lang="en-GB" dirty="0">
                <a:latin typeface="Open Sans"/>
              </a:rPr>
              <a:t>Rapid communication </a:t>
            </a:r>
          </a:p>
          <a:p>
            <a:pPr marL="571500" indent="-571500">
              <a:buFont typeface="Wingdings" panose="05000000000000000000" pitchFamily="2" charset="2"/>
              <a:buChar char="ü"/>
            </a:pPr>
            <a:r>
              <a:rPr lang="en-GB" dirty="0">
                <a:latin typeface="Open Sans"/>
              </a:rPr>
              <a:t>Greater exposure</a:t>
            </a:r>
          </a:p>
          <a:p>
            <a:pPr marL="571500" indent="-571500">
              <a:buFont typeface="Wingdings" panose="05000000000000000000" pitchFamily="2" charset="2"/>
              <a:buChar char="ü"/>
            </a:pPr>
            <a:r>
              <a:rPr lang="en-GB" dirty="0">
                <a:latin typeface="Open Sans"/>
              </a:rPr>
              <a:t>More citations, faster </a:t>
            </a:r>
          </a:p>
        </p:txBody>
      </p:sp>
    </p:spTree>
    <p:extLst>
      <p:ext uri="{BB962C8B-B14F-4D97-AF65-F5344CB8AC3E}">
        <p14:creationId xmlns:p14="http://schemas.microsoft.com/office/powerpoint/2010/main" val="2640132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455080" y="6465886"/>
            <a:ext cx="3736920" cy="569387"/>
          </a:xfrm>
          <a:prstGeom prst="rect">
            <a:avLst/>
          </a:prstGeom>
        </p:spPr>
        <p:txBody>
          <a:bodyPr wrap="none">
            <a:spAutoFit/>
          </a:bodyPr>
          <a:lstStyle/>
          <a:p>
            <a:r>
              <a:rPr lang="en-GB" sz="1300" dirty="0">
                <a:latin typeface="Open Sans"/>
                <a:hlinkClick r:id="rId3"/>
              </a:rPr>
              <a:t>https://kib.ki.se/en/publish-analyse/open-access</a:t>
            </a:r>
            <a:endParaRPr lang="en-GB" sz="1300" dirty="0">
              <a:latin typeface="Open Sans"/>
            </a:endParaRPr>
          </a:p>
          <a:p>
            <a:endParaRPr lang="en-GB" dirty="0">
              <a:latin typeface="Open Sans"/>
            </a:endParaRPr>
          </a:p>
        </p:txBody>
      </p:sp>
      <p:pic>
        <p:nvPicPr>
          <p:cNvPr id="4" name="Picture 2" descr="https://kib.ki.se/sites/default/files/bildarkiv/funktioner-support/open_access_grafik2016.jpg"/>
          <p:cNvPicPr>
            <a:picLocks noChangeAspect="1" noChangeArrowheads="1"/>
          </p:cNvPicPr>
          <p:nvPr/>
        </p:nvPicPr>
        <p:blipFill rotWithShape="1">
          <a:blip r:embed="rId4">
            <a:extLst>
              <a:ext uri="{28A0092B-C50C-407E-A947-70E740481C1C}">
                <a14:useLocalDpi xmlns:a14="http://schemas.microsoft.com/office/drawing/2010/main" val="0"/>
              </a:ext>
            </a:extLst>
          </a:blip>
          <a:srcRect l="14150" r="15651"/>
          <a:stretch/>
        </p:blipFill>
        <p:spPr bwMode="auto">
          <a:xfrm>
            <a:off x="5243210" y="59642"/>
            <a:ext cx="6491084" cy="629936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365186" y="571095"/>
            <a:ext cx="5552138" cy="1530974"/>
          </a:xfrm>
          <a:prstGeom prst="rect">
            <a:avLst/>
          </a:prstGeom>
        </p:spPr>
        <p:txBody>
          <a:bodyPr/>
          <a:lstStyle>
            <a:lvl1pPr algn="l" defTabSz="914126" rtl="0" eaLnBrk="1" latinLnBrk="0" hangingPunct="1">
              <a:lnSpc>
                <a:spcPct val="90000"/>
              </a:lnSpc>
              <a:spcBef>
                <a:spcPct val="0"/>
              </a:spcBef>
              <a:buNone/>
              <a:defRPr sz="4399" kern="1200" spc="-50" baseline="0">
                <a:solidFill>
                  <a:schemeClr val="tx1"/>
                </a:solidFill>
                <a:latin typeface="+mj-lt"/>
                <a:ea typeface="+mj-ea"/>
                <a:cs typeface="+mj-cs"/>
              </a:defRPr>
            </a:lvl1pPr>
          </a:lstStyle>
          <a:p>
            <a:pPr algn="ctr"/>
            <a:r>
              <a:rPr lang="en-GB" dirty="0"/>
              <a:t>Does openness increase your social ‘impact’?</a:t>
            </a:r>
            <a:endParaRPr lang="en-GB" dirty="0">
              <a:latin typeface="Open Sans"/>
            </a:endParaRPr>
          </a:p>
        </p:txBody>
      </p:sp>
      <p:sp>
        <p:nvSpPr>
          <p:cNvPr id="5" name="Rectangle 4">
            <a:extLst>
              <a:ext uri="{FF2B5EF4-FFF2-40B4-BE49-F238E27FC236}">
                <a16:creationId xmlns:a16="http://schemas.microsoft.com/office/drawing/2014/main" id="{FB6AD00D-A629-4DF0-83DF-400D6E9DBC00}"/>
              </a:ext>
            </a:extLst>
          </p:cNvPr>
          <p:cNvSpPr/>
          <p:nvPr/>
        </p:nvSpPr>
        <p:spPr>
          <a:xfrm>
            <a:off x="4567156" y="6429026"/>
            <a:ext cx="2008883" cy="369332"/>
          </a:xfrm>
          <a:prstGeom prst="rect">
            <a:avLst/>
          </a:prstGeom>
        </p:spPr>
        <p:txBody>
          <a:bodyPr wrap="none">
            <a:spAutoFit/>
          </a:bodyPr>
          <a:lstStyle/>
          <a:p>
            <a:r>
              <a:rPr lang="de-DE" dirty="0">
                <a:latin typeface="Open Sans"/>
                <a:hlinkClick r:id="rId5"/>
              </a:rPr>
              <a:t>@protohedgehog</a:t>
            </a:r>
            <a:endParaRPr lang="en-GB" dirty="0">
              <a:latin typeface="Open Sans"/>
            </a:endParaRPr>
          </a:p>
        </p:txBody>
      </p:sp>
      <p:pic>
        <p:nvPicPr>
          <p:cNvPr id="6" name="Picture 5">
            <a:extLst>
              <a:ext uri="{FF2B5EF4-FFF2-40B4-BE49-F238E27FC236}">
                <a16:creationId xmlns:a16="http://schemas.microsoft.com/office/drawing/2014/main" id="{7039D4C9-9BEC-48B6-A029-12F48FD98ED6}"/>
              </a:ext>
            </a:extLst>
          </p:cNvPr>
          <p:cNvPicPr>
            <a:picLocks noChangeAspect="1"/>
          </p:cNvPicPr>
          <p:nvPr/>
        </p:nvPicPr>
        <p:blipFill rotWithShape="1">
          <a:blip r:embed="rId6"/>
          <a:srcRect l="23394" t="31984"/>
          <a:stretch/>
        </p:blipFill>
        <p:spPr>
          <a:xfrm>
            <a:off x="414231" y="2702676"/>
            <a:ext cx="4828979" cy="2628740"/>
          </a:xfrm>
          <a:prstGeom prst="rect">
            <a:avLst/>
          </a:prstGeom>
        </p:spPr>
      </p:pic>
      <p:sp>
        <p:nvSpPr>
          <p:cNvPr id="8" name="Rectangle 7">
            <a:extLst>
              <a:ext uri="{FF2B5EF4-FFF2-40B4-BE49-F238E27FC236}">
                <a16:creationId xmlns:a16="http://schemas.microsoft.com/office/drawing/2014/main" id="{4EC0F854-56EF-4548-9247-FF65C1E6F199}"/>
              </a:ext>
            </a:extLst>
          </p:cNvPr>
          <p:cNvSpPr/>
          <p:nvPr/>
        </p:nvSpPr>
        <p:spPr>
          <a:xfrm>
            <a:off x="97276" y="6429026"/>
            <a:ext cx="3023007" cy="292388"/>
          </a:xfrm>
          <a:prstGeom prst="rect">
            <a:avLst/>
          </a:prstGeom>
        </p:spPr>
        <p:txBody>
          <a:bodyPr wrap="none">
            <a:spAutoFit/>
          </a:bodyPr>
          <a:lstStyle/>
          <a:p>
            <a:r>
              <a:rPr lang="en-GB" sz="1300" dirty="0">
                <a:latin typeface="Open Sans"/>
                <a:hlinkClick r:id="rId7"/>
              </a:rPr>
              <a:t>https://elifesciences.org/articles/16800</a:t>
            </a:r>
            <a:endParaRPr lang="en-GB" sz="1300" dirty="0">
              <a:latin typeface="Open Sans"/>
            </a:endParaRPr>
          </a:p>
        </p:txBody>
      </p:sp>
    </p:spTree>
    <p:extLst>
      <p:ext uri="{BB962C8B-B14F-4D97-AF65-F5344CB8AC3E}">
        <p14:creationId xmlns:p14="http://schemas.microsoft.com/office/powerpoint/2010/main" val="235732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A8C4E-AA21-443B-93CC-D4234D5F15DB}"/>
              </a:ext>
            </a:extLst>
          </p:cNvPr>
          <p:cNvSpPr>
            <a:spLocks noGrp="1"/>
          </p:cNvSpPr>
          <p:nvPr>
            <p:ph type="title"/>
          </p:nvPr>
        </p:nvSpPr>
        <p:spPr>
          <a:xfrm>
            <a:off x="838200" y="365125"/>
            <a:ext cx="10515600" cy="2185260"/>
          </a:xfrm>
        </p:spPr>
        <p:txBody>
          <a:bodyPr>
            <a:normAutofit/>
          </a:bodyPr>
          <a:lstStyle/>
          <a:p>
            <a:r>
              <a:rPr lang="en-GB" dirty="0"/>
              <a:t>The message we </a:t>
            </a:r>
            <a:r>
              <a:rPr lang="en-GB" i="1" dirty="0"/>
              <a:t>should</a:t>
            </a:r>
            <a:r>
              <a:rPr lang="en-GB" dirty="0"/>
              <a:t> be communicating?</a:t>
            </a:r>
            <a:br>
              <a:rPr lang="en-GB" dirty="0"/>
            </a:br>
            <a:br>
              <a:rPr lang="en-GB" dirty="0"/>
            </a:br>
            <a:r>
              <a:rPr lang="en-GB" b="1" dirty="0"/>
              <a:t>Being more open helps YOU so much</a:t>
            </a:r>
          </a:p>
        </p:txBody>
      </p:sp>
      <p:sp>
        <p:nvSpPr>
          <p:cNvPr id="3" name="Content Placeholder 2">
            <a:extLst>
              <a:ext uri="{FF2B5EF4-FFF2-40B4-BE49-F238E27FC236}">
                <a16:creationId xmlns:a16="http://schemas.microsoft.com/office/drawing/2014/main" id="{6C3D27CD-9520-4F49-A793-0AB1CF700D30}"/>
              </a:ext>
            </a:extLst>
          </p:cNvPr>
          <p:cNvSpPr>
            <a:spLocks noGrp="1"/>
          </p:cNvSpPr>
          <p:nvPr>
            <p:ph idx="1"/>
          </p:nvPr>
        </p:nvSpPr>
        <p:spPr>
          <a:xfrm>
            <a:off x="509904" y="2818554"/>
            <a:ext cx="7380018" cy="3670114"/>
          </a:xfrm>
        </p:spPr>
        <p:txBody>
          <a:bodyPr>
            <a:normAutofit/>
          </a:bodyPr>
          <a:lstStyle/>
          <a:p>
            <a:pPr>
              <a:buFont typeface="Wingdings" panose="05000000000000000000" pitchFamily="2" charset="2"/>
              <a:buChar char="ü"/>
            </a:pPr>
            <a:r>
              <a:rPr lang="en-GB" dirty="0">
                <a:latin typeface="Open Sans"/>
              </a:rPr>
              <a:t> Increases </a:t>
            </a:r>
            <a:r>
              <a:rPr lang="en-GB" b="1" dirty="0">
                <a:latin typeface="Open Sans"/>
              </a:rPr>
              <a:t>dissemination</a:t>
            </a:r>
            <a:r>
              <a:rPr lang="en-GB" dirty="0">
                <a:latin typeface="Open Sans"/>
              </a:rPr>
              <a:t> of your research.</a:t>
            </a:r>
          </a:p>
          <a:p>
            <a:pPr>
              <a:buFont typeface="Wingdings" panose="05000000000000000000" pitchFamily="2" charset="2"/>
              <a:buChar char="ü"/>
            </a:pPr>
            <a:r>
              <a:rPr lang="en-GB" dirty="0">
                <a:latin typeface="Open Sans"/>
              </a:rPr>
              <a:t> Increases your academic </a:t>
            </a:r>
            <a:r>
              <a:rPr lang="en-GB" b="1" dirty="0">
                <a:latin typeface="Open Sans"/>
              </a:rPr>
              <a:t>profile</a:t>
            </a:r>
            <a:r>
              <a:rPr lang="en-GB" dirty="0">
                <a:latin typeface="Open Sans"/>
              </a:rPr>
              <a:t>.</a:t>
            </a:r>
          </a:p>
          <a:p>
            <a:pPr>
              <a:buFont typeface="Wingdings" panose="05000000000000000000" pitchFamily="2" charset="2"/>
              <a:buChar char="ü"/>
            </a:pPr>
            <a:r>
              <a:rPr lang="en-GB" b="1" dirty="0">
                <a:latin typeface="Open Sans"/>
              </a:rPr>
              <a:t> </a:t>
            </a:r>
            <a:r>
              <a:rPr lang="en-GB" dirty="0">
                <a:latin typeface="Open Sans"/>
              </a:rPr>
              <a:t>Emphasises your </a:t>
            </a:r>
            <a:r>
              <a:rPr lang="en-GB" b="1" dirty="0">
                <a:latin typeface="Open Sans"/>
              </a:rPr>
              <a:t>core values</a:t>
            </a:r>
            <a:r>
              <a:rPr lang="en-GB" dirty="0">
                <a:latin typeface="Open Sans"/>
              </a:rPr>
              <a:t>.</a:t>
            </a:r>
          </a:p>
          <a:p>
            <a:pPr>
              <a:buFont typeface="Wingdings" panose="05000000000000000000" pitchFamily="2" charset="2"/>
              <a:buChar char="ü"/>
            </a:pPr>
            <a:r>
              <a:rPr lang="en-GB" dirty="0">
                <a:latin typeface="Open Sans"/>
              </a:rPr>
              <a:t> Increases your </a:t>
            </a:r>
            <a:r>
              <a:rPr lang="en-GB" b="1" dirty="0">
                <a:latin typeface="Open Sans"/>
              </a:rPr>
              <a:t>collaborations</a:t>
            </a:r>
            <a:r>
              <a:rPr lang="en-GB" dirty="0">
                <a:latin typeface="Open Sans"/>
              </a:rPr>
              <a:t>.</a:t>
            </a:r>
          </a:p>
          <a:p>
            <a:pPr>
              <a:buFont typeface="Wingdings" panose="05000000000000000000" pitchFamily="2" charset="2"/>
              <a:buChar char="ü"/>
            </a:pPr>
            <a:r>
              <a:rPr lang="en-GB" dirty="0">
                <a:latin typeface="Open Sans"/>
              </a:rPr>
              <a:t> Makes you a more </a:t>
            </a:r>
            <a:r>
              <a:rPr lang="en-GB" b="1" dirty="0">
                <a:latin typeface="Open Sans"/>
              </a:rPr>
              <a:t>effective</a:t>
            </a:r>
            <a:r>
              <a:rPr lang="en-GB" dirty="0">
                <a:latin typeface="Open Sans"/>
              </a:rPr>
              <a:t> researcher.</a:t>
            </a:r>
          </a:p>
          <a:p>
            <a:pPr>
              <a:buFont typeface="Wingdings" panose="05000000000000000000" pitchFamily="2" charset="2"/>
              <a:buChar char="ü"/>
            </a:pPr>
            <a:r>
              <a:rPr lang="en-GB" dirty="0">
                <a:latin typeface="Open Sans"/>
              </a:rPr>
              <a:t> Gives you more </a:t>
            </a:r>
            <a:r>
              <a:rPr lang="en-GB" b="1" dirty="0">
                <a:latin typeface="Open Sans"/>
              </a:rPr>
              <a:t>control</a:t>
            </a:r>
            <a:r>
              <a:rPr lang="en-GB" dirty="0">
                <a:latin typeface="Open Sans"/>
              </a:rPr>
              <a:t> over your research.</a:t>
            </a:r>
          </a:p>
          <a:p>
            <a:endParaRPr lang="en-GB" dirty="0">
              <a:latin typeface="Open Sans"/>
            </a:endParaRPr>
          </a:p>
        </p:txBody>
      </p:sp>
      <p:pic>
        <p:nvPicPr>
          <p:cNvPr id="3074" name="Picture 2" descr="Image result for science gif">
            <a:extLst>
              <a:ext uri="{FF2B5EF4-FFF2-40B4-BE49-F238E27FC236}">
                <a16:creationId xmlns:a16="http://schemas.microsoft.com/office/drawing/2014/main" id="{C1506CEA-B7C6-4686-B7E4-417ADDF2B86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985341" y="3022170"/>
            <a:ext cx="3883160" cy="21852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C1B645D-4986-446D-92EC-15ABA9379053}"/>
              </a:ext>
            </a:extLst>
          </p:cNvPr>
          <p:cNvSpPr/>
          <p:nvPr/>
        </p:nvSpPr>
        <p:spPr>
          <a:xfrm>
            <a:off x="9433368"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spTree>
    <p:extLst>
      <p:ext uri="{BB962C8B-B14F-4D97-AF65-F5344CB8AC3E}">
        <p14:creationId xmlns:p14="http://schemas.microsoft.com/office/powerpoint/2010/main" val="38973279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pbs.twimg.com/media/DEAneMbUMAAhSIj.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80" y="-27384"/>
            <a:ext cx="12350463" cy="68853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948" y="332657"/>
            <a:ext cx="4968552" cy="2246769"/>
          </a:xfrm>
          <a:prstGeom prst="rect">
            <a:avLst/>
          </a:prstGeom>
          <a:noFill/>
        </p:spPr>
        <p:txBody>
          <a:bodyPr wrap="square" rtlCol="0">
            <a:spAutoFit/>
          </a:bodyPr>
          <a:lstStyle/>
          <a:p>
            <a:pPr algn="ctr"/>
            <a:r>
              <a:rPr lang="en-GB" sz="3600" dirty="0"/>
              <a:t>“Open Access wins all of the arguments, all of the time.”</a:t>
            </a:r>
          </a:p>
          <a:p>
            <a:pPr algn="ctr"/>
            <a:r>
              <a:rPr lang="en-GB" sz="3200" dirty="0"/>
              <a:t>- </a:t>
            </a:r>
            <a:r>
              <a:rPr lang="en-GB" sz="3200" err="1"/>
              <a:t>OpenCon</a:t>
            </a:r>
            <a:r>
              <a:rPr lang="en-GB" sz="3200"/>
              <a:t> 2014</a:t>
            </a:r>
            <a:endParaRPr lang="en-GB" sz="3200" dirty="0"/>
          </a:p>
        </p:txBody>
      </p:sp>
    </p:spTree>
    <p:extLst>
      <p:ext uri="{BB962C8B-B14F-4D97-AF65-F5344CB8AC3E}">
        <p14:creationId xmlns:p14="http://schemas.microsoft.com/office/powerpoint/2010/main" val="11786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2033060" y="720372"/>
          <a:ext cx="8125883" cy="5417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Connector 4"/>
          <p:cNvCxnSpPr/>
          <p:nvPr/>
        </p:nvCxnSpPr>
        <p:spPr>
          <a:xfrm>
            <a:off x="767409" y="3429000"/>
            <a:ext cx="6938953"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907115" y="3258184"/>
            <a:ext cx="3998210" cy="341632"/>
          </a:xfrm>
          <a:prstGeom prst="rect">
            <a:avLst/>
          </a:prstGeom>
          <a:noFill/>
        </p:spPr>
        <p:txBody>
          <a:bodyPr wrap="none" rtlCol="0">
            <a:spAutoFit/>
          </a:bodyPr>
          <a:lstStyle/>
          <a:p>
            <a:pPr>
              <a:lnSpc>
                <a:spcPct val="90000"/>
              </a:lnSpc>
            </a:pPr>
            <a:r>
              <a:rPr lang="en-GB" dirty="0"/>
              <a:t>SOCIAL AND TECHNICAL BARRIERS</a:t>
            </a:r>
          </a:p>
        </p:txBody>
      </p:sp>
      <p:sp>
        <p:nvSpPr>
          <p:cNvPr id="6" name="Rectangle 5">
            <a:extLst>
              <a:ext uri="{FF2B5EF4-FFF2-40B4-BE49-F238E27FC236}">
                <a16:creationId xmlns:a16="http://schemas.microsoft.com/office/drawing/2014/main" id="{D64AD649-965B-4661-BBFF-AB39412D57D9}"/>
              </a:ext>
            </a:extLst>
          </p:cNvPr>
          <p:cNvSpPr/>
          <p:nvPr/>
        </p:nvSpPr>
        <p:spPr>
          <a:xfrm>
            <a:off x="9443096" y="6488668"/>
            <a:ext cx="2008883" cy="369332"/>
          </a:xfrm>
          <a:prstGeom prst="rect">
            <a:avLst/>
          </a:prstGeom>
        </p:spPr>
        <p:txBody>
          <a:bodyPr wrap="none">
            <a:spAutoFit/>
          </a:bodyPr>
          <a:lstStyle/>
          <a:p>
            <a:r>
              <a:rPr lang="de-DE" dirty="0">
                <a:latin typeface="Open Sans"/>
                <a:hlinkClick r:id="rId7"/>
              </a:rPr>
              <a:t>@protohedgehog</a:t>
            </a:r>
            <a:endParaRPr lang="en-GB" dirty="0">
              <a:latin typeface="Open Sans"/>
            </a:endParaRPr>
          </a:p>
        </p:txBody>
      </p:sp>
    </p:spTree>
    <p:extLst>
      <p:ext uri="{BB962C8B-B14F-4D97-AF65-F5344CB8AC3E}">
        <p14:creationId xmlns:p14="http://schemas.microsoft.com/office/powerpoint/2010/main" val="108038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2033060" y="720372"/>
          <a:ext cx="8125883" cy="5417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Connector 4"/>
          <p:cNvCxnSpPr>
            <a:cxnSpLocks/>
          </p:cNvCxnSpPr>
          <p:nvPr/>
        </p:nvCxnSpPr>
        <p:spPr>
          <a:xfrm>
            <a:off x="3144416" y="5585289"/>
            <a:ext cx="5164923"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327527" y="5414473"/>
            <a:ext cx="1867399" cy="341632"/>
          </a:xfrm>
          <a:prstGeom prst="rect">
            <a:avLst/>
          </a:prstGeom>
          <a:noFill/>
        </p:spPr>
        <p:txBody>
          <a:bodyPr wrap="square" rtlCol="0">
            <a:spAutoFit/>
          </a:bodyPr>
          <a:lstStyle/>
          <a:p>
            <a:pPr>
              <a:lnSpc>
                <a:spcPct val="90000"/>
              </a:lnSpc>
            </a:pPr>
            <a:r>
              <a:rPr lang="en-GB" dirty="0"/>
              <a:t>SOCIAL BARRIERS</a:t>
            </a:r>
          </a:p>
        </p:txBody>
      </p:sp>
      <p:sp>
        <p:nvSpPr>
          <p:cNvPr id="6" name="TextBox 5">
            <a:extLst>
              <a:ext uri="{FF2B5EF4-FFF2-40B4-BE49-F238E27FC236}">
                <a16:creationId xmlns:a16="http://schemas.microsoft.com/office/drawing/2014/main" id="{DFAC17CB-902D-44E2-A780-94D0F27CA11A}"/>
              </a:ext>
            </a:extLst>
          </p:cNvPr>
          <p:cNvSpPr txBox="1"/>
          <p:nvPr/>
        </p:nvSpPr>
        <p:spPr>
          <a:xfrm>
            <a:off x="5215808" y="5952962"/>
            <a:ext cx="1491114" cy="369332"/>
          </a:xfrm>
          <a:prstGeom prst="rect">
            <a:avLst/>
          </a:prstGeom>
          <a:noFill/>
        </p:spPr>
        <p:txBody>
          <a:bodyPr wrap="none" rtlCol="0">
            <a:spAutoFit/>
          </a:bodyPr>
          <a:lstStyle/>
          <a:p>
            <a:r>
              <a:rPr lang="de-DE" b="1" dirty="0">
                <a:latin typeface="Open Sans"/>
              </a:rPr>
              <a:t>EDUCATION</a:t>
            </a:r>
            <a:endParaRPr lang="en-GB" b="1" dirty="0">
              <a:latin typeface="Open Sans"/>
            </a:endParaRPr>
          </a:p>
        </p:txBody>
      </p:sp>
      <p:sp>
        <p:nvSpPr>
          <p:cNvPr id="10" name="Arrow: Right 9">
            <a:extLst>
              <a:ext uri="{FF2B5EF4-FFF2-40B4-BE49-F238E27FC236}">
                <a16:creationId xmlns:a16="http://schemas.microsoft.com/office/drawing/2014/main" id="{CA1BBA6D-2A61-4F2E-A62A-1D15D97670EF}"/>
              </a:ext>
            </a:extLst>
          </p:cNvPr>
          <p:cNvSpPr/>
          <p:nvPr/>
        </p:nvSpPr>
        <p:spPr>
          <a:xfrm rot="16200000">
            <a:off x="5432760" y="5092389"/>
            <a:ext cx="957445" cy="7295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84188045-9654-4775-9404-F36CEAD19296}"/>
              </a:ext>
            </a:extLst>
          </p:cNvPr>
          <p:cNvSpPr txBox="1"/>
          <p:nvPr/>
        </p:nvSpPr>
        <p:spPr>
          <a:xfrm>
            <a:off x="939886" y="5404225"/>
            <a:ext cx="2186342" cy="341632"/>
          </a:xfrm>
          <a:prstGeom prst="rect">
            <a:avLst/>
          </a:prstGeom>
          <a:noFill/>
        </p:spPr>
        <p:txBody>
          <a:bodyPr wrap="square" rtlCol="0">
            <a:spAutoFit/>
          </a:bodyPr>
          <a:lstStyle/>
          <a:p>
            <a:pPr>
              <a:lnSpc>
                <a:spcPct val="90000"/>
              </a:lnSpc>
            </a:pPr>
            <a:r>
              <a:rPr lang="en-GB" dirty="0"/>
              <a:t>TECHNICAL BARRIERS</a:t>
            </a:r>
          </a:p>
        </p:txBody>
      </p:sp>
      <p:sp>
        <p:nvSpPr>
          <p:cNvPr id="8" name="Rectangle 7">
            <a:extLst>
              <a:ext uri="{FF2B5EF4-FFF2-40B4-BE49-F238E27FC236}">
                <a16:creationId xmlns:a16="http://schemas.microsoft.com/office/drawing/2014/main" id="{450EDB60-649F-4012-88EB-88646F05B4D9}"/>
              </a:ext>
            </a:extLst>
          </p:cNvPr>
          <p:cNvSpPr/>
          <p:nvPr/>
        </p:nvSpPr>
        <p:spPr>
          <a:xfrm>
            <a:off x="9423641" y="6488668"/>
            <a:ext cx="2008883" cy="369332"/>
          </a:xfrm>
          <a:prstGeom prst="rect">
            <a:avLst/>
          </a:prstGeom>
        </p:spPr>
        <p:txBody>
          <a:bodyPr wrap="none">
            <a:spAutoFit/>
          </a:bodyPr>
          <a:lstStyle/>
          <a:p>
            <a:r>
              <a:rPr lang="de-DE" dirty="0">
                <a:latin typeface="Open Sans"/>
                <a:hlinkClick r:id="rId7"/>
              </a:rPr>
              <a:t>@</a:t>
            </a:r>
            <a:r>
              <a:rPr lang="de-DE" dirty="0" err="1">
                <a:latin typeface="Open Sans"/>
                <a:hlinkClick r:id="rId7"/>
              </a:rPr>
              <a:t>protohedgehog</a:t>
            </a:r>
            <a:endParaRPr lang="en-GB" dirty="0">
              <a:latin typeface="Open Sans"/>
            </a:endParaRPr>
          </a:p>
        </p:txBody>
      </p:sp>
      <p:sp>
        <p:nvSpPr>
          <p:cNvPr id="2" name="TextBox 1">
            <a:extLst>
              <a:ext uri="{FF2B5EF4-FFF2-40B4-BE49-F238E27FC236}">
                <a16:creationId xmlns:a16="http://schemas.microsoft.com/office/drawing/2014/main" id="{4901EF53-27DA-4FC2-8E55-1ECAB4A2ECBD}"/>
              </a:ext>
            </a:extLst>
          </p:cNvPr>
          <p:cNvSpPr txBox="1"/>
          <p:nvPr/>
        </p:nvSpPr>
        <p:spPr>
          <a:xfrm>
            <a:off x="489564" y="304873"/>
            <a:ext cx="11573425" cy="461665"/>
          </a:xfrm>
          <a:prstGeom prst="rect">
            <a:avLst/>
          </a:prstGeom>
          <a:noFill/>
        </p:spPr>
        <p:txBody>
          <a:bodyPr wrap="none" rtlCol="0">
            <a:spAutoFit/>
          </a:bodyPr>
          <a:lstStyle/>
          <a:p>
            <a:r>
              <a:rPr lang="en-GB" sz="2400" b="1" dirty="0"/>
              <a:t>OPEN SCIENCE WILL HELP YOUR CAREER IN WAYS YOU WON’T EVEN BE ABLE TO IMAGINE</a:t>
            </a:r>
          </a:p>
        </p:txBody>
      </p:sp>
    </p:spTree>
    <p:extLst>
      <p:ext uri="{BB962C8B-B14F-4D97-AF65-F5344CB8AC3E}">
        <p14:creationId xmlns:p14="http://schemas.microsoft.com/office/powerpoint/2010/main" val="2991856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What do we need to change cultures?</a:t>
            </a:r>
          </a:p>
        </p:txBody>
      </p:sp>
      <p:sp>
        <p:nvSpPr>
          <p:cNvPr id="3" name="Content Placeholder 2"/>
          <p:cNvSpPr>
            <a:spLocks noGrp="1"/>
          </p:cNvSpPr>
          <p:nvPr>
            <p:ph idx="1"/>
          </p:nvPr>
        </p:nvSpPr>
        <p:spPr>
          <a:xfrm>
            <a:off x="484661" y="1957875"/>
            <a:ext cx="6484309" cy="3768691"/>
          </a:xfrm>
        </p:spPr>
        <p:txBody>
          <a:bodyPr>
            <a:normAutofit/>
          </a:bodyPr>
          <a:lstStyle/>
          <a:p>
            <a:pPr>
              <a:buFont typeface="Wingdings" panose="05000000000000000000" pitchFamily="2" charset="2"/>
              <a:buChar char="Ø"/>
            </a:pPr>
            <a:r>
              <a:rPr lang="en-GB" b="1" dirty="0">
                <a:latin typeface="Open Sans"/>
              </a:rPr>
              <a:t>Education</a:t>
            </a:r>
            <a:r>
              <a:rPr lang="en-GB" dirty="0">
                <a:latin typeface="Open Sans"/>
              </a:rPr>
              <a:t>, </a:t>
            </a:r>
            <a:r>
              <a:rPr lang="en-GB" b="1" dirty="0">
                <a:latin typeface="Open Sans"/>
              </a:rPr>
              <a:t>training</a:t>
            </a:r>
            <a:r>
              <a:rPr lang="en-GB" dirty="0">
                <a:latin typeface="Open Sans"/>
              </a:rPr>
              <a:t>, </a:t>
            </a:r>
            <a:r>
              <a:rPr lang="en-GB" b="1" dirty="0">
                <a:latin typeface="Open Sans"/>
              </a:rPr>
              <a:t>support</a:t>
            </a:r>
            <a:r>
              <a:rPr lang="en-GB" dirty="0">
                <a:latin typeface="Open Sans"/>
              </a:rPr>
              <a:t>.</a:t>
            </a:r>
          </a:p>
          <a:p>
            <a:pPr lvl="1">
              <a:buFont typeface="Wingdings" panose="05000000000000000000" pitchFamily="2" charset="2"/>
              <a:buChar char="Ø"/>
            </a:pPr>
            <a:r>
              <a:rPr lang="en-GB" dirty="0">
                <a:latin typeface="Open Sans"/>
              </a:rPr>
              <a:t>Empowerment and leadership for the next generation.</a:t>
            </a:r>
          </a:p>
          <a:p>
            <a:pPr lvl="1">
              <a:buFont typeface="Wingdings" panose="05000000000000000000" pitchFamily="2" charset="2"/>
              <a:buChar char="Ø"/>
            </a:pPr>
            <a:r>
              <a:rPr lang="en-GB" dirty="0">
                <a:latin typeface="Open Sans"/>
              </a:rPr>
              <a:t>Shifting power dynamics to reduce bias and abuse.</a:t>
            </a:r>
          </a:p>
          <a:p>
            <a:pPr lvl="1">
              <a:buFont typeface="Wingdings" panose="05000000000000000000" pitchFamily="2" charset="2"/>
              <a:buChar char="Ø"/>
            </a:pPr>
            <a:r>
              <a:rPr lang="en-GB" dirty="0">
                <a:latin typeface="Open Sans"/>
              </a:rPr>
              <a:t>Building a global community based on strong values, sharing and collaboration.</a:t>
            </a:r>
          </a:p>
          <a:p>
            <a:pPr lvl="1">
              <a:buFont typeface="Wingdings" panose="05000000000000000000" pitchFamily="2" charset="2"/>
              <a:buChar char="Ø"/>
            </a:pPr>
            <a:r>
              <a:rPr lang="en-GB" dirty="0">
                <a:latin typeface="Open Sans"/>
              </a:rPr>
              <a:t>Massive-scale engagement to re-align Open Science with current incentive structures.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0698" y="2097088"/>
            <a:ext cx="4223969" cy="3768691"/>
          </a:xfrm>
          <a:prstGeom prst="rect">
            <a:avLst/>
          </a:prstGeom>
        </p:spPr>
      </p:pic>
      <p:sp>
        <p:nvSpPr>
          <p:cNvPr id="5" name="Rectangle 4">
            <a:extLst>
              <a:ext uri="{FF2B5EF4-FFF2-40B4-BE49-F238E27FC236}">
                <a16:creationId xmlns:a16="http://schemas.microsoft.com/office/drawing/2014/main" id="{01070F84-3A8F-4825-BF6C-E58A5D3B1BDF}"/>
              </a:ext>
            </a:extLst>
          </p:cNvPr>
          <p:cNvSpPr/>
          <p:nvPr/>
        </p:nvSpPr>
        <p:spPr>
          <a:xfrm>
            <a:off x="9433368" y="6451722"/>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spTree>
    <p:extLst>
      <p:ext uri="{BB962C8B-B14F-4D97-AF65-F5344CB8AC3E}">
        <p14:creationId xmlns:p14="http://schemas.microsoft.com/office/powerpoint/2010/main" val="4091197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6732" y="314467"/>
            <a:ext cx="10515600" cy="1325563"/>
          </a:xfrm>
        </p:spPr>
        <p:txBody>
          <a:bodyPr/>
          <a:lstStyle/>
          <a:p>
            <a:r>
              <a:rPr lang="en-GB" b="1" dirty="0"/>
              <a:t>YES!</a:t>
            </a:r>
          </a:p>
        </p:txBody>
      </p:sp>
      <p:sp>
        <p:nvSpPr>
          <p:cNvPr id="3" name="Content Placeholder 2"/>
          <p:cNvSpPr>
            <a:spLocks noGrp="1"/>
          </p:cNvSpPr>
          <p:nvPr>
            <p:ph idx="1"/>
          </p:nvPr>
        </p:nvSpPr>
        <p:spPr>
          <a:xfrm>
            <a:off x="284026" y="1696702"/>
            <a:ext cx="5711390" cy="4023360"/>
          </a:xfrm>
        </p:spPr>
        <p:txBody>
          <a:bodyPr>
            <a:normAutofit/>
          </a:bodyPr>
          <a:lstStyle/>
          <a:p>
            <a:pPr marL="0" indent="0" algn="ctr">
              <a:buNone/>
            </a:pPr>
            <a:r>
              <a:rPr lang="en-GB" sz="2400" dirty="0">
                <a:latin typeface="Open Sans"/>
              </a:rPr>
              <a:t>But then you also </a:t>
            </a:r>
            <a:r>
              <a:rPr lang="en-GB" sz="2400" i="1" dirty="0">
                <a:latin typeface="Open Sans"/>
              </a:rPr>
              <a:t>must</a:t>
            </a:r>
            <a:r>
              <a:rPr lang="en-GB" sz="2400" dirty="0">
                <a:latin typeface="Open Sans"/>
              </a:rPr>
              <a:t> acknowledge that by preventing access to research, we are acting against meeting these goals.</a:t>
            </a:r>
            <a:br>
              <a:rPr lang="en-GB" sz="2400" dirty="0">
                <a:latin typeface="Open Sans"/>
              </a:rPr>
            </a:br>
            <a:endParaRPr lang="en-GB" sz="2400" dirty="0">
              <a:latin typeface="Open Sans"/>
            </a:endParaRPr>
          </a:p>
          <a:p>
            <a:pPr marL="0" indent="0" algn="ctr">
              <a:buNone/>
            </a:pPr>
            <a:r>
              <a:rPr lang="en-GB" sz="2400" dirty="0">
                <a:latin typeface="Open Sans"/>
              </a:rPr>
              <a:t>And this is what many in the present scholarly publishing industry are doing. In exchange for our money. </a:t>
            </a:r>
          </a:p>
          <a:p>
            <a:pPr algn="ctr"/>
            <a:endParaRPr lang="en-GB" sz="2400" dirty="0">
              <a:latin typeface="Open Sans"/>
            </a:endParaRPr>
          </a:p>
          <a:p>
            <a:pPr marL="0" indent="0" algn="ctr">
              <a:buNone/>
            </a:pPr>
            <a:r>
              <a:rPr lang="en-GB" sz="2400" b="1" dirty="0">
                <a:latin typeface="Open Sans"/>
              </a:rPr>
              <a:t>It’s not a bug. </a:t>
            </a:r>
            <a:r>
              <a:rPr lang="de-DE" sz="2400" b="1" dirty="0">
                <a:latin typeface="Open Sans"/>
              </a:rPr>
              <a:t>It‘s a feature.</a:t>
            </a:r>
            <a:endParaRPr lang="en-GB" sz="2400" b="1" dirty="0">
              <a:latin typeface="Open Sans"/>
            </a:endParaRPr>
          </a:p>
        </p:txBody>
      </p:sp>
      <p:sp>
        <p:nvSpPr>
          <p:cNvPr id="5" name="Rectangle 4">
            <a:extLst>
              <a:ext uri="{FF2B5EF4-FFF2-40B4-BE49-F238E27FC236}">
                <a16:creationId xmlns:a16="http://schemas.microsoft.com/office/drawing/2014/main" id="{F9394119-1985-4F79-9192-760DACF5F055}"/>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pic>
        <p:nvPicPr>
          <p:cNvPr id="8" name="Picture 2" descr="Image result for what if its all a hoax">
            <a:extLst>
              <a:ext uri="{FF2B5EF4-FFF2-40B4-BE49-F238E27FC236}">
                <a16:creationId xmlns:a16="http://schemas.microsoft.com/office/drawing/2014/main" id="{073014D5-3EB3-4D7F-92C2-5D07AD031B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96702"/>
            <a:ext cx="5897432" cy="4023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8974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1E0AE-FF30-4AC7-8EB7-137BCD3DEB05}"/>
              </a:ext>
            </a:extLst>
          </p:cNvPr>
          <p:cNvSpPr>
            <a:spLocks noGrp="1"/>
          </p:cNvSpPr>
          <p:nvPr>
            <p:ph type="title"/>
          </p:nvPr>
        </p:nvSpPr>
        <p:spPr>
          <a:xfrm>
            <a:off x="2189480" y="165416"/>
            <a:ext cx="10515600" cy="1325563"/>
          </a:xfrm>
        </p:spPr>
        <p:txBody>
          <a:bodyPr/>
          <a:lstStyle/>
          <a:p>
            <a:r>
              <a:rPr lang="en-GB" dirty="0"/>
              <a:t>Promising initiatives in this space</a:t>
            </a:r>
          </a:p>
        </p:txBody>
      </p:sp>
      <p:sp>
        <p:nvSpPr>
          <p:cNvPr id="3" name="Content Placeholder 2">
            <a:extLst>
              <a:ext uri="{FF2B5EF4-FFF2-40B4-BE49-F238E27FC236}">
                <a16:creationId xmlns:a16="http://schemas.microsoft.com/office/drawing/2014/main" id="{48C91B15-CE6C-4B98-AEA8-EA58F0272EF4}"/>
              </a:ext>
            </a:extLst>
          </p:cNvPr>
          <p:cNvSpPr>
            <a:spLocks noGrp="1"/>
          </p:cNvSpPr>
          <p:nvPr>
            <p:ph idx="1"/>
          </p:nvPr>
        </p:nvSpPr>
        <p:spPr>
          <a:xfrm>
            <a:off x="637540" y="1950384"/>
            <a:ext cx="6141720" cy="4038952"/>
          </a:xfrm>
        </p:spPr>
        <p:txBody>
          <a:bodyPr>
            <a:normAutofit fontScale="85000" lnSpcReduction="10000"/>
          </a:bodyPr>
          <a:lstStyle/>
          <a:p>
            <a:pPr>
              <a:lnSpc>
                <a:spcPct val="150000"/>
              </a:lnSpc>
              <a:buFont typeface="Wingdings" panose="05000000000000000000" pitchFamily="2" charset="2"/>
              <a:buChar char="Ø"/>
            </a:pPr>
            <a:r>
              <a:rPr lang="en-GB" sz="3200" dirty="0"/>
              <a:t>Cross-national initiatives (e.g., </a:t>
            </a:r>
            <a:r>
              <a:rPr lang="en-GB" sz="3200" dirty="0">
                <a:hlinkClick r:id="rId2"/>
              </a:rPr>
              <a:t>Plan S</a:t>
            </a:r>
            <a:r>
              <a:rPr lang="en-GB" sz="3200" dirty="0"/>
              <a:t>, </a:t>
            </a:r>
            <a:r>
              <a:rPr lang="en-GB" sz="3200" dirty="0">
                <a:hlinkClick r:id="rId3"/>
              </a:rPr>
              <a:t>SciELO</a:t>
            </a:r>
            <a:r>
              <a:rPr lang="en-GB" sz="3200" dirty="0"/>
              <a:t>, </a:t>
            </a:r>
            <a:r>
              <a:rPr lang="en-GB" sz="3200" dirty="0" err="1">
                <a:hlinkClick r:id="rId4"/>
              </a:rPr>
              <a:t>OCSDnet</a:t>
            </a:r>
            <a:r>
              <a:rPr lang="en-GB" sz="3200" dirty="0"/>
              <a:t>, </a:t>
            </a:r>
            <a:r>
              <a:rPr lang="en-GB" sz="3200" dirty="0">
                <a:hlinkClick r:id="rId5"/>
              </a:rPr>
              <a:t>DOAJ</a:t>
            </a:r>
            <a:r>
              <a:rPr lang="en-GB" sz="3200" dirty="0"/>
              <a:t>, </a:t>
            </a:r>
            <a:r>
              <a:rPr lang="en-GB" sz="3200" dirty="0" err="1">
                <a:hlinkClick r:id="rId6"/>
              </a:rPr>
              <a:t>OpenAIRE</a:t>
            </a:r>
            <a:r>
              <a:rPr lang="en-GB" sz="3200" dirty="0"/>
              <a:t>) </a:t>
            </a:r>
          </a:p>
          <a:p>
            <a:pPr>
              <a:lnSpc>
                <a:spcPct val="150000"/>
              </a:lnSpc>
              <a:buFont typeface="Wingdings" panose="05000000000000000000" pitchFamily="2" charset="2"/>
              <a:buChar char="Ø"/>
            </a:pPr>
            <a:r>
              <a:rPr lang="en-GB" sz="3200" dirty="0"/>
              <a:t> </a:t>
            </a:r>
            <a:r>
              <a:rPr lang="en-GB" sz="3200" dirty="0">
                <a:hlinkClick r:id="rId7"/>
              </a:rPr>
              <a:t>Joint Roadmap for Open Science Tools</a:t>
            </a:r>
            <a:endParaRPr lang="en-GB" sz="3200" dirty="0"/>
          </a:p>
          <a:p>
            <a:pPr>
              <a:lnSpc>
                <a:spcPct val="150000"/>
              </a:lnSpc>
              <a:buFont typeface="Wingdings" panose="05000000000000000000" pitchFamily="2" charset="2"/>
              <a:buChar char="Ø"/>
            </a:pPr>
            <a:r>
              <a:rPr lang="en-GB" sz="3200" dirty="0"/>
              <a:t> </a:t>
            </a:r>
            <a:r>
              <a:rPr lang="en-GB" sz="3200" dirty="0">
                <a:hlinkClick r:id="rId8"/>
              </a:rPr>
              <a:t>Open Science MOOC</a:t>
            </a:r>
            <a:r>
              <a:rPr lang="en-GB" sz="3200" dirty="0"/>
              <a:t> and </a:t>
            </a:r>
            <a:r>
              <a:rPr lang="en-GB" sz="3200" dirty="0">
                <a:hlinkClick r:id="rId9"/>
              </a:rPr>
              <a:t>Open Scholarship Strategy</a:t>
            </a:r>
            <a:endParaRPr lang="en-GB" sz="3200" dirty="0"/>
          </a:p>
          <a:p>
            <a:pPr>
              <a:lnSpc>
                <a:spcPct val="150000"/>
              </a:lnSpc>
              <a:buFont typeface="Wingdings" panose="05000000000000000000" pitchFamily="2" charset="2"/>
              <a:buChar char="Ø"/>
            </a:pPr>
            <a:r>
              <a:rPr lang="en-GB" sz="3200" dirty="0"/>
              <a:t> </a:t>
            </a:r>
            <a:r>
              <a:rPr lang="en-GB" sz="3200" dirty="0">
                <a:hlinkClick r:id="rId10"/>
              </a:rPr>
              <a:t>Scholarly Commons</a:t>
            </a:r>
            <a:r>
              <a:rPr lang="en-GB" sz="3200" dirty="0"/>
              <a:t> (Force11)</a:t>
            </a:r>
          </a:p>
        </p:txBody>
      </p:sp>
      <p:graphicFrame>
        <p:nvGraphicFramePr>
          <p:cNvPr id="4" name="Diagram 3">
            <a:extLst>
              <a:ext uri="{FF2B5EF4-FFF2-40B4-BE49-F238E27FC236}">
                <a16:creationId xmlns:a16="http://schemas.microsoft.com/office/drawing/2014/main" id="{B8241DD1-9988-4860-8647-6DA82FB06B4D}"/>
              </a:ext>
            </a:extLst>
          </p:cNvPr>
          <p:cNvGraphicFramePr/>
          <p:nvPr>
            <p:extLst/>
          </p:nvPr>
        </p:nvGraphicFramePr>
        <p:xfrm>
          <a:off x="5618480" y="1588981"/>
          <a:ext cx="7355840" cy="4903894"/>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5" name="Rectangle 4">
            <a:extLst>
              <a:ext uri="{FF2B5EF4-FFF2-40B4-BE49-F238E27FC236}">
                <a16:creationId xmlns:a16="http://schemas.microsoft.com/office/drawing/2014/main" id="{71A6640E-1355-492B-BE89-9A56F0FD4692}"/>
              </a:ext>
            </a:extLst>
          </p:cNvPr>
          <p:cNvSpPr/>
          <p:nvPr/>
        </p:nvSpPr>
        <p:spPr>
          <a:xfrm>
            <a:off x="9433368" y="6451722"/>
            <a:ext cx="2008883" cy="369332"/>
          </a:xfrm>
          <a:prstGeom prst="rect">
            <a:avLst/>
          </a:prstGeom>
        </p:spPr>
        <p:txBody>
          <a:bodyPr wrap="none">
            <a:spAutoFit/>
          </a:bodyPr>
          <a:lstStyle/>
          <a:p>
            <a:r>
              <a:rPr lang="de-DE" dirty="0">
                <a:latin typeface="Open Sans"/>
                <a:hlinkClick r:id="rId16"/>
              </a:rPr>
              <a:t>@protohedgehog</a:t>
            </a:r>
            <a:endParaRPr lang="en-GB" dirty="0">
              <a:latin typeface="Open Sans"/>
            </a:endParaRPr>
          </a:p>
        </p:txBody>
      </p:sp>
      <p:sp>
        <p:nvSpPr>
          <p:cNvPr id="6" name="Rectangle 5">
            <a:extLst>
              <a:ext uri="{FF2B5EF4-FFF2-40B4-BE49-F238E27FC236}">
                <a16:creationId xmlns:a16="http://schemas.microsoft.com/office/drawing/2014/main" id="{A7786047-2D44-4BB0-A587-693683A860F0}"/>
              </a:ext>
            </a:extLst>
          </p:cNvPr>
          <p:cNvSpPr/>
          <p:nvPr/>
        </p:nvSpPr>
        <p:spPr>
          <a:xfrm>
            <a:off x="111760" y="6451722"/>
            <a:ext cx="7193280" cy="369332"/>
          </a:xfrm>
          <a:prstGeom prst="rect">
            <a:avLst/>
          </a:prstGeom>
        </p:spPr>
        <p:txBody>
          <a:bodyPr wrap="square">
            <a:spAutoFit/>
          </a:bodyPr>
          <a:lstStyle/>
          <a:p>
            <a:r>
              <a:rPr lang="en-GB" dirty="0">
                <a:hlinkClick r:id="rId17"/>
              </a:rPr>
              <a:t>http://elephantinthelab.org/do-we-need-an-open-science-coalition/</a:t>
            </a:r>
            <a:r>
              <a:rPr lang="en-GB" dirty="0"/>
              <a:t> </a:t>
            </a:r>
          </a:p>
        </p:txBody>
      </p:sp>
    </p:spTree>
    <p:extLst>
      <p:ext uri="{BB962C8B-B14F-4D97-AF65-F5344CB8AC3E}">
        <p14:creationId xmlns:p14="http://schemas.microsoft.com/office/powerpoint/2010/main" val="22094845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6B93EF-CE8B-4E64-B69D-1D424844FEF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19974" b="1"/>
          <a:stretch/>
        </p:blipFill>
        <p:spPr>
          <a:xfrm>
            <a:off x="0" y="1371600"/>
            <a:ext cx="12192000" cy="5483446"/>
          </a:xfrm>
          <a:prstGeom prst="rect">
            <a:avLst/>
          </a:prstGeom>
        </p:spPr>
      </p:pic>
      <p:sp>
        <p:nvSpPr>
          <p:cNvPr id="4" name="Title 1">
            <a:extLst>
              <a:ext uri="{FF2B5EF4-FFF2-40B4-BE49-F238E27FC236}">
                <a16:creationId xmlns:a16="http://schemas.microsoft.com/office/drawing/2014/main" id="{2FAB71DA-136A-4E6C-A42B-A260A342C250}"/>
              </a:ext>
            </a:extLst>
          </p:cNvPr>
          <p:cNvSpPr txBox="1">
            <a:spLocks/>
          </p:cNvSpPr>
          <p:nvPr/>
        </p:nvSpPr>
        <p:spPr>
          <a:xfrm>
            <a:off x="4575461" y="468041"/>
            <a:ext cx="304107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The future</a:t>
            </a:r>
          </a:p>
        </p:txBody>
      </p:sp>
      <p:sp>
        <p:nvSpPr>
          <p:cNvPr id="5" name="Rectangle 4">
            <a:extLst>
              <a:ext uri="{FF2B5EF4-FFF2-40B4-BE49-F238E27FC236}">
                <a16:creationId xmlns:a16="http://schemas.microsoft.com/office/drawing/2014/main" id="{965CB2B5-1163-4DBA-ABE4-D0E5E88B9C33}"/>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
        <p:nvSpPr>
          <p:cNvPr id="6" name="TextBox 5">
            <a:extLst>
              <a:ext uri="{FF2B5EF4-FFF2-40B4-BE49-F238E27FC236}">
                <a16:creationId xmlns:a16="http://schemas.microsoft.com/office/drawing/2014/main" id="{B90B4E57-8434-42EB-BAF1-4415CAF0C969}"/>
              </a:ext>
            </a:extLst>
          </p:cNvPr>
          <p:cNvSpPr txBox="1"/>
          <p:nvPr/>
        </p:nvSpPr>
        <p:spPr>
          <a:xfrm>
            <a:off x="118872" y="6485714"/>
            <a:ext cx="3215817" cy="369332"/>
          </a:xfrm>
          <a:prstGeom prst="rect">
            <a:avLst/>
          </a:prstGeom>
          <a:noFill/>
        </p:spPr>
        <p:txBody>
          <a:bodyPr wrap="none" rtlCol="0">
            <a:spAutoFit/>
          </a:bodyPr>
          <a:lstStyle/>
          <a:p>
            <a:r>
              <a:rPr lang="en-GB" dirty="0"/>
              <a:t>Slide courtesy of Rebecca </a:t>
            </a:r>
            <a:r>
              <a:rPr lang="en-GB" dirty="0" err="1"/>
              <a:t>Willen</a:t>
            </a:r>
            <a:endParaRPr lang="en-GB" dirty="0"/>
          </a:p>
        </p:txBody>
      </p:sp>
    </p:spTree>
    <p:extLst>
      <p:ext uri="{BB962C8B-B14F-4D97-AF65-F5344CB8AC3E}">
        <p14:creationId xmlns:p14="http://schemas.microsoft.com/office/powerpoint/2010/main" val="20738039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6E7664-A2D2-473D-8AEA-D05B1310C63C}"/>
              </a:ext>
            </a:extLst>
          </p:cNvPr>
          <p:cNvSpPr/>
          <p:nvPr/>
        </p:nvSpPr>
        <p:spPr>
          <a:xfrm>
            <a:off x="1828800" y="1484252"/>
            <a:ext cx="8336603" cy="800219"/>
          </a:xfrm>
          <a:prstGeom prst="rect">
            <a:avLst/>
          </a:prstGeom>
        </p:spPr>
        <p:txBody>
          <a:bodyPr wrap="square">
            <a:spAutoFit/>
          </a:bodyPr>
          <a:lstStyle/>
          <a:p>
            <a:pPr algn="ctr"/>
            <a:r>
              <a:rPr lang="en-GB" sz="2300" b="1" dirty="0">
                <a:latin typeface="Open Sans"/>
              </a:rPr>
              <a:t>Pooling knowledge and resources to create a decentralised scholarly infrastructure, with communities as the focus.</a:t>
            </a:r>
          </a:p>
        </p:txBody>
      </p:sp>
      <p:sp>
        <p:nvSpPr>
          <p:cNvPr id="3" name="Title 2">
            <a:extLst>
              <a:ext uri="{FF2B5EF4-FFF2-40B4-BE49-F238E27FC236}">
                <a16:creationId xmlns:a16="http://schemas.microsoft.com/office/drawing/2014/main" id="{8CC8D528-6DB3-47F5-AB26-A0453B04ED24}"/>
              </a:ext>
            </a:extLst>
          </p:cNvPr>
          <p:cNvSpPr>
            <a:spLocks noGrp="1"/>
          </p:cNvSpPr>
          <p:nvPr>
            <p:ph type="title"/>
          </p:nvPr>
        </p:nvSpPr>
        <p:spPr>
          <a:xfrm>
            <a:off x="3795205" y="121656"/>
            <a:ext cx="9905998" cy="1478570"/>
          </a:xfrm>
        </p:spPr>
        <p:txBody>
          <a:bodyPr/>
          <a:lstStyle/>
          <a:p>
            <a:r>
              <a:rPr lang="en-GB" b="1" dirty="0"/>
              <a:t>The ultimate goal</a:t>
            </a:r>
          </a:p>
        </p:txBody>
      </p:sp>
      <p:sp>
        <p:nvSpPr>
          <p:cNvPr id="6" name="Content Placeholder 2">
            <a:extLst>
              <a:ext uri="{FF2B5EF4-FFF2-40B4-BE49-F238E27FC236}">
                <a16:creationId xmlns:a16="http://schemas.microsoft.com/office/drawing/2014/main" id="{AC73EC63-AD69-42AF-AFA4-2362325D5EF3}"/>
              </a:ext>
            </a:extLst>
          </p:cNvPr>
          <p:cNvSpPr txBox="1">
            <a:spLocks/>
          </p:cNvSpPr>
          <p:nvPr/>
        </p:nvSpPr>
        <p:spPr>
          <a:xfrm>
            <a:off x="2354093" y="2601140"/>
            <a:ext cx="11264630" cy="2822143"/>
          </a:xfrm>
          <a:prstGeom prst="rect">
            <a:avLst/>
          </a:prstGeom>
        </p:spPr>
        <p:txBody>
          <a:bodyPr numCol="2"/>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lnSpc>
                <a:spcPct val="100000"/>
              </a:lnSpc>
              <a:buFont typeface="Wingdings" panose="05000000000000000000" pitchFamily="2" charset="2"/>
              <a:buChar char="ü"/>
            </a:pPr>
            <a:r>
              <a:rPr lang="en-GB" sz="2100" dirty="0">
                <a:latin typeface="Open Sans"/>
              </a:rPr>
              <a:t>Inclusivity</a:t>
            </a:r>
          </a:p>
          <a:p>
            <a:pPr>
              <a:lnSpc>
                <a:spcPct val="100000"/>
              </a:lnSpc>
              <a:buFont typeface="Wingdings" panose="05000000000000000000" pitchFamily="2" charset="2"/>
              <a:buChar char="ü"/>
            </a:pPr>
            <a:r>
              <a:rPr lang="en-GB" sz="2100" dirty="0">
                <a:latin typeface="Open Sans"/>
              </a:rPr>
              <a:t>Equality</a:t>
            </a:r>
          </a:p>
          <a:p>
            <a:pPr>
              <a:lnSpc>
                <a:spcPct val="100000"/>
              </a:lnSpc>
              <a:buFont typeface="Wingdings" panose="05000000000000000000" pitchFamily="2" charset="2"/>
              <a:buChar char="ü"/>
            </a:pPr>
            <a:r>
              <a:rPr lang="en-GB" sz="2100" dirty="0">
                <a:latin typeface="Open Sans"/>
              </a:rPr>
              <a:t>Accountability</a:t>
            </a:r>
          </a:p>
          <a:p>
            <a:pPr>
              <a:lnSpc>
                <a:spcPct val="100000"/>
              </a:lnSpc>
              <a:buFont typeface="Wingdings" panose="05000000000000000000" pitchFamily="2" charset="2"/>
              <a:buChar char="ü"/>
            </a:pPr>
            <a:r>
              <a:rPr lang="en-GB" sz="2100" dirty="0">
                <a:latin typeface="Open Sans"/>
              </a:rPr>
              <a:t>Freedom</a:t>
            </a:r>
          </a:p>
          <a:p>
            <a:pPr>
              <a:lnSpc>
                <a:spcPct val="100000"/>
              </a:lnSpc>
              <a:buFont typeface="Wingdings" panose="05000000000000000000" pitchFamily="2" charset="2"/>
              <a:buChar char="ü"/>
            </a:pPr>
            <a:r>
              <a:rPr lang="en-GB" sz="2100" dirty="0">
                <a:latin typeface="Open Sans"/>
              </a:rPr>
              <a:t>Fairness</a:t>
            </a:r>
          </a:p>
          <a:p>
            <a:pPr>
              <a:lnSpc>
                <a:spcPct val="150000"/>
              </a:lnSpc>
              <a:spcBef>
                <a:spcPts val="0"/>
              </a:spcBef>
            </a:pPr>
            <a:endParaRPr lang="en-GB" sz="2100" dirty="0">
              <a:latin typeface="Open Sans"/>
            </a:endParaRPr>
          </a:p>
          <a:p>
            <a:pPr marL="342900" indent="-342900">
              <a:lnSpc>
                <a:spcPct val="150000"/>
              </a:lnSpc>
            </a:pPr>
            <a:endParaRPr lang="en-GB" sz="2100" dirty="0">
              <a:latin typeface="Open Sans"/>
            </a:endParaRPr>
          </a:p>
          <a:p>
            <a:pPr>
              <a:lnSpc>
                <a:spcPct val="100000"/>
              </a:lnSpc>
              <a:buFont typeface="Wingdings" panose="05000000000000000000" pitchFamily="2" charset="2"/>
              <a:buChar char="ü"/>
            </a:pPr>
            <a:r>
              <a:rPr lang="en-GB" sz="2100" dirty="0">
                <a:latin typeface="Open Sans"/>
              </a:rPr>
              <a:t>Justice</a:t>
            </a:r>
          </a:p>
          <a:p>
            <a:pPr>
              <a:lnSpc>
                <a:spcPct val="100000"/>
              </a:lnSpc>
              <a:buFont typeface="Wingdings" panose="05000000000000000000" pitchFamily="2" charset="2"/>
              <a:buChar char="ü"/>
            </a:pPr>
            <a:r>
              <a:rPr lang="en-GB" sz="2100" dirty="0">
                <a:latin typeface="Open Sans"/>
              </a:rPr>
              <a:t>Truth</a:t>
            </a:r>
          </a:p>
          <a:p>
            <a:pPr>
              <a:lnSpc>
                <a:spcPct val="100000"/>
              </a:lnSpc>
              <a:buFont typeface="Wingdings" panose="05000000000000000000" pitchFamily="2" charset="2"/>
              <a:buChar char="ü"/>
            </a:pPr>
            <a:r>
              <a:rPr lang="en-GB" sz="2100" dirty="0">
                <a:latin typeface="Open Sans"/>
              </a:rPr>
              <a:t>Rigour</a:t>
            </a:r>
          </a:p>
          <a:p>
            <a:pPr>
              <a:lnSpc>
                <a:spcPct val="100000"/>
              </a:lnSpc>
              <a:buFont typeface="Wingdings" panose="05000000000000000000" pitchFamily="2" charset="2"/>
              <a:buChar char="ü"/>
            </a:pPr>
            <a:r>
              <a:rPr lang="en-GB" sz="2100" dirty="0">
                <a:latin typeface="Open Sans"/>
              </a:rPr>
              <a:t>Transparency</a:t>
            </a:r>
          </a:p>
          <a:p>
            <a:pPr>
              <a:lnSpc>
                <a:spcPct val="100000"/>
              </a:lnSpc>
              <a:buFont typeface="Wingdings" panose="05000000000000000000" pitchFamily="2" charset="2"/>
              <a:buChar char="ü"/>
            </a:pPr>
            <a:r>
              <a:rPr lang="en-GB" sz="2100" dirty="0">
                <a:latin typeface="Open Sans"/>
              </a:rPr>
              <a:t>Reproducibility</a:t>
            </a:r>
          </a:p>
          <a:p>
            <a:pPr>
              <a:lnSpc>
                <a:spcPct val="100000"/>
              </a:lnSpc>
              <a:spcBef>
                <a:spcPts val="0"/>
              </a:spcBef>
            </a:pPr>
            <a:endParaRPr lang="en-GB" sz="2100" dirty="0">
              <a:latin typeface="Open Sans"/>
            </a:endParaRPr>
          </a:p>
          <a:p>
            <a:pPr marL="0" indent="0">
              <a:buNone/>
            </a:pPr>
            <a:endParaRPr lang="en-GB" sz="2100" dirty="0">
              <a:latin typeface="Open Sans"/>
            </a:endParaRPr>
          </a:p>
        </p:txBody>
      </p:sp>
      <p:sp>
        <p:nvSpPr>
          <p:cNvPr id="7" name="Arrow: Down 6">
            <a:extLst>
              <a:ext uri="{FF2B5EF4-FFF2-40B4-BE49-F238E27FC236}">
                <a16:creationId xmlns:a16="http://schemas.microsoft.com/office/drawing/2014/main" id="{320361DA-C757-48ED-8C35-3BFDAD7274C1}"/>
              </a:ext>
            </a:extLst>
          </p:cNvPr>
          <p:cNvSpPr/>
          <p:nvPr/>
        </p:nvSpPr>
        <p:spPr>
          <a:xfrm>
            <a:off x="5307186" y="2601140"/>
            <a:ext cx="1577628" cy="23584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6B9A05E-F391-4574-83B7-1F1998A038E2}"/>
              </a:ext>
            </a:extLst>
          </p:cNvPr>
          <p:cNvSpPr/>
          <p:nvPr/>
        </p:nvSpPr>
        <p:spPr>
          <a:xfrm>
            <a:off x="9462551" y="6438230"/>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sp>
        <p:nvSpPr>
          <p:cNvPr id="4" name="TextBox 3">
            <a:extLst>
              <a:ext uri="{FF2B5EF4-FFF2-40B4-BE49-F238E27FC236}">
                <a16:creationId xmlns:a16="http://schemas.microsoft.com/office/drawing/2014/main" id="{8EF2DFAD-BF02-4547-9A8F-08B12AB069F7}"/>
              </a:ext>
            </a:extLst>
          </p:cNvPr>
          <p:cNvSpPr txBox="1"/>
          <p:nvPr/>
        </p:nvSpPr>
        <p:spPr>
          <a:xfrm>
            <a:off x="761403" y="5394765"/>
            <a:ext cx="10962040" cy="584775"/>
          </a:xfrm>
          <a:prstGeom prst="rect">
            <a:avLst/>
          </a:prstGeom>
          <a:noFill/>
        </p:spPr>
        <p:txBody>
          <a:bodyPr wrap="none" rtlCol="0">
            <a:spAutoFit/>
          </a:bodyPr>
          <a:lstStyle/>
          <a:p>
            <a:r>
              <a:rPr lang="en-GB" sz="3200" b="1" u="sng" dirty="0"/>
              <a:t>SCIENCE AS A PUBLIC GOOD FOR THE BETTERMENT OF SOCIETY</a:t>
            </a:r>
          </a:p>
        </p:txBody>
      </p:sp>
      <p:sp>
        <p:nvSpPr>
          <p:cNvPr id="5" name="Rectangle 4">
            <a:extLst>
              <a:ext uri="{FF2B5EF4-FFF2-40B4-BE49-F238E27FC236}">
                <a16:creationId xmlns:a16="http://schemas.microsoft.com/office/drawing/2014/main" id="{F025D478-941E-42DE-B376-93D8880BB441}"/>
              </a:ext>
            </a:extLst>
          </p:cNvPr>
          <p:cNvSpPr/>
          <p:nvPr/>
        </p:nvSpPr>
        <p:spPr>
          <a:xfrm>
            <a:off x="97783" y="6367012"/>
            <a:ext cx="7801075" cy="369332"/>
          </a:xfrm>
          <a:prstGeom prst="rect">
            <a:avLst/>
          </a:prstGeom>
        </p:spPr>
        <p:txBody>
          <a:bodyPr wrap="square">
            <a:spAutoFit/>
          </a:bodyPr>
          <a:lstStyle/>
          <a:p>
            <a:r>
              <a:rPr lang="en-GB" dirty="0">
                <a:hlinkClick r:id="rId3"/>
              </a:rPr>
              <a:t>http://elephantinthelab.org/do-we-need-an-open-science-coalition/</a:t>
            </a:r>
            <a:r>
              <a:rPr lang="en-GB" dirty="0"/>
              <a:t> </a:t>
            </a:r>
          </a:p>
        </p:txBody>
      </p:sp>
      <p:sp>
        <p:nvSpPr>
          <p:cNvPr id="10" name="TextBox 9">
            <a:extLst>
              <a:ext uri="{FF2B5EF4-FFF2-40B4-BE49-F238E27FC236}">
                <a16:creationId xmlns:a16="http://schemas.microsoft.com/office/drawing/2014/main" id="{2CAD7434-00A7-4D8E-8172-CF6AC150648F}"/>
              </a:ext>
            </a:extLst>
          </p:cNvPr>
          <p:cNvSpPr txBox="1"/>
          <p:nvPr/>
        </p:nvSpPr>
        <p:spPr>
          <a:xfrm>
            <a:off x="5294246" y="5979540"/>
            <a:ext cx="1896353" cy="369332"/>
          </a:xfrm>
          <a:prstGeom prst="rect">
            <a:avLst/>
          </a:prstGeom>
          <a:noFill/>
        </p:spPr>
        <p:txBody>
          <a:bodyPr wrap="none" rtlCol="0">
            <a:spAutoFit/>
          </a:bodyPr>
          <a:lstStyle/>
          <a:p>
            <a:r>
              <a:rPr lang="en-GB" dirty="0"/>
              <a:t>#</a:t>
            </a:r>
            <a:r>
              <a:rPr lang="en-GB" dirty="0" err="1"/>
              <a:t>PeopleNotProfits</a:t>
            </a:r>
            <a:endParaRPr lang="en-GB" dirty="0"/>
          </a:p>
        </p:txBody>
      </p:sp>
    </p:spTree>
    <p:extLst>
      <p:ext uri="{BB962C8B-B14F-4D97-AF65-F5344CB8AC3E}">
        <p14:creationId xmlns:p14="http://schemas.microsoft.com/office/powerpoint/2010/main" val="310571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37D57-B54A-484B-B8BD-321EBDD93A73}"/>
              </a:ext>
            </a:extLst>
          </p:cNvPr>
          <p:cNvSpPr>
            <a:spLocks noGrp="1"/>
          </p:cNvSpPr>
          <p:nvPr>
            <p:ph type="title"/>
          </p:nvPr>
        </p:nvSpPr>
        <p:spPr/>
        <p:txBody>
          <a:bodyPr/>
          <a:lstStyle/>
          <a:p>
            <a:pPr algn="ctr"/>
            <a:r>
              <a:rPr lang="en-GB" dirty="0"/>
              <a:t>What do Penguins, Gimli, and Cobras have to do with Open Science?</a:t>
            </a:r>
          </a:p>
        </p:txBody>
      </p:sp>
      <p:sp>
        <p:nvSpPr>
          <p:cNvPr id="3" name="Content Placeholder 2">
            <a:extLst>
              <a:ext uri="{FF2B5EF4-FFF2-40B4-BE49-F238E27FC236}">
                <a16:creationId xmlns:a16="http://schemas.microsoft.com/office/drawing/2014/main" id="{3E3F9090-FC02-47C7-8992-E8491449236E}"/>
              </a:ext>
            </a:extLst>
          </p:cNvPr>
          <p:cNvSpPr>
            <a:spLocks noGrp="1"/>
          </p:cNvSpPr>
          <p:nvPr>
            <p:ph idx="1"/>
          </p:nvPr>
        </p:nvSpPr>
        <p:spPr>
          <a:xfrm>
            <a:off x="1143000" y="2092960"/>
            <a:ext cx="9905999" cy="4118654"/>
          </a:xfrm>
        </p:spPr>
        <p:txBody>
          <a:bodyPr>
            <a:normAutofit fontScale="92500" lnSpcReduction="20000"/>
          </a:bodyPr>
          <a:lstStyle/>
          <a:p>
            <a:pPr>
              <a:lnSpc>
                <a:spcPct val="150000"/>
              </a:lnSpc>
              <a:buFont typeface="Wingdings" panose="05000000000000000000" pitchFamily="2" charset="2"/>
              <a:buChar char="Ø"/>
            </a:pPr>
            <a:r>
              <a:rPr lang="en-GB" b="1" dirty="0">
                <a:latin typeface="Open Sans"/>
              </a:rPr>
              <a:t> Penguins</a:t>
            </a:r>
            <a:r>
              <a:rPr lang="en-GB" dirty="0">
                <a:latin typeface="Open Sans"/>
              </a:rPr>
              <a:t>: Don’t let fear hold you back from trying new things. Be the one who leads the change.</a:t>
            </a:r>
          </a:p>
          <a:p>
            <a:pPr>
              <a:lnSpc>
                <a:spcPct val="150000"/>
              </a:lnSpc>
              <a:buFont typeface="Wingdings" panose="05000000000000000000" pitchFamily="2" charset="2"/>
              <a:buChar char="Ø"/>
            </a:pPr>
            <a:r>
              <a:rPr lang="en-GB" b="1" dirty="0">
                <a:latin typeface="Open Sans"/>
              </a:rPr>
              <a:t> Gimli</a:t>
            </a:r>
            <a:r>
              <a:rPr lang="en-GB" dirty="0">
                <a:latin typeface="Open Sans"/>
              </a:rPr>
              <a:t>: The academic career pipeline is very leaky, so why not diversify your skill set and be an awesome researcher. Instead of ‘publish and perish’, PUBLISH AND FLOURISH!</a:t>
            </a:r>
          </a:p>
          <a:p>
            <a:pPr>
              <a:lnSpc>
                <a:spcPct val="150000"/>
              </a:lnSpc>
              <a:buFont typeface="Wingdings" panose="05000000000000000000" pitchFamily="2" charset="2"/>
              <a:buChar char="Ø"/>
            </a:pPr>
            <a:r>
              <a:rPr lang="en-GB" b="1" dirty="0">
                <a:latin typeface="Open Sans"/>
              </a:rPr>
              <a:t> Cobras</a:t>
            </a:r>
            <a:r>
              <a:rPr lang="en-GB" dirty="0">
                <a:latin typeface="Open Sans"/>
              </a:rPr>
              <a:t>: Instead of farming cobras, focus on good science, and let the quality of your research speak for itself. </a:t>
            </a:r>
          </a:p>
        </p:txBody>
      </p:sp>
      <p:sp>
        <p:nvSpPr>
          <p:cNvPr id="4" name="Rectangle 3">
            <a:extLst>
              <a:ext uri="{FF2B5EF4-FFF2-40B4-BE49-F238E27FC236}">
                <a16:creationId xmlns:a16="http://schemas.microsoft.com/office/drawing/2014/main" id="{323F9EDE-36E6-406D-8516-A1D7E97F0C69}"/>
              </a:ext>
            </a:extLst>
          </p:cNvPr>
          <p:cNvSpPr/>
          <p:nvPr/>
        </p:nvSpPr>
        <p:spPr>
          <a:xfrm>
            <a:off x="9462551"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spTree>
    <p:extLst>
      <p:ext uri="{BB962C8B-B14F-4D97-AF65-F5344CB8AC3E}">
        <p14:creationId xmlns:p14="http://schemas.microsoft.com/office/powerpoint/2010/main" val="636319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746EB-983B-4C19-AFC4-D629D170D511}"/>
              </a:ext>
            </a:extLst>
          </p:cNvPr>
          <p:cNvSpPr>
            <a:spLocks noGrp="1"/>
          </p:cNvSpPr>
          <p:nvPr>
            <p:ph type="title"/>
          </p:nvPr>
        </p:nvSpPr>
        <p:spPr/>
        <p:txBody>
          <a:bodyPr/>
          <a:lstStyle/>
          <a:p>
            <a:r>
              <a:rPr lang="en-GB" dirty="0"/>
              <a:t>Enter ‘Open Science’</a:t>
            </a:r>
          </a:p>
        </p:txBody>
      </p:sp>
      <p:pic>
        <p:nvPicPr>
          <p:cNvPr id="5" name="Content Placeholder 4">
            <a:extLst>
              <a:ext uri="{FF2B5EF4-FFF2-40B4-BE49-F238E27FC236}">
                <a16:creationId xmlns:a16="http://schemas.microsoft.com/office/drawing/2014/main" id="{64CAFB52-7BAD-489A-99E3-D1B8669701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3701" y="1460122"/>
            <a:ext cx="7881635" cy="4554103"/>
          </a:xfrm>
        </p:spPr>
      </p:pic>
      <p:sp>
        <p:nvSpPr>
          <p:cNvPr id="6" name="Rectangle 5">
            <a:extLst>
              <a:ext uri="{FF2B5EF4-FFF2-40B4-BE49-F238E27FC236}">
                <a16:creationId xmlns:a16="http://schemas.microsoft.com/office/drawing/2014/main" id="{541C46D8-65E5-4813-9F03-390CF77760ED}"/>
              </a:ext>
            </a:extLst>
          </p:cNvPr>
          <p:cNvSpPr/>
          <p:nvPr/>
        </p:nvSpPr>
        <p:spPr>
          <a:xfrm>
            <a:off x="198267" y="6308209"/>
            <a:ext cx="8315418" cy="292388"/>
          </a:xfrm>
          <a:prstGeom prst="rect">
            <a:avLst/>
          </a:prstGeom>
        </p:spPr>
        <p:txBody>
          <a:bodyPr wrap="square">
            <a:spAutoFit/>
          </a:bodyPr>
          <a:lstStyle/>
          <a:p>
            <a:r>
              <a:rPr lang="en-GB" sz="1300" dirty="0">
                <a:hlinkClick r:id="rId3"/>
              </a:rPr>
              <a:t>https://www.fosteropenscience.eu/content/what-open-science-introduction</a:t>
            </a:r>
            <a:r>
              <a:rPr lang="en-GB" sz="1300" dirty="0"/>
              <a:t> </a:t>
            </a:r>
          </a:p>
        </p:txBody>
      </p:sp>
      <p:sp>
        <p:nvSpPr>
          <p:cNvPr id="7" name="Rectangle 6">
            <a:extLst>
              <a:ext uri="{FF2B5EF4-FFF2-40B4-BE49-F238E27FC236}">
                <a16:creationId xmlns:a16="http://schemas.microsoft.com/office/drawing/2014/main" id="{A15B7C3B-9320-4C63-9636-2DE540D84D60}"/>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Tree>
    <p:extLst>
      <p:ext uri="{BB962C8B-B14F-4D97-AF65-F5344CB8AC3E}">
        <p14:creationId xmlns:p14="http://schemas.microsoft.com/office/powerpoint/2010/main" val="1564804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raw.github.com/Protohedgehog/Open-Scholarship-Strategy/master/image_0.png">
            <a:extLst>
              <a:ext uri="{FF2B5EF4-FFF2-40B4-BE49-F238E27FC236}">
                <a16:creationId xmlns:a16="http://schemas.microsoft.com/office/drawing/2014/main" id="{B1D9EBBF-EB43-4B51-878C-8E6A7E7E4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67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2D9845-EBC4-4073-B5A1-4F722B531952}"/>
              </a:ext>
            </a:extLst>
          </p:cNvPr>
          <p:cNvPicPr>
            <a:picLocks noChangeAspect="1"/>
          </p:cNvPicPr>
          <p:nvPr/>
        </p:nvPicPr>
        <p:blipFill>
          <a:blip r:embed="rId2"/>
          <a:stretch>
            <a:fillRect/>
          </a:stretch>
        </p:blipFill>
        <p:spPr>
          <a:xfrm>
            <a:off x="468165" y="1202472"/>
            <a:ext cx="5123757" cy="2218903"/>
          </a:xfrm>
          <a:prstGeom prst="rect">
            <a:avLst/>
          </a:prstGeom>
        </p:spPr>
      </p:pic>
      <p:sp>
        <p:nvSpPr>
          <p:cNvPr id="3" name="TextBox 2">
            <a:extLst>
              <a:ext uri="{FF2B5EF4-FFF2-40B4-BE49-F238E27FC236}">
                <a16:creationId xmlns:a16="http://schemas.microsoft.com/office/drawing/2014/main" id="{0E6454B3-7B85-4F93-8173-DC58A302245B}"/>
              </a:ext>
            </a:extLst>
          </p:cNvPr>
          <p:cNvSpPr txBox="1"/>
          <p:nvPr/>
        </p:nvSpPr>
        <p:spPr>
          <a:xfrm>
            <a:off x="737913" y="3858199"/>
            <a:ext cx="4625177" cy="923330"/>
          </a:xfrm>
          <a:prstGeom prst="rect">
            <a:avLst/>
          </a:prstGeom>
          <a:noFill/>
        </p:spPr>
        <p:txBody>
          <a:bodyPr wrap="square" rtlCol="0">
            <a:spAutoFit/>
          </a:bodyPr>
          <a:lstStyle/>
          <a:p>
            <a:pPr algn="ctr"/>
            <a:r>
              <a:rPr lang="en-GB" dirty="0">
                <a:latin typeface="Open Sans"/>
              </a:rPr>
              <a:t>“Open Science is transparent and accessible knowledge that is shared and developed through collaborative networks.”</a:t>
            </a:r>
          </a:p>
        </p:txBody>
      </p:sp>
      <p:sp>
        <p:nvSpPr>
          <p:cNvPr id="4" name="Rectangle 3">
            <a:extLst>
              <a:ext uri="{FF2B5EF4-FFF2-40B4-BE49-F238E27FC236}">
                <a16:creationId xmlns:a16="http://schemas.microsoft.com/office/drawing/2014/main" id="{8132C679-1560-4674-88A9-6AA66EC43122}"/>
              </a:ext>
            </a:extLst>
          </p:cNvPr>
          <p:cNvSpPr/>
          <p:nvPr/>
        </p:nvSpPr>
        <p:spPr>
          <a:xfrm>
            <a:off x="309987" y="6488668"/>
            <a:ext cx="8181975" cy="292388"/>
          </a:xfrm>
          <a:prstGeom prst="rect">
            <a:avLst/>
          </a:prstGeom>
        </p:spPr>
        <p:txBody>
          <a:bodyPr wrap="square">
            <a:spAutoFit/>
          </a:bodyPr>
          <a:lstStyle/>
          <a:p>
            <a:r>
              <a:rPr lang="en-GB" sz="1300" dirty="0">
                <a:latin typeface="Open Sans"/>
                <a:hlinkClick r:id="rId3"/>
              </a:rPr>
              <a:t>https://www.sciencedirect.com/science/article/abs/pii/S0148296317305441</a:t>
            </a:r>
            <a:r>
              <a:rPr lang="en-GB" sz="1300" dirty="0">
                <a:latin typeface="Open Sans"/>
              </a:rPr>
              <a:t> </a:t>
            </a:r>
          </a:p>
        </p:txBody>
      </p:sp>
      <p:sp>
        <p:nvSpPr>
          <p:cNvPr id="6" name="Rectangle 5">
            <a:extLst>
              <a:ext uri="{FF2B5EF4-FFF2-40B4-BE49-F238E27FC236}">
                <a16:creationId xmlns:a16="http://schemas.microsoft.com/office/drawing/2014/main" id="{BEEE474D-FF79-4B0C-AF81-04920F1A1993}"/>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
        <p:nvSpPr>
          <p:cNvPr id="5" name="TextBox 4">
            <a:extLst>
              <a:ext uri="{FF2B5EF4-FFF2-40B4-BE49-F238E27FC236}">
                <a16:creationId xmlns:a16="http://schemas.microsoft.com/office/drawing/2014/main" id="{AFF472AA-5F4C-4740-B993-7FB162847DC0}"/>
              </a:ext>
            </a:extLst>
          </p:cNvPr>
          <p:cNvSpPr txBox="1"/>
          <p:nvPr/>
        </p:nvSpPr>
        <p:spPr>
          <a:xfrm>
            <a:off x="971476" y="5055570"/>
            <a:ext cx="4625177" cy="830997"/>
          </a:xfrm>
          <a:prstGeom prst="rect">
            <a:avLst/>
          </a:prstGeom>
          <a:noFill/>
        </p:spPr>
        <p:txBody>
          <a:bodyPr wrap="none" rtlCol="0">
            <a:spAutoFit/>
          </a:bodyPr>
          <a:lstStyle/>
          <a:p>
            <a:r>
              <a:rPr lang="en-GB" sz="4800" b="1" dirty="0"/>
              <a:t>THIS IS </a:t>
            </a:r>
            <a:r>
              <a:rPr lang="en-GB" sz="4800" b="1" u="sng" dirty="0"/>
              <a:t>VERY BAD</a:t>
            </a:r>
          </a:p>
        </p:txBody>
      </p:sp>
      <p:pic>
        <p:nvPicPr>
          <p:cNvPr id="7" name="Picture 6">
            <a:extLst>
              <a:ext uri="{FF2B5EF4-FFF2-40B4-BE49-F238E27FC236}">
                <a16:creationId xmlns:a16="http://schemas.microsoft.com/office/drawing/2014/main" id="{E1E9A2AD-C0F6-42D3-95E8-A6758DF11BCD}"/>
              </a:ext>
            </a:extLst>
          </p:cNvPr>
          <p:cNvPicPr>
            <a:picLocks noChangeAspect="1"/>
          </p:cNvPicPr>
          <p:nvPr/>
        </p:nvPicPr>
        <p:blipFill>
          <a:blip r:embed="rId5"/>
          <a:stretch>
            <a:fillRect/>
          </a:stretch>
        </p:blipFill>
        <p:spPr>
          <a:xfrm>
            <a:off x="5669487" y="1375960"/>
            <a:ext cx="6054348" cy="2015471"/>
          </a:xfrm>
          <a:prstGeom prst="rect">
            <a:avLst/>
          </a:prstGeom>
        </p:spPr>
      </p:pic>
      <p:sp>
        <p:nvSpPr>
          <p:cNvPr id="8" name="Rectangle 7">
            <a:extLst>
              <a:ext uri="{FF2B5EF4-FFF2-40B4-BE49-F238E27FC236}">
                <a16:creationId xmlns:a16="http://schemas.microsoft.com/office/drawing/2014/main" id="{866F4D61-A302-4451-BFBB-6F4885F3E427}"/>
              </a:ext>
            </a:extLst>
          </p:cNvPr>
          <p:cNvSpPr/>
          <p:nvPr/>
        </p:nvSpPr>
        <p:spPr>
          <a:xfrm>
            <a:off x="5862437" y="3805890"/>
            <a:ext cx="5579814" cy="1200329"/>
          </a:xfrm>
          <a:prstGeom prst="rect">
            <a:avLst/>
          </a:prstGeom>
        </p:spPr>
        <p:txBody>
          <a:bodyPr wrap="square">
            <a:spAutoFit/>
          </a:bodyPr>
          <a:lstStyle/>
          <a:p>
            <a:pPr algn="ctr"/>
            <a:r>
              <a:rPr lang="en-GB" dirty="0">
                <a:latin typeface="Open Sans"/>
              </a:rPr>
              <a:t>“Open science describes the practice of carrying out scientific research in a completely transparent manner, and making the results of that research available to everyone. </a:t>
            </a:r>
            <a:r>
              <a:rPr lang="en-GB" b="1" dirty="0">
                <a:latin typeface="Open Sans"/>
              </a:rPr>
              <a:t>Isn’t that just ‘science’?”</a:t>
            </a:r>
          </a:p>
        </p:txBody>
      </p:sp>
      <p:sp>
        <p:nvSpPr>
          <p:cNvPr id="9" name="Rectangle 8">
            <a:extLst>
              <a:ext uri="{FF2B5EF4-FFF2-40B4-BE49-F238E27FC236}">
                <a16:creationId xmlns:a16="http://schemas.microsoft.com/office/drawing/2014/main" id="{DD844058-D1AC-4C64-8F29-819358FA567D}"/>
              </a:ext>
            </a:extLst>
          </p:cNvPr>
          <p:cNvSpPr/>
          <p:nvPr/>
        </p:nvSpPr>
        <p:spPr>
          <a:xfrm>
            <a:off x="1979215" y="364105"/>
            <a:ext cx="8233569" cy="954107"/>
          </a:xfrm>
          <a:prstGeom prst="rect">
            <a:avLst/>
          </a:prstGeom>
        </p:spPr>
        <p:txBody>
          <a:bodyPr wrap="square">
            <a:spAutoFit/>
          </a:bodyPr>
          <a:lstStyle/>
          <a:p>
            <a:pPr algn="ctr"/>
            <a:r>
              <a:rPr lang="en-GB" sz="2800" dirty="0">
                <a:latin typeface="Open Sans"/>
              </a:rPr>
              <a:t>I feel like often we talk about “Open Science” as a different entity to [good] “science”.</a:t>
            </a:r>
          </a:p>
        </p:txBody>
      </p:sp>
      <p:sp>
        <p:nvSpPr>
          <p:cNvPr id="10" name="Rectangle 9">
            <a:extLst>
              <a:ext uri="{FF2B5EF4-FFF2-40B4-BE49-F238E27FC236}">
                <a16:creationId xmlns:a16="http://schemas.microsoft.com/office/drawing/2014/main" id="{33A1C191-5DD8-479C-9FC9-79FBE8B693FC}"/>
              </a:ext>
            </a:extLst>
          </p:cNvPr>
          <p:cNvSpPr/>
          <p:nvPr/>
        </p:nvSpPr>
        <p:spPr>
          <a:xfrm>
            <a:off x="309987" y="6190137"/>
            <a:ext cx="6213587" cy="492443"/>
          </a:xfrm>
          <a:prstGeom prst="rect">
            <a:avLst/>
          </a:prstGeom>
        </p:spPr>
        <p:txBody>
          <a:bodyPr wrap="square">
            <a:spAutoFit/>
          </a:bodyPr>
          <a:lstStyle/>
          <a:p>
            <a:r>
              <a:rPr lang="en-GB" sz="1300" dirty="0">
                <a:latin typeface="Open Sans"/>
                <a:hlinkClick r:id="rId6"/>
              </a:rPr>
              <a:t>https://genomebiology.biomedcentral.com/articles/10.1186/s13059-015-0669-2</a:t>
            </a:r>
            <a:endParaRPr lang="en-GB" sz="1300" dirty="0">
              <a:latin typeface="Open Sans"/>
            </a:endParaRPr>
          </a:p>
          <a:p>
            <a:endParaRPr lang="en-GB" sz="1300" dirty="0">
              <a:latin typeface="Open Sans"/>
            </a:endParaRPr>
          </a:p>
        </p:txBody>
      </p:sp>
      <p:sp>
        <p:nvSpPr>
          <p:cNvPr id="11" name="TextBox 10">
            <a:extLst>
              <a:ext uri="{FF2B5EF4-FFF2-40B4-BE49-F238E27FC236}">
                <a16:creationId xmlns:a16="http://schemas.microsoft.com/office/drawing/2014/main" id="{AE0771CE-33F6-4492-B2C5-F6D2B0952CD4}"/>
              </a:ext>
            </a:extLst>
          </p:cNvPr>
          <p:cNvSpPr txBox="1"/>
          <p:nvPr/>
        </p:nvSpPr>
        <p:spPr>
          <a:xfrm>
            <a:off x="6095999" y="5055569"/>
            <a:ext cx="5139356" cy="830997"/>
          </a:xfrm>
          <a:prstGeom prst="rect">
            <a:avLst/>
          </a:prstGeom>
          <a:noFill/>
        </p:spPr>
        <p:txBody>
          <a:bodyPr wrap="none" rtlCol="0">
            <a:spAutoFit/>
          </a:bodyPr>
          <a:lstStyle/>
          <a:p>
            <a:r>
              <a:rPr lang="en-GB" sz="4800" b="1" dirty="0"/>
              <a:t>THIS IS </a:t>
            </a:r>
            <a:r>
              <a:rPr lang="en-GB" sz="4800" b="1" u="sng" dirty="0"/>
              <a:t>VERY GOOD</a:t>
            </a:r>
          </a:p>
        </p:txBody>
      </p:sp>
    </p:spTree>
    <p:extLst>
      <p:ext uri="{BB962C8B-B14F-4D97-AF65-F5344CB8AC3E}">
        <p14:creationId xmlns:p14="http://schemas.microsoft.com/office/powerpoint/2010/main" val="215737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6EDFDE-2243-4DD3-A875-7708527D4E91}"/>
              </a:ext>
            </a:extLst>
          </p:cNvPr>
          <p:cNvSpPr txBox="1"/>
          <p:nvPr/>
        </p:nvSpPr>
        <p:spPr>
          <a:xfrm>
            <a:off x="622844" y="1313292"/>
            <a:ext cx="10660852" cy="4831579"/>
          </a:xfrm>
          <a:prstGeom prst="rect">
            <a:avLst/>
          </a:prstGeom>
          <a:noFill/>
        </p:spPr>
        <p:txBody>
          <a:bodyPr wrap="square" rtlCol="0">
            <a:spAutoFit/>
          </a:bodyPr>
          <a:lstStyle/>
          <a:p>
            <a:pPr marL="457200" indent="-457200" algn="ctr">
              <a:lnSpc>
                <a:spcPct val="150000"/>
              </a:lnSpc>
              <a:buFont typeface="Wingdings" panose="05000000000000000000" pitchFamily="2" charset="2"/>
              <a:buChar char="Ø"/>
            </a:pPr>
            <a:r>
              <a:rPr lang="en-GB" sz="2600" dirty="0"/>
              <a:t>Because OS has become a </a:t>
            </a:r>
            <a:r>
              <a:rPr lang="en-GB" sz="2600" i="1" dirty="0"/>
              <a:t>poorly-defined</a:t>
            </a:r>
            <a:r>
              <a:rPr lang="en-GB" sz="2600" dirty="0"/>
              <a:t> </a:t>
            </a:r>
            <a:r>
              <a:rPr lang="en-GB" sz="2600" b="1" dirty="0"/>
              <a:t>process-based</a:t>
            </a:r>
            <a:r>
              <a:rPr lang="en-GB" sz="2600" dirty="0"/>
              <a:t> concept</a:t>
            </a:r>
          </a:p>
          <a:p>
            <a:pPr marL="457200" indent="-457200" algn="ctr">
              <a:lnSpc>
                <a:spcPct val="150000"/>
              </a:lnSpc>
              <a:buFont typeface="Wingdings" panose="05000000000000000000" pitchFamily="2" charset="2"/>
              <a:buChar char="Ø"/>
            </a:pPr>
            <a:r>
              <a:rPr lang="en-GB" sz="2600" i="1" dirty="0"/>
              <a:t>Confused</a:t>
            </a:r>
            <a:r>
              <a:rPr lang="en-GB" sz="2600" dirty="0"/>
              <a:t> between the scientific process, and communication of results</a:t>
            </a:r>
          </a:p>
          <a:p>
            <a:pPr marL="457200" indent="-457200" algn="ctr">
              <a:lnSpc>
                <a:spcPct val="150000"/>
              </a:lnSpc>
              <a:buFont typeface="Wingdings" panose="05000000000000000000" pitchFamily="2" charset="2"/>
              <a:buChar char="Ø"/>
            </a:pPr>
            <a:r>
              <a:rPr lang="en-GB" sz="2600" i="1" dirty="0"/>
              <a:t>Divorced</a:t>
            </a:r>
            <a:r>
              <a:rPr lang="en-GB" sz="2600" dirty="0"/>
              <a:t> from any human, </a:t>
            </a:r>
            <a:r>
              <a:rPr lang="en-GB" sz="2600" b="1" dirty="0"/>
              <a:t>value-based</a:t>
            </a:r>
            <a:r>
              <a:rPr lang="en-GB" sz="2600" dirty="0"/>
              <a:t> element </a:t>
            </a:r>
          </a:p>
          <a:p>
            <a:pPr marL="457200" indent="-457200" algn="ctr">
              <a:lnSpc>
                <a:spcPct val="150000"/>
              </a:lnSpc>
              <a:buFont typeface="Wingdings" panose="05000000000000000000" pitchFamily="2" charset="2"/>
              <a:buChar char="Ø"/>
            </a:pPr>
            <a:r>
              <a:rPr lang="en-GB" sz="2600" dirty="0"/>
              <a:t>Treated as </a:t>
            </a:r>
            <a:r>
              <a:rPr lang="en-GB" sz="2600" i="1" dirty="0"/>
              <a:t>distinct</a:t>
            </a:r>
            <a:r>
              <a:rPr lang="en-GB" sz="2600" dirty="0"/>
              <a:t> from </a:t>
            </a:r>
            <a:r>
              <a:rPr lang="en-GB" sz="2600" b="1" dirty="0"/>
              <a:t>principles of ‘good’ science</a:t>
            </a:r>
          </a:p>
          <a:p>
            <a:pPr marL="457200" indent="-457200" algn="ctr">
              <a:lnSpc>
                <a:spcPct val="150000"/>
              </a:lnSpc>
              <a:buFont typeface="Wingdings" panose="05000000000000000000" pitchFamily="2" charset="2"/>
              <a:buChar char="Ø"/>
            </a:pPr>
            <a:r>
              <a:rPr lang="en-GB" sz="2600" dirty="0"/>
              <a:t>This makes it very easy for commercial interests to co-opt </a:t>
            </a:r>
            <a:br>
              <a:rPr lang="en-GB" sz="2600" dirty="0"/>
            </a:br>
            <a:r>
              <a:rPr lang="en-GB" sz="2600" dirty="0"/>
              <a:t>(</a:t>
            </a:r>
            <a:r>
              <a:rPr lang="en-GB" sz="2600" i="1" dirty="0"/>
              <a:t>which they are</a:t>
            </a:r>
            <a:r>
              <a:rPr lang="en-GB" sz="2600" dirty="0"/>
              <a:t>)</a:t>
            </a:r>
          </a:p>
          <a:p>
            <a:pPr marL="457200" indent="-457200" algn="ctr">
              <a:lnSpc>
                <a:spcPct val="150000"/>
              </a:lnSpc>
              <a:buFont typeface="Wingdings" panose="05000000000000000000" pitchFamily="2" charset="2"/>
              <a:buChar char="Ø"/>
            </a:pPr>
            <a:r>
              <a:rPr lang="en-GB" sz="2600" dirty="0"/>
              <a:t>Or to be used as a political slogan to gain brownie points </a:t>
            </a:r>
            <a:br>
              <a:rPr lang="en-GB" sz="2600" dirty="0"/>
            </a:br>
            <a:r>
              <a:rPr lang="en-GB" sz="2600" dirty="0"/>
              <a:t>(</a:t>
            </a:r>
            <a:r>
              <a:rPr lang="en-GB" sz="2600" i="1" dirty="0"/>
              <a:t>which it also is</a:t>
            </a:r>
            <a:r>
              <a:rPr lang="en-GB" sz="2600" dirty="0"/>
              <a:t>)</a:t>
            </a:r>
          </a:p>
        </p:txBody>
      </p:sp>
      <p:sp>
        <p:nvSpPr>
          <p:cNvPr id="3" name="Rectangle 2">
            <a:extLst>
              <a:ext uri="{FF2B5EF4-FFF2-40B4-BE49-F238E27FC236}">
                <a16:creationId xmlns:a16="http://schemas.microsoft.com/office/drawing/2014/main" id="{5DB20E83-DBB8-4E70-9504-13181EB53641}"/>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sp>
        <p:nvSpPr>
          <p:cNvPr id="7" name="Rectangle 6">
            <a:extLst>
              <a:ext uri="{FF2B5EF4-FFF2-40B4-BE49-F238E27FC236}">
                <a16:creationId xmlns:a16="http://schemas.microsoft.com/office/drawing/2014/main" id="{4575B355-6B4C-4CC0-A28F-F607F9CEEE74}"/>
              </a:ext>
            </a:extLst>
          </p:cNvPr>
          <p:cNvSpPr/>
          <p:nvPr/>
        </p:nvSpPr>
        <p:spPr>
          <a:xfrm>
            <a:off x="1979215" y="364105"/>
            <a:ext cx="8233569" cy="707886"/>
          </a:xfrm>
          <a:prstGeom prst="rect">
            <a:avLst/>
          </a:prstGeom>
        </p:spPr>
        <p:txBody>
          <a:bodyPr wrap="square">
            <a:spAutoFit/>
          </a:bodyPr>
          <a:lstStyle/>
          <a:p>
            <a:pPr algn="ctr"/>
            <a:r>
              <a:rPr lang="en-GB" sz="4000" dirty="0">
                <a:latin typeface="Open Sans"/>
              </a:rPr>
              <a:t>What’s the fuss?</a:t>
            </a:r>
          </a:p>
        </p:txBody>
      </p:sp>
      <p:sp>
        <p:nvSpPr>
          <p:cNvPr id="4" name="TextBox 3">
            <a:extLst>
              <a:ext uri="{FF2B5EF4-FFF2-40B4-BE49-F238E27FC236}">
                <a16:creationId xmlns:a16="http://schemas.microsoft.com/office/drawing/2014/main" id="{87D8E510-8946-4A49-BFC4-476F6891CF5C}"/>
              </a:ext>
            </a:extLst>
          </p:cNvPr>
          <p:cNvSpPr txBox="1"/>
          <p:nvPr/>
        </p:nvSpPr>
        <p:spPr>
          <a:xfrm>
            <a:off x="130055" y="6386172"/>
            <a:ext cx="3698320" cy="369332"/>
          </a:xfrm>
          <a:prstGeom prst="rect">
            <a:avLst/>
          </a:prstGeom>
          <a:noFill/>
        </p:spPr>
        <p:txBody>
          <a:bodyPr wrap="none" rtlCol="0">
            <a:spAutoFit/>
          </a:bodyPr>
          <a:lstStyle/>
          <a:p>
            <a:r>
              <a:rPr lang="en-GB" dirty="0"/>
              <a:t>Or I’m just being scholarly pedantic… </a:t>
            </a:r>
          </a:p>
        </p:txBody>
      </p:sp>
    </p:spTree>
    <p:extLst>
      <p:ext uri="{BB962C8B-B14F-4D97-AF65-F5344CB8AC3E}">
        <p14:creationId xmlns:p14="http://schemas.microsoft.com/office/powerpoint/2010/main" val="17222327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9954</TotalTime>
  <Words>2444</Words>
  <Application>Microsoft Office PowerPoint</Application>
  <PresentationFormat>Widescreen</PresentationFormat>
  <Paragraphs>316</Paragraphs>
  <Slides>53</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53</vt:i4>
      </vt:variant>
    </vt:vector>
  </HeadingPairs>
  <TitlesOfParts>
    <vt:vector size="63" baseType="lpstr">
      <vt:lpstr>-apple-system</vt:lpstr>
      <vt:lpstr>Arial</vt:lpstr>
      <vt:lpstr>Calibri</vt:lpstr>
      <vt:lpstr>Calibri Light</vt:lpstr>
      <vt:lpstr>Lato</vt:lpstr>
      <vt:lpstr>Liberation Sans</vt:lpstr>
      <vt:lpstr>noto sans</vt:lpstr>
      <vt:lpstr>Open Sans</vt:lpstr>
      <vt:lpstr>Wingdings</vt:lpstr>
      <vt:lpstr>Office Theme</vt:lpstr>
      <vt:lpstr>What do Penguins, Gimli, and Cobras have to do with Open Science?</vt:lpstr>
      <vt:lpstr>What gets me out of bed in the morning</vt:lpstr>
      <vt:lpstr>PowerPoint Presentation</vt:lpstr>
      <vt:lpstr>PowerPoint Presentation</vt:lpstr>
      <vt:lpstr>YES!</vt:lpstr>
      <vt:lpstr>Enter ‘Open Science’</vt:lpstr>
      <vt:lpstr>PowerPoint Presentation</vt:lpstr>
      <vt:lpstr>PowerPoint Presentation</vt:lpstr>
      <vt:lpstr>PowerPoint Presentation</vt:lpstr>
      <vt:lpstr>PowerPoint Presentation</vt:lpstr>
      <vt:lpstr>PowerPoint Presentation</vt:lpstr>
      <vt:lpstr>Mega-publishers are corrupting Open Science</vt:lpstr>
      <vt:lpstr>There are many ways to ‘do open science’</vt:lpstr>
      <vt:lpstr>What does it take to be an ‘open scientist’?</vt:lpstr>
      <vt:lpstr>Sounds too good to be true?</vt:lpstr>
      <vt:lpstr>PowerPoint Presentation</vt:lpstr>
      <vt:lpstr>Culture change and penguins</vt:lpstr>
      <vt:lpstr>Have you ever met an average academic?</vt:lpstr>
      <vt:lpstr>PowerPoint Presentation</vt:lpstr>
      <vt:lpstr>Principles in Open Research</vt:lpstr>
      <vt:lpstr>PowerPoint Presentation</vt:lpstr>
      <vt:lpstr>Complex barriers to open science*</vt:lpstr>
      <vt:lpstr>PowerPoint Presentation</vt:lpstr>
      <vt:lpstr>PowerPoint Presentation</vt:lpstr>
      <vt:lpstr>Incentives and cobras</vt:lpstr>
      <vt:lpstr>PowerPoint Presentation</vt:lpstr>
      <vt:lpstr>Peer review at the ‘top’ (worst) journals</vt:lpstr>
      <vt:lpstr>PowerPoint Presentation</vt:lpstr>
      <vt:lpstr>PowerPoint Presentation</vt:lpstr>
      <vt:lpstr>PowerPoint Presentation</vt:lpstr>
      <vt:lpstr>PowerPoint Presentation</vt:lpstr>
      <vt:lpstr>Gimli and career advancement</vt:lpstr>
      <vt:lpstr>PowerPoint Presentation</vt:lpstr>
      <vt:lpstr>The present academic system</vt:lpstr>
      <vt:lpstr>PowerPoint Presentation</vt:lpstr>
      <vt:lpstr>In the wise words of Gimli</vt:lpstr>
      <vt:lpstr>In other words…</vt:lpstr>
      <vt:lpstr>An Open Science education crisis</vt:lpstr>
      <vt:lpstr>Attitudes versus practice</vt:lpstr>
      <vt:lpstr>Open Access in the UK</vt:lpstr>
      <vt:lpstr>PowerPoint Presentation</vt:lpstr>
      <vt:lpstr>PowerPoint Presentation</vt:lpstr>
      <vt:lpstr>Openness is good for your work and career</vt:lpstr>
      <vt:lpstr>PowerPoint Presentation</vt:lpstr>
      <vt:lpstr>The message we should be communicating?  Being more open helps YOU so much</vt:lpstr>
      <vt:lpstr>PowerPoint Presentation</vt:lpstr>
      <vt:lpstr>PowerPoint Presentation</vt:lpstr>
      <vt:lpstr>PowerPoint Presentation</vt:lpstr>
      <vt:lpstr>What do we need to change cultures?</vt:lpstr>
      <vt:lpstr>Promising initiatives in this space</vt:lpstr>
      <vt:lpstr>PowerPoint Presentation</vt:lpstr>
      <vt:lpstr>The ultimate goal</vt:lpstr>
      <vt:lpstr>What do Penguins, Gimli, and Cobras have to do with Open Science?</vt:lpstr>
    </vt:vector>
  </TitlesOfParts>
  <Company>Imperial College London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Tennant, Jon</dc:creator>
  <cp:lastModifiedBy>jon tennant</cp:lastModifiedBy>
  <cp:revision>329</cp:revision>
  <dcterms:created xsi:type="dcterms:W3CDTF">2018-02-17T12:39:38Z</dcterms:created>
  <dcterms:modified xsi:type="dcterms:W3CDTF">2019-01-28T17:04:51Z</dcterms:modified>
</cp:coreProperties>
</file>