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454" r:id="rId3"/>
    <p:sldId id="473" r:id="rId4"/>
    <p:sldId id="459" r:id="rId5"/>
    <p:sldId id="396" r:id="rId6"/>
    <p:sldId id="464" r:id="rId7"/>
    <p:sldId id="468" r:id="rId8"/>
    <p:sldId id="469" r:id="rId9"/>
    <p:sldId id="471" r:id="rId10"/>
    <p:sldId id="453" r:id="rId11"/>
    <p:sldId id="257" r:id="rId12"/>
    <p:sldId id="472" r:id="rId13"/>
    <p:sldId id="277" r:id="rId14"/>
    <p:sldId id="455" r:id="rId15"/>
    <p:sldId id="281" r:id="rId16"/>
    <p:sldId id="474" r:id="rId17"/>
    <p:sldId id="378" r:id="rId18"/>
    <p:sldId id="434" r:id="rId19"/>
    <p:sldId id="476" r:id="rId20"/>
    <p:sldId id="477" r:id="rId21"/>
    <p:sldId id="478" r:id="rId22"/>
    <p:sldId id="475" r:id="rId23"/>
    <p:sldId id="299" r:id="rId24"/>
    <p:sldId id="479" r:id="rId25"/>
    <p:sldId id="452" r:id="rId26"/>
    <p:sldId id="45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07" autoAdjust="0"/>
    <p:restoredTop sz="94660"/>
  </p:normalViewPr>
  <p:slideViewPr>
    <p:cSldViewPr snapToGrid="0">
      <p:cViewPr varScale="1">
        <p:scale>
          <a:sx n="84" d="100"/>
          <a:sy n="84" d="100"/>
        </p:scale>
        <p:origin x="57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977C59-BAA7-41E7-82FE-B65D1076AD86}" type="datetimeFigureOut">
              <a:rPr lang="en-GB" smtClean="0"/>
              <a:t>03/02/2019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5790AA-D0A5-41C1-986F-52796517A0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18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AE0CDC-7BAA-4A9B-8C92-B15A356C9B2C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771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CCC3-2E4A-4493-861D-01B5823F5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6F63C7-52F2-410A-AF2F-2428D5804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39C57-E0E0-460F-B9FB-440D3558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FC26-D4FE-4BBB-9958-E7F34B0D0201}" type="datetimeFigureOut">
              <a:rPr lang="en-GB" smtClean="0"/>
              <a:t>03/02/2019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ABB924-1967-4280-AA23-14073E7AB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D4342-DD8E-4FF7-9615-E4550913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1B43-04AB-4400-86F0-EDC91FC334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671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759AE-89F9-4A0B-A72A-FC4710B62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BE77F9-E080-40BE-8779-1AB6134226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4497A-0D7A-4F8E-93E0-479CC4FEE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FC26-D4FE-4BBB-9958-E7F34B0D0201}" type="datetimeFigureOut">
              <a:rPr lang="en-GB" smtClean="0"/>
              <a:t>03/02/2019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BD859-1B6E-48C6-BE56-2A4AD1102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A439B-E8E9-4F54-B979-7098719C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1B43-04AB-4400-86F0-EDC91FC334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87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E52D88-93E6-4BCF-9142-415A6695C7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103BB4-E0B2-4005-81B3-3483CEE5ED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6CBE9-1001-4F16-9CF9-06CD4AC7F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FC26-D4FE-4BBB-9958-E7F34B0D0201}" type="datetimeFigureOut">
              <a:rPr lang="en-GB" smtClean="0"/>
              <a:t>03/02/2019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088AF-3921-4D8A-9586-D146209DE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00834-B10E-4B3E-9F86-8DCE6F79A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1B43-04AB-4400-86F0-EDC91FC334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534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2B61-2019-467E-BA52-09C816B42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8F051-8216-4F59-BBA3-C70FF7A08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28F57-E2D9-4EAC-B3C2-3FC6A5A68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FC26-D4FE-4BBB-9958-E7F34B0D0201}" type="datetimeFigureOut">
              <a:rPr lang="en-GB" smtClean="0"/>
              <a:t>03/02/2019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A1BAD-1F94-42F1-B6E2-8BAE25095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51DCA-E6D5-4FAC-8A3F-EC6CAD502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1B43-04AB-4400-86F0-EDC91FC334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97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FED2D-F745-4F73-B698-7B915FA7A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0A3960-1BBA-4EB9-9906-5836110E79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90C9A-E77A-4989-A025-E2D9A3357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FC26-D4FE-4BBB-9958-E7F34B0D0201}" type="datetimeFigureOut">
              <a:rPr lang="en-GB" smtClean="0"/>
              <a:t>03/02/2019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E1D9-D25D-4BDB-8347-B08C47F9F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17737-AF9B-42E8-A47B-5036ECEEA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1B43-04AB-4400-86F0-EDC91FC334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829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1763D-0D72-48F7-A312-6E66F55D4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4473E-309C-4FC5-A84C-9F07173A12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DEC21A-BEE1-417A-9B74-731DA5B37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4E897C-A67B-46F6-841F-E339F5493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FC26-D4FE-4BBB-9958-E7F34B0D0201}" type="datetimeFigureOut">
              <a:rPr lang="en-GB" smtClean="0"/>
              <a:t>03/02/2019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377081-6AC0-44A3-9B26-C42718722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A8342-7226-40A8-8A42-EE4BFE034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1B43-04AB-4400-86F0-EDC91FC334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132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7E03A-7567-4153-8185-F78420DB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2EC5A-7A8C-4D9C-9FEF-D0B5A5295C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AF433-52AC-4C17-A17B-5810B3C5C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C9AF80-AEB4-4C1F-ADE6-CAF66CD47C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136A51-EECC-498C-9C8D-2373AC06FF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481583-20A5-4753-9B1F-F805D72ED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FC26-D4FE-4BBB-9958-E7F34B0D0201}" type="datetimeFigureOut">
              <a:rPr lang="en-GB" smtClean="0"/>
              <a:t>03/02/2019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7691BA-16CD-4F00-A3C1-AD43CDFD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06D0B3-D64F-49D7-8054-F7C7C36E2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1B43-04AB-4400-86F0-EDC91FC334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94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CE41B-2971-4598-A1A0-538AD9020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814A07-1D2C-4267-A885-237237B7B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FC26-D4FE-4BBB-9958-E7F34B0D0201}" type="datetimeFigureOut">
              <a:rPr lang="en-GB" smtClean="0"/>
              <a:t>03/02/2019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4A155-2C88-4A1C-A19E-6F78E4A64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CA8B62-23D6-4B70-91CF-4B7E68FF1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1B43-04AB-4400-86F0-EDC91FC334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258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596D70-2065-481E-8042-852925A8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FC26-D4FE-4BBB-9958-E7F34B0D0201}" type="datetimeFigureOut">
              <a:rPr lang="en-GB" smtClean="0"/>
              <a:t>03/02/2019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1F8A0D-1168-4253-98F2-F740EF42E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118E21-6673-4FB1-A769-B377B0C73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1B43-04AB-4400-86F0-EDC91FC334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513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7ACA7-CD99-44D7-94FC-04EFECEDB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E777E-A104-4F55-888D-A3B267B9F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5444B-9C10-4329-B20A-CDC27D1C97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B548A7-C8A9-4F28-AB97-8CBC6D8CA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FC26-D4FE-4BBB-9958-E7F34B0D0201}" type="datetimeFigureOut">
              <a:rPr lang="en-GB" smtClean="0"/>
              <a:t>03/02/2019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896C0-87DF-4FAC-834F-F2280AC8D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3C9A0-10CF-444F-9D80-93D3D097E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1B43-04AB-4400-86F0-EDC91FC334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208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47C0-84F6-434C-A098-899E57C88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5B2B1F-8549-415B-B0A4-1569D15349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C8677-38AD-45F0-B486-ADD70BC0A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50C5EC-8C1D-411D-9DDA-8E547420C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3FC26-D4FE-4BBB-9958-E7F34B0D0201}" type="datetimeFigureOut">
              <a:rPr lang="en-GB" smtClean="0"/>
              <a:t>03/02/2019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F687C-3BC0-46CD-B1C7-308F7D359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74DCE-CCDA-47AB-A967-182C1DE34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C1B43-04AB-4400-86F0-EDC91FC334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64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09FDAC-BC9A-443D-B085-D4CAAB8AB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7AAD5F-8649-4419-A6C2-B4C9CC1A50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CB95C-0491-4777-B8AE-354494440A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3FC26-D4FE-4BBB-9958-E7F34B0D0201}" type="datetimeFigureOut">
              <a:rPr lang="en-GB" smtClean="0"/>
              <a:t>03/02/2019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6D5E6-3168-4E2B-AA1F-3CE91532E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F95CB-FCCC-41A8-8874-DCC3ED69B0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C1B43-04AB-4400-86F0-EDC91FC334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254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1-7794-0218" TargetMode="External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fais.memberclicks.net/2019-conference-program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eerj.com/articles/4375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twitter.com/protohedgeho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1000research.com/articles/5-632/v3" TargetMode="Externa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witter.com/protohedgeho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twitter.com/protohedgehog" TargetMode="External"/><Relationship Id="rId4" Type="http://schemas.openxmlformats.org/officeDocument/2006/relationships/hyperlink" Target="https://www.fastcompany.com/90180552/academic-publishing-is-broken-heres-how-to-redesign-it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4.jpeg"/><Relationship Id="rId7" Type="http://schemas.openxmlformats.org/officeDocument/2006/relationships/hyperlink" Target="http://twitter.com/protohedgeho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ournals.plos.org/plosone/article?id=10.1371/journal.pone.0193148" TargetMode="Externa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hyperlink" Target="https://doi.org/10.1093/femsle/fny204" TargetMode="External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witter.com/protohedgehog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s.lse.ac.uk/impactofsocialsciences/2017/09/11/we-have-the-technology-to-save-peer-review-now-it-is-up-to-our-communities-to-implement-i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femsle/article/365/19/fny204/5078345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paywallthemovie.com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twitter.com/protohedgeho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femsle/article/365/19/fny204/5078345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cademic.oup.com/femsle/article/365/19/fny204/5078345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witter.com/protohedgehog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twitter.com/protohedgehog" TargetMode="External"/><Relationship Id="rId3" Type="http://schemas.openxmlformats.org/officeDocument/2006/relationships/image" Target="../media/image39.gif"/><Relationship Id="rId7" Type="http://schemas.openxmlformats.org/officeDocument/2006/relationships/hyperlink" Target="mailto:info@opensciencemooc.eu" TargetMode="Externa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OpenScienceMOOC" TargetMode="External"/><Relationship Id="rId5" Type="http://schemas.openxmlformats.org/officeDocument/2006/relationships/hyperlink" Target="https://opensciencemooc.eu/" TargetMode="External"/><Relationship Id="rId4" Type="http://schemas.openxmlformats.org/officeDocument/2006/relationships/hyperlink" Target="https://github.com/OpenScienceMOOC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elephantinthelab.org/do-we-need-an-open-science-coalition/" TargetMode="External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witter.com/protohedgehog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one/article?id=10.1371/journal.pone.0010068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twitter.com/protohedgehog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twitter.com/protohedgeho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://twitter.com/protohedgehog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witter.com/ferli90/status/1091788140564631552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s://twitter.com/ElsevierConnect/status/109020232773322752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dirt.com/articles/20170804/05454537924/elsevier-continues-to-build-monopoly-solution-all-aspects-scholarly-communication.shtml" TargetMode="External"/><Relationship Id="rId7" Type="http://schemas.openxmlformats.org/officeDocument/2006/relationships/hyperlink" Target="https://zenodo.org/record/1472045#.XFbR_Lh7lZU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knowledgegap.org/index.php/sub-projects/rent-seeking-and-financialization-of-the-academic-publishing-industry/preliminary-findings/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E83F-CF36-4E3E-833A-630AB57030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635" y="2201197"/>
            <a:ext cx="9365000" cy="3017046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What would scholarly publishing look like if we rebuilt it from scratch in 2019?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D1B90C-00CD-4A1C-8226-76EBC989C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716" y="5376677"/>
            <a:ext cx="9144000" cy="1655762"/>
          </a:xfrm>
        </p:spPr>
        <p:txBody>
          <a:bodyPr/>
          <a:lstStyle/>
          <a:p>
            <a:pPr algn="l"/>
            <a:r>
              <a:rPr lang="en-GB" dirty="0"/>
              <a:t>Dr. Jon Tennant</a:t>
            </a:r>
          </a:p>
          <a:p>
            <a:pPr algn="l"/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  <a:p>
            <a:pPr algn="l"/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  <a:hlinkClick r:id="rId3"/>
              </a:rPr>
              <a:t>https://orcid.org/0000-0001-7794-0218</a:t>
            </a:r>
            <a:r>
              <a:rPr lang="en-GB" b="0" i="0" dirty="0">
                <a:solidFill>
                  <a:srgbClr val="494A4C"/>
                </a:solidFill>
                <a:effectLst/>
                <a:latin typeface="noto sans" panose="020B0502040504020204" pitchFamily="34"/>
              </a:rPr>
              <a:t> </a:t>
            </a:r>
            <a:endParaRPr lang="en-GB" dirty="0"/>
          </a:p>
          <a:p>
            <a:pPr algn="l"/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403361-936C-4E0A-B969-B61B39534C78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12740" y="318209"/>
            <a:ext cx="2458025" cy="1531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A9C1AC-AFDC-43AF-9C85-94A559954F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28849" r="6258" b="26061"/>
          <a:stretch/>
        </p:blipFill>
        <p:spPr>
          <a:xfrm>
            <a:off x="7333130" y="150439"/>
            <a:ext cx="4707692" cy="15404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E2FB9E-0251-40EA-9B89-DDF8485CF995}"/>
              </a:ext>
            </a:extLst>
          </p:cNvPr>
          <p:cNvSpPr txBox="1"/>
          <p:nvPr/>
        </p:nvSpPr>
        <p:spPr>
          <a:xfrm>
            <a:off x="7792078" y="6204558"/>
            <a:ext cx="4399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6"/>
              </a:rPr>
              <a:t>NFAIS 2019 Annual Conference</a:t>
            </a:r>
            <a:r>
              <a:rPr lang="en-GB" dirty="0"/>
              <a:t>, Virginia, USA</a:t>
            </a:r>
          </a:p>
          <a:p>
            <a:r>
              <a:rPr lang="en-GB" dirty="0"/>
              <a:t>February 14, 2019</a:t>
            </a:r>
          </a:p>
        </p:txBody>
      </p:sp>
    </p:spTree>
    <p:extLst>
      <p:ext uri="{BB962C8B-B14F-4D97-AF65-F5344CB8AC3E}">
        <p14:creationId xmlns:p14="http://schemas.microsoft.com/office/powerpoint/2010/main" val="3232155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8B3A8-211C-4C1B-AB1D-0A894192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78" y="0"/>
            <a:ext cx="453421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D5EEDC5-1802-46B4-96AB-6F2D9A2DA7D5}"/>
              </a:ext>
            </a:extLst>
          </p:cNvPr>
          <p:cNvSpPr txBox="1"/>
          <p:nvPr/>
        </p:nvSpPr>
        <p:spPr>
          <a:xfrm>
            <a:off x="643827" y="541331"/>
            <a:ext cx="689165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This is a super-charged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Rapidly evolving, global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Complex networks of groups and interests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Creates a huge number of tensions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Scholarly communication is emotive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Sometimes, people get frustrated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Social media discussions “</a:t>
            </a:r>
            <a:r>
              <a:rPr lang="en-GB" sz="2400" i="1" dirty="0"/>
              <a:t>vary in quality</a:t>
            </a:r>
            <a:r>
              <a:rPr lang="en-GB" sz="2400" dirty="0"/>
              <a:t>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CA4656-160E-48B2-9705-30765A964D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90" y="3147966"/>
            <a:ext cx="6076950" cy="21431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65150A-C4C2-4D0B-B0A1-F987EB4B292D}"/>
              </a:ext>
            </a:extLst>
          </p:cNvPr>
          <p:cNvSpPr txBox="1"/>
          <p:nvPr/>
        </p:nvSpPr>
        <p:spPr>
          <a:xfrm>
            <a:off x="435006" y="5291091"/>
            <a:ext cx="65582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Brave, but perhaps an ultimately doomed quest?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Assumes that there is a reconcilable middle ground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And that such a middle ground is worthy of attaining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CD14E4-DA29-4826-AEB9-3AA248AE0542}"/>
              </a:ext>
            </a:extLst>
          </p:cNvPr>
          <p:cNvSpPr/>
          <p:nvPr/>
        </p:nvSpPr>
        <p:spPr>
          <a:xfrm>
            <a:off x="26634" y="6438422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159443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74A09C6-7C82-410D-9242-357690C970BA}"/>
              </a:ext>
            </a:extLst>
          </p:cNvPr>
          <p:cNvSpPr/>
          <p:nvPr/>
        </p:nvSpPr>
        <p:spPr>
          <a:xfrm>
            <a:off x="3330605" y="530441"/>
            <a:ext cx="5530789" cy="55307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Arrow: Quad 1">
            <a:extLst>
              <a:ext uri="{FF2B5EF4-FFF2-40B4-BE49-F238E27FC236}">
                <a16:creationId xmlns:a16="http://schemas.microsoft.com/office/drawing/2014/main" id="{A05FCF32-2B85-4AA1-B129-D8877E61CC1D}"/>
              </a:ext>
            </a:extLst>
          </p:cNvPr>
          <p:cNvSpPr/>
          <p:nvPr/>
        </p:nvSpPr>
        <p:spPr>
          <a:xfrm>
            <a:off x="3330605" y="530441"/>
            <a:ext cx="5530789" cy="5530789"/>
          </a:xfrm>
          <a:prstGeom prst="quadArrow">
            <a:avLst>
              <a:gd name="adj1" fmla="val 9067"/>
              <a:gd name="adj2" fmla="val 12649"/>
              <a:gd name="adj3" fmla="val 26231"/>
            </a:avLst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34BEC-E9DE-4416-9A28-6C4B637E5385}"/>
              </a:ext>
            </a:extLst>
          </p:cNvPr>
          <p:cNvSpPr txBox="1"/>
          <p:nvPr/>
        </p:nvSpPr>
        <p:spPr>
          <a:xfrm>
            <a:off x="4895093" y="68776"/>
            <a:ext cx="2401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Willing to criticise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E16B35-A54D-4174-AF42-48F5ACB8A233}"/>
              </a:ext>
            </a:extLst>
          </p:cNvPr>
          <p:cNvSpPr txBox="1"/>
          <p:nvPr/>
        </p:nvSpPr>
        <p:spPr>
          <a:xfrm>
            <a:off x="4743865" y="6196615"/>
            <a:ext cx="2704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Unwilling to criticise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5B4AA2-BD67-4390-8C49-D043EAAC6204}"/>
              </a:ext>
            </a:extLst>
          </p:cNvPr>
          <p:cNvSpPr txBox="1"/>
          <p:nvPr/>
        </p:nvSpPr>
        <p:spPr>
          <a:xfrm>
            <a:off x="9044716" y="3065002"/>
            <a:ext cx="2312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Open to criticism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D2C913-FE48-4E64-8094-B9218467B1E0}"/>
              </a:ext>
            </a:extLst>
          </p:cNvPr>
          <p:cNvSpPr txBox="1"/>
          <p:nvPr/>
        </p:nvSpPr>
        <p:spPr>
          <a:xfrm>
            <a:off x="684558" y="3065002"/>
            <a:ext cx="2462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Closed to criticism</a:t>
            </a:r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D550AC4E-CA36-4BD4-83EE-223F4E6FBCB6}"/>
              </a:ext>
            </a:extLst>
          </p:cNvPr>
          <p:cNvSpPr/>
          <p:nvPr/>
        </p:nvSpPr>
        <p:spPr>
          <a:xfrm>
            <a:off x="7296904" y="1386027"/>
            <a:ext cx="816746" cy="719091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5DB692-C281-488F-B4AB-0B4E1F19D4BE}"/>
              </a:ext>
            </a:extLst>
          </p:cNvPr>
          <p:cNvCxnSpPr/>
          <p:nvPr/>
        </p:nvCxnSpPr>
        <p:spPr>
          <a:xfrm flipH="1">
            <a:off x="7954392" y="1029810"/>
            <a:ext cx="585926" cy="497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3E65C9A-BEF4-4559-8D64-1EF97E2DC305}"/>
              </a:ext>
            </a:extLst>
          </p:cNvPr>
          <p:cNvSpPr txBox="1"/>
          <p:nvPr/>
        </p:nvSpPr>
        <p:spPr>
          <a:xfrm>
            <a:off x="8540318" y="796770"/>
            <a:ext cx="232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Sweet spot of progress</a:t>
            </a:r>
          </a:p>
        </p:txBody>
      </p:sp>
      <p:sp>
        <p:nvSpPr>
          <p:cNvPr id="14" name="Explosion: 8 Points 13">
            <a:extLst>
              <a:ext uri="{FF2B5EF4-FFF2-40B4-BE49-F238E27FC236}">
                <a16:creationId xmlns:a16="http://schemas.microsoft.com/office/drawing/2014/main" id="{5612F91E-F1E1-4CC0-88B6-966D22670E23}"/>
              </a:ext>
            </a:extLst>
          </p:cNvPr>
          <p:cNvSpPr/>
          <p:nvPr/>
        </p:nvSpPr>
        <p:spPr>
          <a:xfrm>
            <a:off x="3835153" y="1526959"/>
            <a:ext cx="1059940" cy="870012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D1B64E3-0B64-40AA-BF4F-24BAEC06C866}"/>
              </a:ext>
            </a:extLst>
          </p:cNvPr>
          <p:cNvCxnSpPr/>
          <p:nvPr/>
        </p:nvCxnSpPr>
        <p:spPr>
          <a:xfrm>
            <a:off x="3651683" y="1029810"/>
            <a:ext cx="716131" cy="8533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2317214-9958-4113-A224-A3C270CC12AD}"/>
              </a:ext>
            </a:extLst>
          </p:cNvPr>
          <p:cNvSpPr txBox="1"/>
          <p:nvPr/>
        </p:nvSpPr>
        <p:spPr>
          <a:xfrm>
            <a:off x="2802796" y="692003"/>
            <a:ext cx="84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Twitter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C63FB1-24AE-4BA1-8753-C60B2E584050}"/>
              </a:ext>
            </a:extLst>
          </p:cNvPr>
          <p:cNvSpPr/>
          <p:nvPr/>
        </p:nvSpPr>
        <p:spPr>
          <a:xfrm>
            <a:off x="10058400" y="64301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46736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0CE6C-BE1A-4BC0-9ECC-ACA1F5D9D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Are things getting better?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AF9884-DCE0-4EA4-A116-3968E0C5DF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851331"/>
            <a:ext cx="10515600" cy="1500187"/>
          </a:xfrm>
        </p:spPr>
        <p:txBody>
          <a:bodyPr/>
          <a:lstStyle/>
          <a:p>
            <a:r>
              <a:rPr lang="en-GB" dirty="0"/>
              <a:t>Again, this depends on your perspective</a:t>
            </a:r>
          </a:p>
          <a:p>
            <a:r>
              <a:rPr lang="en-GB" b="1" dirty="0"/>
              <a:t>Raise your hands if you think this </a:t>
            </a:r>
            <a:r>
              <a:rPr lang="en-GB" b="1" u="sng" dirty="0"/>
              <a:t>progress is good</a:t>
            </a:r>
            <a:r>
              <a:rPr lang="en-GB" b="1" dirty="0"/>
              <a:t>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0B8094-8D83-4E19-AD79-F359A862F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957" y="258607"/>
            <a:ext cx="9490967" cy="34167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0CD7BA-DCBC-4FA4-BA98-2A3B161CD14A}"/>
              </a:ext>
            </a:extLst>
          </p:cNvPr>
          <p:cNvSpPr/>
          <p:nvPr/>
        </p:nvSpPr>
        <p:spPr>
          <a:xfrm>
            <a:off x="193727" y="6351518"/>
            <a:ext cx="3317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https://peerj.com/articles/4375/</a:t>
            </a:r>
            <a:r>
              <a:rPr lang="en-GB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1F1CA4-AA6E-4736-B52D-299836D5EB1B}"/>
              </a:ext>
            </a:extLst>
          </p:cNvPr>
          <p:cNvSpPr/>
          <p:nvPr/>
        </p:nvSpPr>
        <p:spPr>
          <a:xfrm>
            <a:off x="10058400" y="64301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290342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A new wave of peer review innovation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5"/>
          <a:stretch/>
        </p:blipFill>
        <p:spPr>
          <a:xfrm>
            <a:off x="2775424" y="1154238"/>
            <a:ext cx="7580371" cy="4882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723" y="6396335"/>
            <a:ext cx="6260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People realise that the Web is actually pretty powerful.</a:t>
            </a:r>
          </a:p>
          <a:p>
            <a:endParaRPr lang="en-GB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820C00C-D266-4D8B-8960-780785996591}"/>
              </a:ext>
            </a:extLst>
          </p:cNvPr>
          <p:cNvSpPr/>
          <p:nvPr/>
        </p:nvSpPr>
        <p:spPr>
          <a:xfrm>
            <a:off x="122723" y="6032051"/>
            <a:ext cx="4464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https://f1000research.com/articles/5-632/v3</a:t>
            </a:r>
            <a:r>
              <a:rPr lang="en-GB" dirty="0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C78EF5-F6CC-4737-B621-6D44C111AEC5}"/>
              </a:ext>
            </a:extLst>
          </p:cNvPr>
          <p:cNvSpPr/>
          <p:nvPr/>
        </p:nvSpPr>
        <p:spPr>
          <a:xfrm>
            <a:off x="10058400" y="64301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41416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00AAF-B405-4DF7-9FBE-8F4FC167E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This is what I called ‘constrained innovation’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07EE1-07BB-471E-87A4-CEF98DF7A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Most new tools developed around a journal-based system. Therefore depend on publishers for sustenance.</a:t>
            </a:r>
          </a:p>
          <a:p>
            <a:r>
              <a:rPr lang="en-GB" dirty="0"/>
              <a:t>Very little thought generally into long-term sustainability.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94347B-11DA-47FA-B1F8-3EDC327AD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820" y="297771"/>
            <a:ext cx="3678315" cy="2298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E1AA6-F44A-473F-AC8C-56F7A5453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21" y="297771"/>
            <a:ext cx="4083387" cy="22989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5D28242-A670-46FA-A3A9-7902BE608500}"/>
              </a:ext>
            </a:extLst>
          </p:cNvPr>
          <p:cNvSpPr/>
          <p:nvPr/>
        </p:nvSpPr>
        <p:spPr>
          <a:xfrm>
            <a:off x="118368" y="6375563"/>
            <a:ext cx="100376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https://www.fastcompany.com/90180552/academic-publishing-is-broken-heres-how-to-redesign-it</a:t>
            </a:r>
            <a:r>
              <a:rPr lang="en-GB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84423C3-4A95-4416-AF23-D52F620FA36B}"/>
              </a:ext>
            </a:extLst>
          </p:cNvPr>
          <p:cNvSpPr/>
          <p:nvPr/>
        </p:nvSpPr>
        <p:spPr>
          <a:xfrm>
            <a:off x="10058400" y="64301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5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86972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1272672" y="47488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Welcome to the networked 21st century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693446" y="4524623"/>
            <a:ext cx="88051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Everywhere we are using networks to evaluate information on the Web.  </a:t>
            </a:r>
            <a:r>
              <a:rPr lang="en-GB" sz="2800" b="1" dirty="0"/>
              <a:t>Why not in science? </a:t>
            </a:r>
          </a:p>
          <a:p>
            <a:pPr algn="ctr"/>
            <a:r>
              <a:rPr lang="en-GB" sz="2800" dirty="0"/>
              <a:t>Use the power of professional networks to evaluate/communicate scientific results.</a:t>
            </a:r>
          </a:p>
          <a:p>
            <a:r>
              <a:rPr lang="en-GB" sz="2800" dirty="0"/>
              <a:t> </a:t>
            </a:r>
            <a:endParaRPr lang="en-GB" sz="1200" dirty="0"/>
          </a:p>
        </p:txBody>
      </p:sp>
      <p:sp>
        <p:nvSpPr>
          <p:cNvPr id="8" name="Rechteck 7"/>
          <p:cNvSpPr/>
          <p:nvPr/>
        </p:nvSpPr>
        <p:spPr>
          <a:xfrm>
            <a:off x="884667" y="5325793"/>
            <a:ext cx="776011" cy="91039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3240090"/>
              <a:satOff val="451"/>
              <a:lumOff val="392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Rechteck 8"/>
          <p:cNvSpPr/>
          <p:nvPr/>
        </p:nvSpPr>
        <p:spPr>
          <a:xfrm>
            <a:off x="812659" y="4646267"/>
            <a:ext cx="848019" cy="714662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hueOff val="1620045"/>
              <a:satOff val="225"/>
              <a:lumOff val="196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BA515158-C432-48BC-80A0-2CE48BF70E37}"/>
              </a:ext>
            </a:extLst>
          </p:cNvPr>
          <p:cNvSpPr txBox="1">
            <a:spLocks/>
          </p:cNvSpPr>
          <p:nvPr/>
        </p:nvSpPr>
        <p:spPr>
          <a:xfrm>
            <a:off x="2966846" y="1806501"/>
            <a:ext cx="6484377" cy="1355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>
              <a:spcBef>
                <a:spcPts val="600"/>
              </a:spcBef>
              <a:spcAft>
                <a:spcPts val="1200"/>
              </a:spcAft>
              <a:buFont typeface="Wingdings 2" panose="05020102010507070707" pitchFamily="18" charset="2"/>
              <a:buNone/>
            </a:pPr>
            <a:endParaRPr lang="de-DE" sz="2800" dirty="0"/>
          </a:p>
        </p:txBody>
      </p:sp>
      <p:pic>
        <p:nvPicPr>
          <p:cNvPr id="14" name="Picture 2" descr="http://journals.plos.org/plosone/article/figure/image?size=large&amp;id=10.1371/journal.pone.0193148.g008">
            <a:extLst>
              <a:ext uri="{FF2B5EF4-FFF2-40B4-BE49-F238E27FC236}">
                <a16:creationId xmlns:a16="http://schemas.microsoft.com/office/drawing/2014/main" id="{F4690205-CB21-4777-967B-9288F7E57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846" y="1431244"/>
            <a:ext cx="5952855" cy="292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1D802A6-266B-40B9-A82C-307309E82D22}"/>
              </a:ext>
            </a:extLst>
          </p:cNvPr>
          <p:cNvSpPr/>
          <p:nvPr/>
        </p:nvSpPr>
        <p:spPr>
          <a:xfrm>
            <a:off x="264226" y="6405029"/>
            <a:ext cx="7174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http://journals.plos.org/plosone/article?id=10.1371/journal.pone.0193148</a:t>
            </a:r>
            <a:r>
              <a:rPr lang="en-GB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B3841D-C903-4D86-B12A-9600BAE3BBF0}"/>
              </a:ext>
            </a:extLst>
          </p:cNvPr>
          <p:cNvSpPr/>
          <p:nvPr/>
        </p:nvSpPr>
        <p:spPr>
          <a:xfrm>
            <a:off x="9482006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7"/>
              </a:rPr>
              <a:t>@protohedgehog</a:t>
            </a:r>
            <a:endParaRPr lang="en-GB" dirty="0">
              <a:latin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7E4491-3FE5-40FD-8048-5516584A83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59" y="3499774"/>
            <a:ext cx="894367" cy="977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B6EBA5-CB53-46A3-B161-2CB2C99C9E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67" y="2655951"/>
            <a:ext cx="796630" cy="79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53AF1-7FAD-4131-B6D8-EE5D187F5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happens if we explore our thinking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D3D2-C52D-4C35-BDD8-4CB596540D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5383"/>
            <a:ext cx="10515600" cy="2636609"/>
          </a:xfrm>
        </p:spPr>
        <p:txBody>
          <a:bodyPr>
            <a:normAutofit/>
          </a:bodyPr>
          <a:lstStyle/>
          <a:p>
            <a:r>
              <a:rPr lang="en-GB" dirty="0"/>
              <a:t>Away from the world of journals and articles</a:t>
            </a:r>
          </a:p>
          <a:p>
            <a:r>
              <a:rPr lang="en-GB" dirty="0"/>
              <a:t>Focus on the power of networked technologies and version control</a:t>
            </a:r>
          </a:p>
          <a:p>
            <a:r>
              <a:rPr lang="en-GB" dirty="0"/>
              <a:t>Research is continuous and should be communicated as such</a:t>
            </a:r>
          </a:p>
          <a:p>
            <a:r>
              <a:rPr lang="en-GB" dirty="0"/>
              <a:t>Granular ‘research objects’ of all formats</a:t>
            </a:r>
          </a:p>
          <a:p>
            <a:r>
              <a:rPr lang="en-GB" dirty="0"/>
              <a:t>Collaborative, cross-silo processes – focus on communities</a:t>
            </a:r>
          </a:p>
        </p:txBody>
      </p:sp>
      <p:pic>
        <p:nvPicPr>
          <p:cNvPr id="4" name="Picture 2" descr="Image result for stand together">
            <a:extLst>
              <a:ext uri="{FF2B5EF4-FFF2-40B4-BE49-F238E27FC236}">
                <a16:creationId xmlns:a16="http://schemas.microsoft.com/office/drawing/2014/main" id="{CD5B7C27-50D4-4A50-902D-D170607DF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79" y="4048884"/>
            <a:ext cx="9144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80962CA-38D6-46BE-96D1-9E637BF2485B}"/>
              </a:ext>
            </a:extLst>
          </p:cNvPr>
          <p:cNvSpPr/>
          <p:nvPr/>
        </p:nvSpPr>
        <p:spPr>
          <a:xfrm>
            <a:off x="10058400" y="64301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70292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38" y="39718"/>
            <a:ext cx="11898618" cy="1485900"/>
          </a:xfrm>
        </p:spPr>
        <p:txBody>
          <a:bodyPr/>
          <a:lstStyle/>
          <a:p>
            <a:r>
              <a:rPr lang="en-GB" dirty="0"/>
              <a:t>Imagine if Wikipedia, Stack Exchange, and GitHub all had a baby together..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38" y="2353151"/>
            <a:ext cx="3825240" cy="2151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327" y="3799298"/>
            <a:ext cx="2672872" cy="24394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48" y="3625575"/>
            <a:ext cx="3047369" cy="2533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313" y="655696"/>
            <a:ext cx="6267450" cy="1867700"/>
          </a:xfrm>
          <a:prstGeom prst="rect">
            <a:avLst/>
          </a:prstGeom>
        </p:spPr>
      </p:pic>
      <p:sp>
        <p:nvSpPr>
          <p:cNvPr id="11" name="Left-Right Arrow 10"/>
          <p:cNvSpPr/>
          <p:nvPr/>
        </p:nvSpPr>
        <p:spPr>
          <a:xfrm>
            <a:off x="5726588" y="5019004"/>
            <a:ext cx="2125980" cy="73643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Left-Right Arrow 11"/>
          <p:cNvSpPr/>
          <p:nvPr/>
        </p:nvSpPr>
        <p:spPr>
          <a:xfrm rot="3903480">
            <a:off x="9241164" y="2578319"/>
            <a:ext cx="1675550" cy="73643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Left-Right Arrow 12"/>
          <p:cNvSpPr/>
          <p:nvPr/>
        </p:nvSpPr>
        <p:spPr>
          <a:xfrm rot="7262948">
            <a:off x="3145841" y="2601449"/>
            <a:ext cx="1675550" cy="736431"/>
          </a:xfrm>
          <a:prstGeom prst="left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F00AAB-D7E4-45C7-AC63-B59B92674DAF}"/>
              </a:ext>
            </a:extLst>
          </p:cNvPr>
          <p:cNvSpPr/>
          <p:nvPr/>
        </p:nvSpPr>
        <p:spPr>
          <a:xfrm>
            <a:off x="9433368" y="6488668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6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91A381-A928-4425-9D68-ACBF38EE237A}"/>
              </a:ext>
            </a:extLst>
          </p:cNvPr>
          <p:cNvSpPr/>
          <p:nvPr/>
        </p:nvSpPr>
        <p:spPr>
          <a:xfrm>
            <a:off x="34348" y="6435166"/>
            <a:ext cx="3924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0" i="0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</a:t>
            </a:r>
            <a:r>
              <a:rPr lang="en-GB" b="0" i="0" u="sng" dirty="0">
                <a:solidFill>
                  <a:srgbClr val="006FB7"/>
                </a:solidFill>
                <a:effectLst/>
                <a:latin typeface="Source Sans Pro" panose="020B0503030403020204" pitchFamily="34" charset="0"/>
                <a:hlinkClick r:id="rId7"/>
              </a:rPr>
              <a:t>https://doi.org/10.1093/femsle/fny204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CE57A-9B32-4ECB-B06A-57B19EF210FA}"/>
              </a:ext>
            </a:extLst>
          </p:cNvPr>
          <p:cNvSpPr txBox="1"/>
          <p:nvPr/>
        </p:nvSpPr>
        <p:spPr>
          <a:xfrm>
            <a:off x="59025" y="1540655"/>
            <a:ext cx="28971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 cost – ‘</a:t>
            </a:r>
            <a:r>
              <a:rPr lang="en-GB" dirty="0" err="1"/>
              <a:t>forkable</a:t>
            </a:r>
            <a:r>
              <a:rPr lang="en-GB" dirty="0"/>
              <a:t>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Creditable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Collaborative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Instantaneous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Continuous/dynamic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Community-owned?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Inherently reproducible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Technology already exists</a:t>
            </a:r>
          </a:p>
        </p:txBody>
      </p:sp>
    </p:spTree>
    <p:extLst>
      <p:ext uri="{BB962C8B-B14F-4D97-AF65-F5344CB8AC3E}">
        <p14:creationId xmlns:p14="http://schemas.microsoft.com/office/powerpoint/2010/main" val="806125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5800" cy="1325563"/>
          </a:xfrm>
        </p:spPr>
        <p:txBody>
          <a:bodyPr/>
          <a:lstStyle/>
          <a:p>
            <a:r>
              <a:rPr lang="en-GB" dirty="0"/>
              <a:t>Three core aspects for success of any future ‘platform’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740" y="3120829"/>
            <a:ext cx="5274689" cy="2536581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800" b="1" dirty="0"/>
              <a:t>Quality control/moderation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b="1" dirty="0"/>
              <a:t>Certification/reputation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800" b="1" dirty="0"/>
              <a:t>Engagement incentives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1475896"/>
            <a:ext cx="3746500" cy="4318000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5448742" y="3276637"/>
            <a:ext cx="2074460" cy="10858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566749" y="5174681"/>
            <a:ext cx="1134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So, how..?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79211" y="3634896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HARMONY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A69265-88BD-4CFA-90BD-006E6B03300A}"/>
              </a:ext>
            </a:extLst>
          </p:cNvPr>
          <p:cNvSpPr/>
          <p:nvPr/>
        </p:nvSpPr>
        <p:spPr>
          <a:xfrm>
            <a:off x="9675117" y="6378776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D4EC06-EF32-4992-8571-ADB1E052E1D8}"/>
              </a:ext>
            </a:extLst>
          </p:cNvPr>
          <p:cNvSpPr/>
          <p:nvPr/>
        </p:nvSpPr>
        <p:spPr>
          <a:xfrm>
            <a:off x="0" y="6119806"/>
            <a:ext cx="81621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http://blogs.lse.ac.uk/impactofsocialsciences/2017/09/11/we-have-the-technology-to-save-peer-review-now-it-is-up-to-our-communities-to-implement-it/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03615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6819AC-921C-4D5B-95D4-8DC78C5E5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16" r="31608" b="34881"/>
          <a:stretch/>
        </p:blipFill>
        <p:spPr>
          <a:xfrm>
            <a:off x="89890" y="1701363"/>
            <a:ext cx="12012219" cy="43176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236A61-9E44-4D56-8C27-42BE45CD4859}"/>
              </a:ext>
            </a:extLst>
          </p:cNvPr>
          <p:cNvSpPr txBox="1"/>
          <p:nvPr/>
        </p:nvSpPr>
        <p:spPr>
          <a:xfrm>
            <a:off x="287677" y="324597"/>
            <a:ext cx="4891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Quality control and moderation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BA682C-4761-46AF-BC92-EC3A6DC75102}"/>
              </a:ext>
            </a:extLst>
          </p:cNvPr>
          <p:cNvSpPr/>
          <p:nvPr/>
        </p:nvSpPr>
        <p:spPr>
          <a:xfrm>
            <a:off x="287677" y="3860210"/>
            <a:ext cx="11750443" cy="506229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D5C6CB-D637-4D49-BD15-2F2B62CC83F8}"/>
              </a:ext>
            </a:extLst>
          </p:cNvPr>
          <p:cNvSpPr/>
          <p:nvPr/>
        </p:nvSpPr>
        <p:spPr>
          <a:xfrm>
            <a:off x="287677" y="2840854"/>
            <a:ext cx="11750443" cy="506229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6663B2-9A83-483C-BD6F-74435CAADD52}"/>
              </a:ext>
            </a:extLst>
          </p:cNvPr>
          <p:cNvSpPr/>
          <p:nvPr/>
        </p:nvSpPr>
        <p:spPr>
          <a:xfrm>
            <a:off x="0" y="6412100"/>
            <a:ext cx="6941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https://academic.oup.com/femsle/article/365/19/fny204/5078345</a:t>
            </a:r>
            <a:r>
              <a:rPr lang="en-GB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9533D-B9ED-45C2-B24A-FA3B9BC6F659}"/>
              </a:ext>
            </a:extLst>
          </p:cNvPr>
          <p:cNvSpPr/>
          <p:nvPr/>
        </p:nvSpPr>
        <p:spPr>
          <a:xfrm>
            <a:off x="10058400" y="64301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80241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FEBCB-17C5-4D2D-A097-BFF7DC1C7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the problem, exactly?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ACC62-1C80-40AA-A575-B3030A0F1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Well, this is all a matter of perspective, but they did just make a movie about it…</a:t>
            </a:r>
          </a:p>
          <a:p>
            <a:r>
              <a:rPr lang="en-GB" b="1" dirty="0"/>
              <a:t>Paywalls</a:t>
            </a:r>
            <a:r>
              <a:rPr lang="en-GB" dirty="0"/>
              <a:t>, </a:t>
            </a:r>
            <a:r>
              <a:rPr lang="en-GB" b="1" dirty="0"/>
              <a:t>Publishers</a:t>
            </a:r>
            <a:r>
              <a:rPr lang="en-GB" dirty="0"/>
              <a:t>, </a:t>
            </a:r>
            <a:r>
              <a:rPr lang="en-GB" b="1" dirty="0"/>
              <a:t>Profits</a:t>
            </a:r>
            <a:r>
              <a:rPr lang="en-GB" dirty="0"/>
              <a:t>, </a:t>
            </a:r>
            <a:r>
              <a:rPr lang="en-GB" b="1" dirty="0"/>
              <a:t>Power, Propaganda, Plan 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B7C17B7-0748-4E24-A8E2-1F62C3633E5A}"/>
              </a:ext>
            </a:extLst>
          </p:cNvPr>
          <p:cNvSpPr/>
          <p:nvPr/>
        </p:nvSpPr>
        <p:spPr>
          <a:xfrm>
            <a:off x="0" y="6550223"/>
            <a:ext cx="24633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hlinkClick r:id="rId2"/>
              </a:rPr>
              <a:t>https://paywallthemovie.com/</a:t>
            </a:r>
            <a:r>
              <a:rPr lang="en-GB" sz="14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2F1F85-678F-460C-A807-1EBCEF437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496" y="660225"/>
            <a:ext cx="6519007" cy="20450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DD4F89-BEAC-46F7-9988-7F6ED057D0FB}"/>
              </a:ext>
            </a:extLst>
          </p:cNvPr>
          <p:cNvSpPr/>
          <p:nvPr/>
        </p:nvSpPr>
        <p:spPr>
          <a:xfrm>
            <a:off x="10058400" y="64301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491937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61BF83-1A15-4361-A87A-D6654F852A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89" r="39490" b="35016"/>
          <a:stretch/>
        </p:blipFill>
        <p:spPr>
          <a:xfrm>
            <a:off x="115409" y="887767"/>
            <a:ext cx="11988181" cy="48472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5DE61B-4B79-4ED9-8938-6A13D8380882}"/>
              </a:ext>
            </a:extLst>
          </p:cNvPr>
          <p:cNvSpPr txBox="1"/>
          <p:nvPr/>
        </p:nvSpPr>
        <p:spPr>
          <a:xfrm>
            <a:off x="307729" y="271516"/>
            <a:ext cx="4331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Certification and reputation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50D492-DE50-4D91-9005-24EB39AAC6E9}"/>
              </a:ext>
            </a:extLst>
          </p:cNvPr>
          <p:cNvSpPr/>
          <p:nvPr/>
        </p:nvSpPr>
        <p:spPr>
          <a:xfrm>
            <a:off x="307727" y="3882042"/>
            <a:ext cx="11703757" cy="53184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6F2D15-E0D1-4576-B02B-675EE1D8C10A}"/>
              </a:ext>
            </a:extLst>
          </p:cNvPr>
          <p:cNvSpPr/>
          <p:nvPr/>
        </p:nvSpPr>
        <p:spPr>
          <a:xfrm>
            <a:off x="307728" y="2754167"/>
            <a:ext cx="11703757" cy="53184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4FF0C8-C6C9-44DD-B360-C25B43EC85CB}"/>
              </a:ext>
            </a:extLst>
          </p:cNvPr>
          <p:cNvSpPr/>
          <p:nvPr/>
        </p:nvSpPr>
        <p:spPr>
          <a:xfrm>
            <a:off x="307729" y="2154503"/>
            <a:ext cx="11703758" cy="53184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AFDC6D-0808-4186-96E3-708CD67AF733}"/>
              </a:ext>
            </a:extLst>
          </p:cNvPr>
          <p:cNvSpPr/>
          <p:nvPr/>
        </p:nvSpPr>
        <p:spPr>
          <a:xfrm>
            <a:off x="0" y="6412100"/>
            <a:ext cx="6941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https://academic.oup.com/femsle/article/365/19/fny204/5078345</a:t>
            </a:r>
            <a:r>
              <a:rPr lang="en-GB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F33639E-483A-4334-9363-8BE41EFE3DC2}"/>
              </a:ext>
            </a:extLst>
          </p:cNvPr>
          <p:cNvSpPr/>
          <p:nvPr/>
        </p:nvSpPr>
        <p:spPr>
          <a:xfrm>
            <a:off x="10058400" y="64301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67802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66F76-AE72-472C-8929-58409A3A1D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30" r="33374" b="46148"/>
          <a:stretch/>
        </p:blipFill>
        <p:spPr>
          <a:xfrm>
            <a:off x="132637" y="1970106"/>
            <a:ext cx="11926726" cy="32847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A388DD7-492B-4662-9846-0C9A59DEE4D9}"/>
              </a:ext>
            </a:extLst>
          </p:cNvPr>
          <p:cNvSpPr/>
          <p:nvPr/>
        </p:nvSpPr>
        <p:spPr>
          <a:xfrm>
            <a:off x="0" y="6412100"/>
            <a:ext cx="6941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https://academic.oup.com/femsle/article/365/19/fny204/5078345</a:t>
            </a:r>
            <a:r>
              <a:rPr lang="en-GB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FAAEB9-743E-4599-BA65-0FFEC7C60774}"/>
              </a:ext>
            </a:extLst>
          </p:cNvPr>
          <p:cNvSpPr txBox="1"/>
          <p:nvPr/>
        </p:nvSpPr>
        <p:spPr>
          <a:xfrm>
            <a:off x="330896" y="228076"/>
            <a:ext cx="4698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Incentives for engagement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A3764E-67AB-4DD4-AEF2-8A6D2F401CBA}"/>
              </a:ext>
            </a:extLst>
          </p:cNvPr>
          <p:cNvSpPr/>
          <p:nvPr/>
        </p:nvSpPr>
        <p:spPr>
          <a:xfrm>
            <a:off x="322018" y="3113376"/>
            <a:ext cx="11703758" cy="53184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3E0B80-8CB7-4BA5-9E2B-0377A94E384F}"/>
              </a:ext>
            </a:extLst>
          </p:cNvPr>
          <p:cNvSpPr/>
          <p:nvPr/>
        </p:nvSpPr>
        <p:spPr>
          <a:xfrm>
            <a:off x="322018" y="3652270"/>
            <a:ext cx="11703758" cy="531840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88A5826-BA61-45D2-8A40-25C38C465BDF}"/>
              </a:ext>
            </a:extLst>
          </p:cNvPr>
          <p:cNvSpPr/>
          <p:nvPr/>
        </p:nvSpPr>
        <p:spPr>
          <a:xfrm>
            <a:off x="10058400" y="64301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4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215566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B20B9-448E-47B6-8AFD-B9AA6F665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Yes</a:t>
            </a:r>
            <a:r>
              <a:rPr lang="en-GB" dirty="0"/>
              <a:t>, there is space for publishers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8314A-12CD-4C72-B053-639C7462E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0986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No-one is denying the value-add (technical, knowledge) that publishers provide in scholarly communication</a:t>
            </a:r>
          </a:p>
          <a:p>
            <a:r>
              <a:rPr lang="en-GB" dirty="0"/>
              <a:t>Some perhaps just want a more even playing field</a:t>
            </a:r>
          </a:p>
          <a:p>
            <a:r>
              <a:rPr lang="en-GB" dirty="0"/>
              <a:t>Where they compete fairly as </a:t>
            </a:r>
            <a:r>
              <a:rPr lang="en-GB" i="1" dirty="0"/>
              <a:t>service providers</a:t>
            </a:r>
            <a:endParaRPr lang="en-GB" dirty="0"/>
          </a:p>
          <a:p>
            <a:r>
              <a:rPr lang="en-GB" dirty="0"/>
              <a:t>It is eminently possible to move towards open scholarship with for-profits as part of the system</a:t>
            </a:r>
          </a:p>
          <a:p>
            <a:r>
              <a:rPr lang="en-GB" dirty="0"/>
              <a:t>But some will find it difficult if they continue to work against researchers (e.g., lock-in, those profit margins, lobbying)</a:t>
            </a:r>
          </a:p>
          <a:p>
            <a:r>
              <a:rPr lang="en-GB" dirty="0"/>
              <a:t>Experimentation with unbundling or decoupling of services</a:t>
            </a:r>
          </a:p>
          <a:p>
            <a:pPr lvl="1"/>
            <a:r>
              <a:rPr lang="en-GB" dirty="0"/>
              <a:t>Everything suggested previously is eminently feasible to integrate into existing systems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0C7F75-8102-449B-8D1B-EE5986C781CE}"/>
              </a:ext>
            </a:extLst>
          </p:cNvPr>
          <p:cNvSpPr/>
          <p:nvPr/>
        </p:nvSpPr>
        <p:spPr>
          <a:xfrm>
            <a:off x="10058400" y="64301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906385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360" y="185878"/>
            <a:ext cx="10515600" cy="1325563"/>
          </a:xfrm>
        </p:spPr>
        <p:txBody>
          <a:bodyPr/>
          <a:lstStyle/>
          <a:p>
            <a:r>
              <a:rPr lang="en-GB" dirty="0"/>
              <a:t>Future challenges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370" y="1494472"/>
            <a:ext cx="7393303" cy="4782149"/>
          </a:xfrm>
        </p:spPr>
        <p:txBody>
          <a:bodyPr>
            <a:normAutofit/>
          </a:bodyPr>
          <a:lstStyle/>
          <a:p>
            <a:r>
              <a:rPr lang="en-GB" dirty="0"/>
              <a:t>Working models exist already that show publishing can be better as a process (</a:t>
            </a:r>
            <a:r>
              <a:rPr lang="en-GB" b="1" dirty="0"/>
              <a:t>evidence</a:t>
            </a:r>
            <a:r>
              <a:rPr lang="en-GB" dirty="0"/>
              <a:t>)</a:t>
            </a:r>
          </a:p>
          <a:p>
            <a:r>
              <a:rPr lang="en-GB" dirty="0"/>
              <a:t>Simultaneous uptake of new models across the whole scholarly ecosystem (</a:t>
            </a:r>
            <a:r>
              <a:rPr lang="en-GB" b="1" dirty="0"/>
              <a:t>time</a:t>
            </a:r>
            <a:r>
              <a:rPr lang="en-GB" dirty="0"/>
              <a:t>)</a:t>
            </a:r>
          </a:p>
          <a:p>
            <a:r>
              <a:rPr lang="en-GB" dirty="0"/>
              <a:t>Interoperability between specific and diverse communities (</a:t>
            </a:r>
            <a:r>
              <a:rPr lang="en-GB" b="1" dirty="0"/>
              <a:t>technology</a:t>
            </a:r>
            <a:r>
              <a:rPr lang="en-GB" dirty="0"/>
              <a:t>)</a:t>
            </a:r>
          </a:p>
          <a:p>
            <a:r>
              <a:rPr lang="en-GB" dirty="0"/>
              <a:t>Increasing the recognition of more than just research papers across the board (</a:t>
            </a:r>
            <a:r>
              <a:rPr lang="en-GB" b="1" dirty="0"/>
              <a:t>evaluation</a:t>
            </a:r>
            <a:r>
              <a:rPr lang="en-GB" dirty="0"/>
              <a:t>)</a:t>
            </a:r>
          </a:p>
          <a:p>
            <a:r>
              <a:rPr lang="en-GB" dirty="0"/>
              <a:t>Getting all key participants interested (</a:t>
            </a:r>
            <a:r>
              <a:rPr lang="en-GB" b="1" dirty="0"/>
              <a:t>engagement</a:t>
            </a:r>
            <a:r>
              <a:rPr lang="en-GB" dirty="0"/>
              <a:t>)</a:t>
            </a:r>
          </a:p>
        </p:txBody>
      </p:sp>
      <p:pic>
        <p:nvPicPr>
          <p:cNvPr id="22530" name="Picture 2" descr="Image result for thumbs up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927" y="185878"/>
            <a:ext cx="3776497" cy="283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1568FA-4A5B-4262-BCE9-C36927D89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673" y="3076483"/>
            <a:ext cx="3052047" cy="27230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AA58FC-C1AE-44FF-9F9C-1EB37A10DBB8}"/>
              </a:ext>
            </a:extLst>
          </p:cNvPr>
          <p:cNvSpPr/>
          <p:nvPr/>
        </p:nvSpPr>
        <p:spPr>
          <a:xfrm>
            <a:off x="6004264" y="5799567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5586" indent="-345586" algn="ctr" hangingPunct="0">
              <a:buFont typeface="Wingdings" panose="05000000000000000000" pitchFamily="2" charset="2"/>
              <a:buChar char="Ø"/>
            </a:pPr>
            <a:r>
              <a:rPr lang="en-GB" sz="1400" b="1" dirty="0">
                <a:latin typeface="Liberation Sans" pitchFamily="18"/>
                <a:ea typeface="Microsoft YaHei" pitchFamily="2"/>
                <a:cs typeface="Lucida Sans" pitchFamily="2"/>
              </a:rPr>
              <a:t>GitHub</a:t>
            </a:r>
            <a:r>
              <a:rPr lang="en-GB" sz="1400" dirty="0">
                <a:latin typeface="Liberation Sans" pitchFamily="18"/>
                <a:ea typeface="Microsoft YaHei" pitchFamily="2"/>
                <a:cs typeface="Lucida Sans" pitchFamily="2"/>
              </a:rPr>
              <a:t>: </a:t>
            </a:r>
            <a:r>
              <a:rPr lang="en-GB" sz="1400" dirty="0">
                <a:latin typeface="Liberation Sans" pitchFamily="18"/>
                <a:ea typeface="Microsoft YaHei" pitchFamily="2"/>
                <a:cs typeface="Lucida Sans" pitchFamily="2"/>
                <a:hlinkClick r:id="rId4"/>
              </a:rPr>
              <a:t>https://github.com/OpenScienceMOOC</a:t>
            </a:r>
            <a:r>
              <a:rPr lang="en-GB" sz="1400" dirty="0">
                <a:latin typeface="Liberation Sans" pitchFamily="18"/>
                <a:ea typeface="Microsoft YaHei" pitchFamily="2"/>
                <a:cs typeface="Lucida Sans" pitchFamily="2"/>
              </a:rPr>
              <a:t> </a:t>
            </a:r>
          </a:p>
          <a:p>
            <a:pPr marL="345586" indent="-345586" algn="ctr" hangingPunct="0">
              <a:buFont typeface="Wingdings" panose="05000000000000000000" pitchFamily="2" charset="2"/>
              <a:buChar char="Ø"/>
            </a:pPr>
            <a:r>
              <a:rPr lang="en-GB" sz="1400" b="1" dirty="0">
                <a:latin typeface="Liberation Sans" pitchFamily="18"/>
                <a:ea typeface="Microsoft YaHei" pitchFamily="2"/>
                <a:cs typeface="Lucida Sans" pitchFamily="2"/>
              </a:rPr>
              <a:t>Website</a:t>
            </a:r>
            <a:r>
              <a:rPr lang="en-GB" sz="1400" dirty="0">
                <a:latin typeface="Liberation Sans" pitchFamily="18"/>
                <a:ea typeface="Microsoft YaHei" pitchFamily="2"/>
                <a:cs typeface="Lucida Sans" pitchFamily="2"/>
              </a:rPr>
              <a:t>: </a:t>
            </a:r>
            <a:r>
              <a:rPr lang="en-GB" sz="1400" dirty="0">
                <a:latin typeface="Liberation Sans" pitchFamily="18"/>
                <a:ea typeface="Microsoft YaHei" pitchFamily="2"/>
                <a:cs typeface="Lucida Sans" pitchFamily="2"/>
                <a:hlinkClick r:id="rId5"/>
              </a:rPr>
              <a:t>https://opensciencemooc.eu</a:t>
            </a:r>
            <a:r>
              <a:rPr lang="en-GB" sz="1400" dirty="0">
                <a:latin typeface="Liberation Sans" pitchFamily="18"/>
                <a:ea typeface="Microsoft YaHei" pitchFamily="2"/>
                <a:cs typeface="Lucida Sans" pitchFamily="2"/>
              </a:rPr>
              <a:t>  </a:t>
            </a:r>
          </a:p>
          <a:p>
            <a:pPr marL="345586" indent="-345586" algn="ctr" hangingPunct="0">
              <a:buFont typeface="Wingdings" panose="05000000000000000000" pitchFamily="2" charset="2"/>
              <a:buChar char="Ø"/>
            </a:pPr>
            <a:r>
              <a:rPr lang="en-GB" sz="1400" b="1" dirty="0">
                <a:latin typeface="Liberation Sans" pitchFamily="18"/>
                <a:ea typeface="Microsoft YaHei" pitchFamily="2"/>
                <a:cs typeface="Lucida Sans" pitchFamily="2"/>
              </a:rPr>
              <a:t>Twitter</a:t>
            </a:r>
            <a:r>
              <a:rPr lang="en-GB" sz="1400" dirty="0">
                <a:latin typeface="Liberation Sans" pitchFamily="18"/>
                <a:ea typeface="Microsoft YaHei" pitchFamily="2"/>
                <a:cs typeface="Lucida Sans" pitchFamily="2"/>
              </a:rPr>
              <a:t>: </a:t>
            </a:r>
            <a:r>
              <a:rPr lang="en-GB" sz="1400" dirty="0">
                <a:latin typeface="Liberation Sans" pitchFamily="18"/>
                <a:ea typeface="Microsoft YaHei" pitchFamily="2"/>
                <a:cs typeface="Lucida Sans" pitchFamily="2"/>
                <a:hlinkClick r:id="rId6"/>
              </a:rPr>
              <a:t>@OpenScienceMOOC</a:t>
            </a:r>
            <a:endParaRPr lang="en-GB" sz="1400" dirty="0">
              <a:latin typeface="Liberation Sans" pitchFamily="18"/>
              <a:ea typeface="Microsoft YaHei" pitchFamily="2"/>
              <a:cs typeface="Lucida Sans" pitchFamily="2"/>
            </a:endParaRPr>
          </a:p>
          <a:p>
            <a:pPr marL="345586" indent="-345586" algn="ctr" hangingPunct="0">
              <a:buFont typeface="Wingdings" panose="05000000000000000000" pitchFamily="2" charset="2"/>
              <a:buChar char="Ø"/>
            </a:pPr>
            <a:r>
              <a:rPr lang="en-GB" sz="1400" b="1" dirty="0">
                <a:latin typeface="Liberation Sans" pitchFamily="18"/>
                <a:ea typeface="Microsoft YaHei" pitchFamily="2"/>
                <a:cs typeface="Lucida Sans" pitchFamily="2"/>
              </a:rPr>
              <a:t>Email</a:t>
            </a:r>
            <a:r>
              <a:rPr lang="en-GB" sz="1400" dirty="0">
                <a:latin typeface="Liberation Sans" pitchFamily="18"/>
                <a:ea typeface="Microsoft YaHei" pitchFamily="2"/>
                <a:cs typeface="Lucida Sans" pitchFamily="2"/>
              </a:rPr>
              <a:t>: </a:t>
            </a:r>
            <a:r>
              <a:rPr lang="en-GB" sz="1400" dirty="0">
                <a:latin typeface="Liberation Sans" pitchFamily="18"/>
                <a:ea typeface="Microsoft YaHei" pitchFamily="2"/>
                <a:cs typeface="Lucida Sans" pitchFamily="2"/>
                <a:hlinkClick r:id="rId7"/>
              </a:rPr>
              <a:t>info@opensciencemooc.eu</a:t>
            </a:r>
            <a:r>
              <a:rPr lang="en-GB" sz="1400" dirty="0">
                <a:latin typeface="Liberation Sans" pitchFamily="18"/>
                <a:ea typeface="Microsoft YaHei" pitchFamily="2"/>
                <a:cs typeface="Lucida Sans" pitchFamily="2"/>
              </a:rPr>
              <a:t> 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C6F491-9C87-4375-B5CA-D1B67318A2C4}"/>
              </a:ext>
            </a:extLst>
          </p:cNvPr>
          <p:cNvSpPr/>
          <p:nvPr/>
        </p:nvSpPr>
        <p:spPr>
          <a:xfrm>
            <a:off x="381740" y="6384342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8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94374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5273A-E6BE-4BDD-81FD-2737A8A9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challenges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F7478-1693-41A4-B955-B0D4F3CF3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shift to digital norms to reflect adoption of Web-based processes</a:t>
            </a:r>
          </a:p>
          <a:p>
            <a:r>
              <a:rPr lang="en-GB" dirty="0"/>
              <a:t>Co-ordinating strategic and stepwise changes towards ‘open science’</a:t>
            </a:r>
          </a:p>
          <a:p>
            <a:r>
              <a:rPr lang="en-GB" dirty="0"/>
              <a:t>Understanding the changing roles of editors, librarians, publishers…</a:t>
            </a:r>
          </a:p>
          <a:p>
            <a:r>
              <a:rPr lang="en-GB" dirty="0"/>
              <a:t>How to reconcile changes across/between disciplines/communities with different norms, practices, and biases</a:t>
            </a:r>
          </a:p>
          <a:p>
            <a:r>
              <a:rPr lang="en-GB" dirty="0"/>
              <a:t>Resolving the major tensions that exist between actors (with civility)</a:t>
            </a:r>
          </a:p>
          <a:p>
            <a:r>
              <a:rPr lang="en-GB" i="1" dirty="0"/>
              <a:t>This list could go on and on…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84B2E2-93D6-4B03-AE78-270355B77278}"/>
              </a:ext>
            </a:extLst>
          </p:cNvPr>
          <p:cNvSpPr/>
          <p:nvPr/>
        </p:nvSpPr>
        <p:spPr>
          <a:xfrm>
            <a:off x="10058400" y="64301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534828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6E7664-A2D2-473D-8AEA-D05B1310C63C}"/>
              </a:ext>
            </a:extLst>
          </p:cNvPr>
          <p:cNvSpPr/>
          <p:nvPr/>
        </p:nvSpPr>
        <p:spPr>
          <a:xfrm>
            <a:off x="1846555" y="1301274"/>
            <a:ext cx="908185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300" b="1" dirty="0">
                <a:latin typeface="Open Sans"/>
              </a:rPr>
              <a:t>Pooling knowledge and resources to create a decentralised scholarly infrastructure based on strong values and principles of Open Scholarship, and with communities as the focus.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C8D528-6DB3-47F5-AB26-A0453B04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0413" y="121656"/>
            <a:ext cx="9905998" cy="1478570"/>
          </a:xfrm>
        </p:spPr>
        <p:txBody>
          <a:bodyPr/>
          <a:lstStyle/>
          <a:p>
            <a:r>
              <a:rPr lang="en-GB" b="1" dirty="0"/>
              <a:t>The ultimate goal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C73EC63-AD69-42AF-AFA4-2362325D5EF3}"/>
              </a:ext>
            </a:extLst>
          </p:cNvPr>
          <p:cNvSpPr txBox="1">
            <a:spLocks/>
          </p:cNvSpPr>
          <p:nvPr/>
        </p:nvSpPr>
        <p:spPr>
          <a:xfrm>
            <a:off x="2354093" y="2601140"/>
            <a:ext cx="11264630" cy="2822143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Inclusivity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Equality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Accountability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Freedom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Fairness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GB" sz="2100" dirty="0">
              <a:latin typeface="Open Sans"/>
            </a:endParaRPr>
          </a:p>
          <a:p>
            <a:pPr marL="342900" indent="-342900">
              <a:lnSpc>
                <a:spcPct val="150000"/>
              </a:lnSpc>
            </a:pPr>
            <a:endParaRPr lang="en-GB" sz="2100" dirty="0">
              <a:latin typeface="Open Sans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Justice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Truth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Rigour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Transparency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100" dirty="0">
                <a:latin typeface="Open Sans"/>
              </a:rPr>
              <a:t>Reproducibility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2100" dirty="0">
              <a:latin typeface="Open Sans"/>
            </a:endParaRPr>
          </a:p>
          <a:p>
            <a:pPr marL="0" indent="0">
              <a:buNone/>
            </a:pPr>
            <a:endParaRPr lang="en-GB" sz="2100" dirty="0">
              <a:latin typeface="Open San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320361DA-C757-48ED-8C35-3BFDAD7274C1}"/>
              </a:ext>
            </a:extLst>
          </p:cNvPr>
          <p:cNvSpPr/>
          <p:nvPr/>
        </p:nvSpPr>
        <p:spPr>
          <a:xfrm>
            <a:off x="5307186" y="2601140"/>
            <a:ext cx="1577628" cy="23584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B9A05E-F391-4574-83B7-1F1998A038E2}"/>
              </a:ext>
            </a:extLst>
          </p:cNvPr>
          <p:cNvSpPr/>
          <p:nvPr/>
        </p:nvSpPr>
        <p:spPr>
          <a:xfrm>
            <a:off x="9462551" y="6438230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F2DFAD-BF02-4547-9A8F-08B12AB069F7}"/>
              </a:ext>
            </a:extLst>
          </p:cNvPr>
          <p:cNvSpPr txBox="1"/>
          <p:nvPr/>
        </p:nvSpPr>
        <p:spPr>
          <a:xfrm>
            <a:off x="761403" y="5394765"/>
            <a:ext cx="109620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u="sng" dirty="0"/>
              <a:t>SCIENCE AS A PUBLIC GOOD FOR THE BETTERMENT OF SOCIETY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25D478-941E-42DE-B376-93D8880BB441}"/>
              </a:ext>
            </a:extLst>
          </p:cNvPr>
          <p:cNvSpPr/>
          <p:nvPr/>
        </p:nvSpPr>
        <p:spPr>
          <a:xfrm>
            <a:off x="97783" y="6367012"/>
            <a:ext cx="7801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http://elephantinthelab.org/do-we-need-an-open-science-coalition/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0571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what if its all a hoax">
            <a:extLst>
              <a:ext uri="{FF2B5EF4-FFF2-40B4-BE49-F238E27FC236}">
                <a16:creationId xmlns:a16="http://schemas.microsoft.com/office/drawing/2014/main" id="{D960E3A9-FA8B-4347-A366-A4F4A073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250" y="2282100"/>
            <a:ext cx="5897432" cy="40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60DD6D-CD62-436B-B610-74381BCFE991}"/>
              </a:ext>
            </a:extLst>
          </p:cNvPr>
          <p:cNvSpPr txBox="1"/>
          <p:nvPr/>
        </p:nvSpPr>
        <p:spPr>
          <a:xfrm>
            <a:off x="848365" y="552541"/>
            <a:ext cx="104952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A question to ponder: Instead of ‘What might the future of scholarly communication look like?’, what about </a:t>
            </a:r>
            <a:r>
              <a:rPr lang="en-GB" sz="2800" b="1" dirty="0"/>
              <a:t>‘Who do we want to include in the future of scholarly communication?</a:t>
            </a:r>
            <a:r>
              <a:rPr lang="en-GB" sz="2800" dirty="0"/>
              <a:t>’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71D8B9-B56E-4E4B-AC5D-A35FA6EA6295}"/>
              </a:ext>
            </a:extLst>
          </p:cNvPr>
          <p:cNvSpPr/>
          <p:nvPr/>
        </p:nvSpPr>
        <p:spPr>
          <a:xfrm>
            <a:off x="10058400" y="64301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58945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BA57C-DB92-4CB6-AB55-59A812E05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423" y="374810"/>
            <a:ext cx="10515600" cy="1325563"/>
          </a:xfrm>
        </p:spPr>
        <p:txBody>
          <a:bodyPr/>
          <a:lstStyle/>
          <a:p>
            <a:r>
              <a:rPr lang="en-GB" dirty="0"/>
              <a:t>2018 was an incredible year!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EB67E4-9A5C-4735-8BFC-0A53EA3BF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423" y="1639587"/>
            <a:ext cx="8483353" cy="4351338"/>
          </a:xfrm>
        </p:spPr>
        <p:txBody>
          <a:bodyPr/>
          <a:lstStyle/>
          <a:p>
            <a:r>
              <a:rPr lang="en-GB" dirty="0"/>
              <a:t>Sweden, Germany, France etc. all taking a strong stand</a:t>
            </a:r>
          </a:p>
          <a:p>
            <a:r>
              <a:rPr lang="en-GB" dirty="0"/>
              <a:t>Springer Nature failed (delayed?) IPO</a:t>
            </a:r>
          </a:p>
          <a:p>
            <a:r>
              <a:rPr lang="en-GB" dirty="0"/>
              <a:t>EU failed (delayed?) OA platform</a:t>
            </a:r>
          </a:p>
          <a:p>
            <a:r>
              <a:rPr lang="en-GB" dirty="0"/>
              <a:t>Elsevier and the ACS sue Sci-Hub and ResearchGate</a:t>
            </a:r>
          </a:p>
          <a:p>
            <a:r>
              <a:rPr lang="en-GB" dirty="0"/>
              <a:t>Plan S, EU copyright reform, EOSC</a:t>
            </a:r>
          </a:p>
          <a:p>
            <a:r>
              <a:rPr lang="en-GB" dirty="0"/>
              <a:t>Tech start-up situation feels a bit like Henry VIII’s wives…</a:t>
            </a:r>
          </a:p>
          <a:p>
            <a:pPr lvl="1"/>
            <a:r>
              <a:rPr lang="en-GB" dirty="0"/>
              <a:t>Acquired, defunded, died, acquired, defunded, survived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B8CD7-654A-43ED-950A-CFE486348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4621" y="470517"/>
            <a:ext cx="2496048" cy="1089341"/>
          </a:xfrm>
          <a:prstGeom prst="rect">
            <a:avLst/>
          </a:prstGeom>
        </p:spPr>
      </p:pic>
      <p:pic>
        <p:nvPicPr>
          <p:cNvPr id="5" name="Picture 4" descr="Related image">
            <a:extLst>
              <a:ext uri="{FF2B5EF4-FFF2-40B4-BE49-F238E27FC236}">
                <a16:creationId xmlns:a16="http://schemas.microsoft.com/office/drawing/2014/main" id="{458ABE30-FE14-40F8-94EA-556F247CD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769" y="1949944"/>
            <a:ext cx="2898963" cy="157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i.kinja-img.com/gawker-media/image/upload/s--tEn0VtoN--/c_scale,fl_progressive,q_80,w_800/1435071327084125731.jpg">
            <a:extLst>
              <a:ext uri="{FF2B5EF4-FFF2-40B4-BE49-F238E27FC236}">
                <a16:creationId xmlns:a16="http://schemas.microsoft.com/office/drawing/2014/main" id="{F57884E8-A1B9-42B5-9DEC-B0FD70712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621" y="3918606"/>
            <a:ext cx="2478042" cy="123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387574-6DC2-453B-A419-C8FA75FC08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82" y="5653088"/>
            <a:ext cx="4286250" cy="10477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6EAB11C-7A4C-4E92-867E-49EC13423FB0}"/>
              </a:ext>
            </a:extLst>
          </p:cNvPr>
          <p:cNvSpPr/>
          <p:nvPr/>
        </p:nvSpPr>
        <p:spPr>
          <a:xfrm>
            <a:off x="198268" y="6331506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6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510273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journals.plos.org/plosone/article/figure/image?size=large&amp;id=10.1371/journal.pone.0010068.g001">
            <a:extLst>
              <a:ext uri="{FF2B5EF4-FFF2-40B4-BE49-F238E27FC236}">
                <a16:creationId xmlns:a16="http://schemas.microsoft.com/office/drawing/2014/main" id="{69807E28-AAB6-4DD2-8E8B-4616FF934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78" y="448057"/>
            <a:ext cx="5463902" cy="629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C2884-0055-4049-BBCC-254B5A7C3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172" y="183017"/>
            <a:ext cx="10515600" cy="1325563"/>
          </a:xfrm>
        </p:spPr>
        <p:txBody>
          <a:bodyPr/>
          <a:lstStyle/>
          <a:p>
            <a:r>
              <a:rPr lang="en-GB" dirty="0"/>
              <a:t>Something isn’t quite right... *</a:t>
            </a:r>
          </a:p>
        </p:txBody>
      </p:sp>
      <p:sp>
        <p:nvSpPr>
          <p:cNvPr id="4" name="Google Shape;751;p90">
            <a:extLst>
              <a:ext uri="{FF2B5EF4-FFF2-40B4-BE49-F238E27FC236}">
                <a16:creationId xmlns:a16="http://schemas.microsoft.com/office/drawing/2014/main" id="{A99C19AA-3015-4672-B4E0-A6A9E002B33E}"/>
              </a:ext>
            </a:extLst>
          </p:cNvPr>
          <p:cNvSpPr/>
          <p:nvPr/>
        </p:nvSpPr>
        <p:spPr>
          <a:xfrm>
            <a:off x="185472" y="6082985"/>
            <a:ext cx="10809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6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Fanelli, D. (2010)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A390CD-ADD4-42F8-9DCF-E07D6B1BECD5}"/>
              </a:ext>
            </a:extLst>
          </p:cNvPr>
          <p:cNvSpPr txBox="1"/>
          <p:nvPr/>
        </p:nvSpPr>
        <p:spPr>
          <a:xfrm>
            <a:off x="491761" y="1831204"/>
            <a:ext cx="5984817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Pretty much the exact opposite of what it is supposed to look like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Prevalence suggest something is wrong at the system-level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Strong bias based on </a:t>
            </a:r>
            <a:r>
              <a:rPr lang="en-GB" sz="3200" i="1" dirty="0"/>
              <a:t>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Things which are not in the control of researchers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Creates a very skewed record of the scholarly endeavour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Bad communication incentives?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Bad research(</a:t>
            </a:r>
            <a:r>
              <a:rPr lang="en-GB" sz="3200" dirty="0" err="1"/>
              <a:t>ers</a:t>
            </a:r>
            <a:r>
              <a:rPr lang="en-GB" sz="3200" dirty="0"/>
              <a:t>)?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3D1A97-DE1F-44E7-B6B7-BA0FD5A0DFC9}"/>
              </a:ext>
            </a:extLst>
          </p:cNvPr>
          <p:cNvSpPr/>
          <p:nvPr/>
        </p:nvSpPr>
        <p:spPr>
          <a:xfrm>
            <a:off x="9208528" y="6267635"/>
            <a:ext cx="2731951" cy="2574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234ACE-FA75-4EBD-A12F-7FFF7D89423C}"/>
              </a:ext>
            </a:extLst>
          </p:cNvPr>
          <p:cNvSpPr/>
          <p:nvPr/>
        </p:nvSpPr>
        <p:spPr>
          <a:xfrm>
            <a:off x="118369" y="6450504"/>
            <a:ext cx="81556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*Note differences between what English people say and what they actually mean</a:t>
            </a:r>
          </a:p>
        </p:txBody>
      </p:sp>
    </p:spTree>
    <p:extLst>
      <p:ext uri="{BB962C8B-B14F-4D97-AF65-F5344CB8AC3E}">
        <p14:creationId xmlns:p14="http://schemas.microsoft.com/office/powerpoint/2010/main" val="1624742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41917-3BE2-436C-8E14-C1B30AFB6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9810" y="243200"/>
            <a:ext cx="12521809" cy="149750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The strange current state of scholarly communication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A8470-8F24-459B-86FB-A64E9F7B8C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8094" y="1812723"/>
            <a:ext cx="9906000" cy="2407468"/>
          </a:xfrm>
        </p:spPr>
        <p:txBody>
          <a:bodyPr>
            <a:norm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sz="3600" dirty="0">
                <a:solidFill>
                  <a:schemeClr val="tx1"/>
                </a:solidFill>
              </a:rPr>
              <a:t>A 19</a:t>
            </a:r>
            <a:r>
              <a:rPr lang="en-GB" sz="3600" baseline="30000" dirty="0">
                <a:solidFill>
                  <a:schemeClr val="tx1"/>
                </a:solidFill>
              </a:rPr>
              <a:t>th</a:t>
            </a:r>
            <a:r>
              <a:rPr lang="en-GB" sz="3600" dirty="0">
                <a:solidFill>
                  <a:schemeClr val="tx1"/>
                </a:solidFill>
              </a:rPr>
              <a:t> century process applied to a 17</a:t>
            </a:r>
            <a:r>
              <a:rPr lang="en-GB" sz="3600" baseline="30000" dirty="0">
                <a:solidFill>
                  <a:schemeClr val="tx1"/>
                </a:solidFill>
              </a:rPr>
              <a:t>th</a:t>
            </a:r>
            <a:r>
              <a:rPr lang="en-GB" sz="3600" dirty="0">
                <a:solidFill>
                  <a:schemeClr val="tx1"/>
                </a:solidFill>
              </a:rPr>
              <a:t> century communication format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GB" sz="3600" dirty="0">
                <a:solidFill>
                  <a:schemeClr val="tx1"/>
                </a:solidFill>
              </a:rPr>
              <a:t>Slowly adapting to Web tech from ca. 1995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EAE16BA-25BD-4FEE-A166-CE13AD07B1FC}"/>
              </a:ext>
            </a:extLst>
          </p:cNvPr>
          <p:cNvSpPr/>
          <p:nvPr/>
        </p:nvSpPr>
        <p:spPr>
          <a:xfrm>
            <a:off x="10058400" y="64301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2"/>
              </a:rPr>
              <a:t>@protohedgehog</a:t>
            </a:r>
            <a:endParaRPr lang="en-GB" dirty="0">
              <a:latin typeface="Open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495713-42DE-4B33-A80B-6884831AA1F4}"/>
              </a:ext>
            </a:extLst>
          </p:cNvPr>
          <p:cNvSpPr txBox="1"/>
          <p:nvPr/>
        </p:nvSpPr>
        <p:spPr>
          <a:xfrm>
            <a:off x="2080202" y="4933978"/>
            <a:ext cx="3583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WE CAN DO BETTER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AB5FB-8712-4256-A21C-74FC1923B1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48262"/>
            <a:ext cx="3713825" cy="295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171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ECEDF-4E24-4C5D-BDB5-33AC4686A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current state of engagement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4EA125-4F60-4CF4-B796-E557CEC9F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1879365"/>
          </a:xfrm>
        </p:spPr>
        <p:txBody>
          <a:bodyPr>
            <a:normAutofit/>
          </a:bodyPr>
          <a:lstStyle/>
          <a:p>
            <a:r>
              <a:rPr lang="en-GB" dirty="0"/>
              <a:t>Often reminds me more of Brexit than anything else</a:t>
            </a:r>
          </a:p>
          <a:p>
            <a:r>
              <a:rPr lang="en-GB" dirty="0"/>
              <a:t>Simply mention Sci-Hub to see what I mean</a:t>
            </a:r>
          </a:p>
          <a:p>
            <a:r>
              <a:rPr lang="en-GB" dirty="0"/>
              <a:t>Tensions around self-interestedness versus public interest</a:t>
            </a:r>
          </a:p>
          <a:p>
            <a:r>
              <a:rPr lang="en-GB" dirty="0"/>
              <a:t>Rhetoric, misinformation, deception, public clashes, all running rife…</a:t>
            </a:r>
          </a:p>
        </p:txBody>
      </p:sp>
      <p:pic>
        <p:nvPicPr>
          <p:cNvPr id="4" name="Picture 2" descr="Image result">
            <a:extLst>
              <a:ext uri="{FF2B5EF4-FFF2-40B4-BE49-F238E27FC236}">
                <a16:creationId xmlns:a16="http://schemas.microsoft.com/office/drawing/2014/main" id="{98A64427-FC9F-4069-8D04-5CAC062F98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1"/>
          <a:stretch/>
        </p:blipFill>
        <p:spPr bwMode="auto">
          <a:xfrm>
            <a:off x="3976307" y="389172"/>
            <a:ext cx="3782777" cy="303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373850A-6E79-47F7-850F-6DA746AB34CB}"/>
              </a:ext>
            </a:extLst>
          </p:cNvPr>
          <p:cNvSpPr/>
          <p:nvPr/>
        </p:nvSpPr>
        <p:spPr>
          <a:xfrm>
            <a:off x="10058400" y="64301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3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972080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88AC5-2306-475B-84AA-9ED9C19FE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8" y="0"/>
            <a:ext cx="121298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57D3DA-2ED3-4D6F-872B-EADC258A6699}"/>
              </a:ext>
            </a:extLst>
          </p:cNvPr>
          <p:cNvSpPr txBox="1"/>
          <p:nvPr/>
        </p:nvSpPr>
        <p:spPr>
          <a:xfrm>
            <a:off x="9019713" y="426128"/>
            <a:ext cx="29955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Surprised Elsevier didn’t coin SUIT-</a:t>
            </a:r>
            <a:r>
              <a:rPr lang="en-GB" dirty="0" err="1"/>
              <a:t>able</a:t>
            </a:r>
            <a:r>
              <a:rPr lang="en-GB" baseline="30000" dirty="0" err="1"/>
              <a:t>TM</a:t>
            </a:r>
            <a:r>
              <a:rPr lang="en-GB" dirty="0"/>
              <a:t> to describe this system</a:t>
            </a:r>
          </a:p>
        </p:txBody>
      </p:sp>
    </p:spTree>
    <p:extLst>
      <p:ext uri="{BB962C8B-B14F-4D97-AF65-F5344CB8AC3E}">
        <p14:creationId xmlns:p14="http://schemas.microsoft.com/office/powerpoint/2010/main" val="6221287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80DA6B-1EE3-4D7E-ABC6-F35BC0F4A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10" t="46902" r="30971" b="21942"/>
          <a:stretch/>
        </p:blipFill>
        <p:spPr>
          <a:xfrm>
            <a:off x="136126" y="3508267"/>
            <a:ext cx="6430675" cy="29257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AF454D-912F-4CAF-9C9E-66A9B640A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00" t="16053" r="30679" b="48349"/>
          <a:stretch/>
        </p:blipFill>
        <p:spPr>
          <a:xfrm>
            <a:off x="136126" y="189874"/>
            <a:ext cx="6720396" cy="342242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4B1E1A-3593-4113-B445-7E08E706A946}"/>
              </a:ext>
            </a:extLst>
          </p:cNvPr>
          <p:cNvSpPr/>
          <p:nvPr/>
        </p:nvSpPr>
        <p:spPr>
          <a:xfrm>
            <a:off x="5720177" y="6073881"/>
            <a:ext cx="68328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https://twitter.com/ElsevierConnect/status/1090202327733227520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A5CAF6-41D7-4600-AEE7-68FE590A47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146" t="23301" r="30753" b="52362"/>
          <a:stretch/>
        </p:blipFill>
        <p:spPr>
          <a:xfrm>
            <a:off x="7066623" y="649875"/>
            <a:ext cx="4767309" cy="16690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4D7E63-C4B9-4957-98F1-FDB6A152ADC7}"/>
              </a:ext>
            </a:extLst>
          </p:cNvPr>
          <p:cNvSpPr/>
          <p:nvPr/>
        </p:nvSpPr>
        <p:spPr>
          <a:xfrm>
            <a:off x="6562574" y="6434028"/>
            <a:ext cx="5629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6"/>
              </a:rPr>
              <a:t>https://twitter.com/ferli90/status/1091788140564631552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F4136-2E09-49EE-810B-2BCD8FFCD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78" t="33657" r="32264" b="53916"/>
          <a:stretch/>
        </p:blipFill>
        <p:spPr>
          <a:xfrm>
            <a:off x="4897513" y="2755090"/>
            <a:ext cx="7087340" cy="13478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86ACC0-BA22-4CD5-BB29-C4BAE8910183}"/>
              </a:ext>
            </a:extLst>
          </p:cNvPr>
          <p:cNvSpPr/>
          <p:nvPr/>
        </p:nvSpPr>
        <p:spPr>
          <a:xfrm>
            <a:off x="106501" y="6430134"/>
            <a:ext cx="2008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Open Sans"/>
                <a:hlinkClick r:id="rId7"/>
              </a:rPr>
              <a:t>@protohedgehog</a:t>
            </a:r>
            <a:endParaRPr lang="en-GB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788724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402014-3494-41C1-B846-C1EE13217C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5" t="36505" r="38035" b="48835"/>
          <a:stretch/>
        </p:blipFill>
        <p:spPr>
          <a:xfrm>
            <a:off x="328475" y="463872"/>
            <a:ext cx="5548544" cy="10053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85C1298-8AC7-4F14-82B5-C73F2FDB56C2}"/>
              </a:ext>
            </a:extLst>
          </p:cNvPr>
          <p:cNvSpPr/>
          <p:nvPr/>
        </p:nvSpPr>
        <p:spPr>
          <a:xfrm>
            <a:off x="136124" y="621740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hlinkClick r:id="rId3"/>
              </a:rPr>
              <a:t>https://www.techdirt.com/articles/20170804/05454537924/elsevier-continues-to-build-monopoly-solution-all-aspects-scholarly-communication.shtml</a:t>
            </a:r>
            <a:r>
              <a:rPr lang="en-GB" sz="1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574CB-E37C-4F6A-95E6-5EB61D51EA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22" t="29385" r="35050" b="46149"/>
          <a:stretch/>
        </p:blipFill>
        <p:spPr>
          <a:xfrm>
            <a:off x="4367813" y="4145842"/>
            <a:ext cx="7501632" cy="16778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5CF4FB-65F0-421B-957B-183C32FAD4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35" t="26570" r="33665" b="37734"/>
          <a:stretch/>
        </p:blipFill>
        <p:spPr>
          <a:xfrm>
            <a:off x="2195743" y="1583547"/>
            <a:ext cx="6096000" cy="24480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60627F-EF5B-4206-ADC9-CB70F1C0602D}"/>
              </a:ext>
            </a:extLst>
          </p:cNvPr>
          <p:cNvSpPr/>
          <p:nvPr/>
        </p:nvSpPr>
        <p:spPr>
          <a:xfrm>
            <a:off x="6536924" y="623368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>
                <a:hlinkClick r:id="rId6"/>
              </a:rPr>
              <a:t>http://knowledgegap.org/index.php/sub-projects/rent-seeking-and-financialization-of-the-academic-publishing-industry/preliminary-findings/</a:t>
            </a:r>
            <a:r>
              <a:rPr lang="en-GB" sz="1400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372884-E7E1-4ECF-BB3D-25F4434F5606}"/>
              </a:ext>
            </a:extLst>
          </p:cNvPr>
          <p:cNvSpPr/>
          <p:nvPr/>
        </p:nvSpPr>
        <p:spPr>
          <a:xfrm>
            <a:off x="136124" y="5925912"/>
            <a:ext cx="39562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hlinkClick r:id="rId7"/>
              </a:rPr>
              <a:t>https://zenodo.org/record/1472045#.XFbR_Lh7lZU</a:t>
            </a:r>
            <a:r>
              <a:rPr lang="en-GB" sz="14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D955B0-5BA8-48C1-BA61-70879B91AE2D}"/>
              </a:ext>
            </a:extLst>
          </p:cNvPr>
          <p:cNvSpPr txBox="1"/>
          <p:nvPr/>
        </p:nvSpPr>
        <p:spPr>
          <a:xfrm>
            <a:off x="8291743" y="2383299"/>
            <a:ext cx="3317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We are often having different conversations about the same things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And talking past, rather than with, each other</a:t>
            </a:r>
          </a:p>
        </p:txBody>
      </p:sp>
    </p:spTree>
    <p:extLst>
      <p:ext uri="{BB962C8B-B14F-4D97-AF65-F5344CB8AC3E}">
        <p14:creationId xmlns:p14="http://schemas.microsoft.com/office/powerpoint/2010/main" val="2384776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1231</Words>
  <Application>Microsoft Office PowerPoint</Application>
  <PresentationFormat>Widescreen</PresentationFormat>
  <Paragraphs>171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Calibri</vt:lpstr>
      <vt:lpstr>Calibri Light</vt:lpstr>
      <vt:lpstr>Liberation Sans</vt:lpstr>
      <vt:lpstr>noto sans</vt:lpstr>
      <vt:lpstr>Open Sans</vt:lpstr>
      <vt:lpstr>Source Sans Pro</vt:lpstr>
      <vt:lpstr>Wingdings</vt:lpstr>
      <vt:lpstr>Wingdings 2</vt:lpstr>
      <vt:lpstr>Office Theme</vt:lpstr>
      <vt:lpstr>What would scholarly publishing look like if we rebuilt it from scratch in 2019?</vt:lpstr>
      <vt:lpstr>What’s the problem, exactly?</vt:lpstr>
      <vt:lpstr>2018 was an incredible year!</vt:lpstr>
      <vt:lpstr>Something isn’t quite right... *</vt:lpstr>
      <vt:lpstr>The strange current state of scholarly communication</vt:lpstr>
      <vt:lpstr>The current state of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things getting better?</vt:lpstr>
      <vt:lpstr>A new wave of peer review innovation</vt:lpstr>
      <vt:lpstr>This is what I called ‘constrained innovation’</vt:lpstr>
      <vt:lpstr>Welcome to the networked 21st century</vt:lpstr>
      <vt:lpstr>What happens if we explore our thinking</vt:lpstr>
      <vt:lpstr>Imagine if Wikipedia, Stack Exchange, and GitHub all had a baby together..</vt:lpstr>
      <vt:lpstr>Three core aspects for success of any future ‘platform’</vt:lpstr>
      <vt:lpstr>PowerPoint Presentation</vt:lpstr>
      <vt:lpstr>PowerPoint Presentation</vt:lpstr>
      <vt:lpstr>PowerPoint Presentation</vt:lpstr>
      <vt:lpstr>Yes, there is space for publishers here</vt:lpstr>
      <vt:lpstr>Future challenges (1)</vt:lpstr>
      <vt:lpstr>Future challenges (2)</vt:lpstr>
      <vt:lpstr>The ultimate goal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tennant</dc:creator>
  <cp:lastModifiedBy>jon tennant</cp:lastModifiedBy>
  <cp:revision>114</cp:revision>
  <dcterms:created xsi:type="dcterms:W3CDTF">2019-02-03T10:15:46Z</dcterms:created>
  <dcterms:modified xsi:type="dcterms:W3CDTF">2019-02-03T13:31:10Z</dcterms:modified>
</cp:coreProperties>
</file>