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70"/>
  </p:notesMasterIdLst>
  <p:sldIdLst>
    <p:sldId id="256" r:id="rId2"/>
    <p:sldId id="466" r:id="rId3"/>
    <p:sldId id="467" r:id="rId4"/>
    <p:sldId id="468" r:id="rId5"/>
    <p:sldId id="374" r:id="rId6"/>
    <p:sldId id="257" r:id="rId7"/>
    <p:sldId id="416" r:id="rId8"/>
    <p:sldId id="273" r:id="rId9"/>
    <p:sldId id="274" r:id="rId10"/>
    <p:sldId id="403" r:id="rId11"/>
    <p:sldId id="417" r:id="rId12"/>
    <p:sldId id="409" r:id="rId13"/>
    <p:sldId id="420" r:id="rId14"/>
    <p:sldId id="398" r:id="rId15"/>
    <p:sldId id="451" r:id="rId16"/>
    <p:sldId id="427" r:id="rId17"/>
    <p:sldId id="346" r:id="rId18"/>
    <p:sldId id="455" r:id="rId19"/>
    <p:sldId id="472" r:id="rId20"/>
    <p:sldId id="260" r:id="rId21"/>
    <p:sldId id="402" r:id="rId22"/>
    <p:sldId id="423" r:id="rId23"/>
    <p:sldId id="441" r:id="rId24"/>
    <p:sldId id="454" r:id="rId25"/>
    <p:sldId id="456" r:id="rId26"/>
    <p:sldId id="462" r:id="rId27"/>
    <p:sldId id="457" r:id="rId28"/>
    <p:sldId id="401" r:id="rId29"/>
    <p:sldId id="469" r:id="rId30"/>
    <p:sldId id="380" r:id="rId31"/>
    <p:sldId id="370" r:id="rId32"/>
    <p:sldId id="424" r:id="rId33"/>
    <p:sldId id="382" r:id="rId34"/>
    <p:sldId id="353" r:id="rId35"/>
    <p:sldId id="459" r:id="rId36"/>
    <p:sldId id="286" r:id="rId37"/>
    <p:sldId id="406" r:id="rId38"/>
    <p:sldId id="300" r:id="rId39"/>
    <p:sldId id="293" r:id="rId40"/>
    <p:sldId id="319" r:id="rId41"/>
    <p:sldId id="390" r:id="rId42"/>
    <p:sldId id="389" r:id="rId43"/>
    <p:sldId id="463" r:id="rId44"/>
    <p:sldId id="460" r:id="rId45"/>
    <p:sldId id="461" r:id="rId46"/>
    <p:sldId id="464" r:id="rId47"/>
    <p:sldId id="313" r:id="rId48"/>
    <p:sldId id="412" r:id="rId49"/>
    <p:sldId id="328" r:id="rId50"/>
    <p:sldId id="327" r:id="rId51"/>
    <p:sldId id="439" r:id="rId52"/>
    <p:sldId id="384" r:id="rId53"/>
    <p:sldId id="419" r:id="rId54"/>
    <p:sldId id="261" r:id="rId55"/>
    <p:sldId id="262" r:id="rId56"/>
    <p:sldId id="272" r:id="rId57"/>
    <p:sldId id="465" r:id="rId58"/>
    <p:sldId id="263" r:id="rId59"/>
    <p:sldId id="396" r:id="rId60"/>
    <p:sldId id="281" r:id="rId61"/>
    <p:sldId id="434" r:id="rId62"/>
    <p:sldId id="378" r:id="rId63"/>
    <p:sldId id="440" r:id="rId64"/>
    <p:sldId id="471" r:id="rId65"/>
    <p:sldId id="470" r:id="rId66"/>
    <p:sldId id="442" r:id="rId67"/>
    <p:sldId id="452" r:id="rId68"/>
    <p:sldId id="28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09" autoAdjust="0"/>
    <p:restoredTop sz="91045" autoAdjust="0"/>
  </p:normalViewPr>
  <p:slideViewPr>
    <p:cSldViewPr snapToGrid="0">
      <p:cViewPr varScale="1">
        <p:scale>
          <a:sx n="86" d="100"/>
          <a:sy n="86" d="100"/>
        </p:scale>
        <p:origin x="18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latin typeface="Open Sans"/>
          </a:endParaRPr>
        </a:p>
      </dgm:t>
    </dgm:pt>
    <dgm:pt modelId="{07E9C813-8744-4A0C-9F78-A08BF2A944C3}" type="sibTrans" cxnId="{1E765571-B26C-4400-A6E4-81E6B38C72D3}">
      <dgm:prSet/>
      <dgm:spPr/>
      <dgm:t>
        <a:bodyPr/>
        <a:lstStyle/>
        <a:p>
          <a:endParaRPr lang="en-GB">
            <a:latin typeface="Open Sans"/>
          </a:endParaRPr>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latin typeface="Open Sans"/>
          </a:endParaRPr>
        </a:p>
      </dgm:t>
    </dgm:pt>
    <dgm:pt modelId="{FCB77570-2B6C-4930-88D9-AE43D085A83A}" type="sibTrans" cxnId="{3919E0F5-817C-4BAF-B362-E4CEA9B162D3}">
      <dgm:prSet/>
      <dgm:spPr/>
      <dgm:t>
        <a:bodyPr/>
        <a:lstStyle/>
        <a:p>
          <a:endParaRPr lang="en-GB">
            <a:latin typeface="Open Sans"/>
          </a:endParaRPr>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r>
            <a:rPr lang="en-GB" dirty="0">
              <a:latin typeface="Open Sans"/>
            </a:rPr>
            <a:t>Open Science</a:t>
          </a:r>
        </a:p>
      </dgm:t>
    </dgm:pt>
    <dgm:pt modelId="{13A4ACB5-26D0-4983-B1EF-0D4DCDA951F4}" type="parTrans" cxnId="{3919E0F5-817C-4BAF-B362-E4CEA9B162D3}">
      <dgm:prSet/>
      <dgm:spPr/>
      <dgm:t>
        <a:bodyPr/>
        <a:lstStyle/>
        <a:p>
          <a:endParaRPr lang="en-GB"/>
        </a:p>
      </dgm:t>
    </dgm:pt>
    <dgm:pt modelId="{FCB77570-2B6C-4930-88D9-AE43D085A83A}" type="sib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NeighborX="30224" custLinFactNeighborY="-617"/>
      <dgm:spPr>
        <a:solidFill>
          <a:schemeClr val="accent4"/>
        </a:solidFill>
      </dgm:spPr>
    </dgm:pt>
    <dgm:pt modelId="{615A27F7-638F-41DE-B8A1-41887ECB8718}" type="pres">
      <dgm:prSet presAssocID="{8C319196-C785-4532-93D1-C47E822DAEB0}" presName="upArrowText" presStyleLbl="revTx" presStyleIdx="0" presStyleCnt="2" custLinFactNeighborX="18291" custLinFactNeighborY="-2402">
        <dgm:presLayoutVars>
          <dgm:chMax val="0"/>
          <dgm:bulletEnabled val="1"/>
        </dgm:presLayoutVars>
      </dgm:prSet>
      <dgm:spPr/>
    </dgm:pt>
    <dgm:pt modelId="{E15F2074-F41A-4430-9E04-BDDD5DFF4241}" type="pres">
      <dgm:prSet presAssocID="{480CC3ED-EC87-449F-891A-4144D7493032}" presName="downArrow" presStyleLbl="node1" presStyleIdx="1" presStyleCnt="2"/>
      <dgm:spPr/>
    </dgm:pt>
    <dgm:pt modelId="{C8C0FE46-523F-401A-8CF7-C222A77A3C90}" type="pres">
      <dgm:prSet presAssocID="{480CC3ED-EC87-449F-891A-4144D7493032}" presName="downArrowText" presStyleLbl="revTx" presStyleIdx="1" presStyleCnt="2">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DBA4D2-3455-4AD9-A142-098DFCAEFC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GB"/>
        </a:p>
      </dgm:t>
    </dgm:pt>
    <dgm:pt modelId="{8C319196-C785-4532-93D1-C47E822DAEB0}">
      <dgm:prSet phldrT="[Text]"/>
      <dgm:spPr/>
      <dgm:t>
        <a:bodyPr/>
        <a:lstStyle/>
        <a:p>
          <a:pPr algn="ctr"/>
          <a:r>
            <a:rPr lang="en-GB" dirty="0">
              <a:latin typeface="Open Sans"/>
            </a:rPr>
            <a:t>Your career</a:t>
          </a:r>
        </a:p>
      </dgm:t>
    </dgm:pt>
    <dgm:pt modelId="{BDEDF9D6-C586-4CD7-B106-0B68EE099C50}" type="parTrans" cxnId="{1E765571-B26C-4400-A6E4-81E6B38C72D3}">
      <dgm:prSet/>
      <dgm:spPr/>
      <dgm:t>
        <a:bodyPr/>
        <a:lstStyle/>
        <a:p>
          <a:endParaRPr lang="en-GB"/>
        </a:p>
      </dgm:t>
    </dgm:pt>
    <dgm:pt modelId="{07E9C813-8744-4A0C-9F78-A08BF2A944C3}" type="sibTrans" cxnId="{1E765571-B26C-4400-A6E4-81E6B38C72D3}">
      <dgm:prSet/>
      <dgm:spPr/>
      <dgm:t>
        <a:bodyPr/>
        <a:lstStyle/>
        <a:p>
          <a:endParaRPr lang="en-GB"/>
        </a:p>
      </dgm:t>
    </dgm:pt>
    <dgm:pt modelId="{480CC3ED-EC87-449F-891A-4144D7493032}">
      <dgm:prSet phldrT="[Text]"/>
      <dgm:spPr/>
      <dgm:t>
        <a:bodyPr/>
        <a:lstStyle/>
        <a:p>
          <a:pPr algn="ctr"/>
          <a:r>
            <a:rPr lang="en-GB" dirty="0">
              <a:latin typeface="Open Sans"/>
            </a:rPr>
            <a:t>Open Science</a:t>
          </a:r>
        </a:p>
      </dgm:t>
    </dgm:pt>
    <dgm:pt modelId="{FCB77570-2B6C-4930-88D9-AE43D085A83A}" type="sibTrans" cxnId="{3919E0F5-817C-4BAF-B362-E4CEA9B162D3}">
      <dgm:prSet/>
      <dgm:spPr/>
      <dgm:t>
        <a:bodyPr/>
        <a:lstStyle/>
        <a:p>
          <a:endParaRPr lang="en-GB"/>
        </a:p>
      </dgm:t>
    </dgm:pt>
    <dgm:pt modelId="{13A4ACB5-26D0-4983-B1EF-0D4DCDA951F4}" type="parTrans" cxnId="{3919E0F5-817C-4BAF-B362-E4CEA9B162D3}">
      <dgm:prSet/>
      <dgm:spPr/>
      <dgm:t>
        <a:bodyPr/>
        <a:lstStyle/>
        <a:p>
          <a:endParaRPr lang="en-GB"/>
        </a:p>
      </dgm:t>
    </dgm:pt>
    <dgm:pt modelId="{B254C4FE-C810-4372-9CD3-8DE6348DA1A7}" type="pres">
      <dgm:prSet presAssocID="{A4DBA4D2-3455-4AD9-A142-098DFCAEFCCA}" presName="compositeShape" presStyleCnt="0">
        <dgm:presLayoutVars>
          <dgm:chMax val="2"/>
          <dgm:dir/>
          <dgm:resizeHandles val="exact"/>
        </dgm:presLayoutVars>
      </dgm:prSet>
      <dgm:spPr/>
    </dgm:pt>
    <dgm:pt modelId="{7DD08BA2-831B-4133-90EC-4BD774DA9BBE}" type="pres">
      <dgm:prSet presAssocID="{8C319196-C785-4532-93D1-C47E822DAEB0}" presName="upArrow" presStyleLbl="node1" presStyleIdx="0" presStyleCnt="2" custLinFactX="35655" custLinFactNeighborX="100000" custLinFactNeighborY="71048"/>
      <dgm:spPr>
        <a:solidFill>
          <a:schemeClr val="accent4"/>
        </a:solidFill>
      </dgm:spPr>
    </dgm:pt>
    <dgm:pt modelId="{615A27F7-638F-41DE-B8A1-41887ECB8718}" type="pres">
      <dgm:prSet presAssocID="{8C319196-C785-4532-93D1-C47E822DAEB0}" presName="upArrowText" presStyleLbl="revTx" presStyleIdx="0" presStyleCnt="2" custScaleX="56325" custLinFactNeighborX="-1455" custLinFactNeighborY="1754">
        <dgm:presLayoutVars>
          <dgm:chMax val="0"/>
          <dgm:bulletEnabled val="1"/>
        </dgm:presLayoutVars>
      </dgm:prSet>
      <dgm:spPr/>
    </dgm:pt>
    <dgm:pt modelId="{E15F2074-F41A-4430-9E04-BDDD5DFF4241}" type="pres">
      <dgm:prSet presAssocID="{480CC3ED-EC87-449F-891A-4144D7493032}" presName="downArrow" presStyleLbl="node1" presStyleIdx="1" presStyleCnt="2" custAng="10800000" custLinFactNeighborX="-6854" custLinFactNeighborY="-37285"/>
      <dgm:spPr/>
    </dgm:pt>
    <dgm:pt modelId="{C8C0FE46-523F-401A-8CF7-C222A77A3C90}" type="pres">
      <dgm:prSet presAssocID="{480CC3ED-EC87-449F-891A-4144D7493032}" presName="downArrowText" presStyleLbl="revTx" presStyleIdx="1" presStyleCnt="2" custScaleX="62851" custLinFactY="-6321" custLinFactNeighborX="-85003" custLinFactNeighborY="-100000">
        <dgm:presLayoutVars>
          <dgm:chMax val="0"/>
          <dgm:bulletEnabled val="1"/>
        </dgm:presLayoutVars>
      </dgm:prSet>
      <dgm:spPr/>
    </dgm:pt>
  </dgm:ptLst>
  <dgm:cxnLst>
    <dgm:cxn modelId="{1E765571-B26C-4400-A6E4-81E6B38C72D3}" srcId="{A4DBA4D2-3455-4AD9-A142-098DFCAEFCCA}" destId="{8C319196-C785-4532-93D1-C47E822DAEB0}" srcOrd="0" destOrd="0" parTransId="{BDEDF9D6-C586-4CD7-B106-0B68EE099C50}" sibTransId="{07E9C813-8744-4A0C-9F78-A08BF2A944C3}"/>
    <dgm:cxn modelId="{6D7DB696-767E-4E3E-B954-646AF29D0A32}" type="presOf" srcId="{A4DBA4D2-3455-4AD9-A142-098DFCAEFCCA}" destId="{B254C4FE-C810-4372-9CD3-8DE6348DA1A7}" srcOrd="0" destOrd="0" presId="urn:microsoft.com/office/officeart/2005/8/layout/arrow4"/>
    <dgm:cxn modelId="{1B7923AF-C056-4C02-8ED8-DA2E110D7542}" type="presOf" srcId="{8C319196-C785-4532-93D1-C47E822DAEB0}" destId="{615A27F7-638F-41DE-B8A1-41887ECB8718}" srcOrd="0" destOrd="0" presId="urn:microsoft.com/office/officeart/2005/8/layout/arrow4"/>
    <dgm:cxn modelId="{65405FD8-0783-4B79-B35F-346450D52879}" type="presOf" srcId="{480CC3ED-EC87-449F-891A-4144D7493032}" destId="{C8C0FE46-523F-401A-8CF7-C222A77A3C90}" srcOrd="0" destOrd="0" presId="urn:microsoft.com/office/officeart/2005/8/layout/arrow4"/>
    <dgm:cxn modelId="{3919E0F5-817C-4BAF-B362-E4CEA9B162D3}" srcId="{A4DBA4D2-3455-4AD9-A142-098DFCAEFCCA}" destId="{480CC3ED-EC87-449F-891A-4144D7493032}" srcOrd="1" destOrd="0" parTransId="{13A4ACB5-26D0-4983-B1EF-0D4DCDA951F4}" sibTransId="{FCB77570-2B6C-4930-88D9-AE43D085A83A}"/>
    <dgm:cxn modelId="{94B22876-A04E-4B15-9824-0ABF6AC7605D}" type="presParOf" srcId="{B254C4FE-C810-4372-9CD3-8DE6348DA1A7}" destId="{7DD08BA2-831B-4133-90EC-4BD774DA9BBE}" srcOrd="0" destOrd="0" presId="urn:microsoft.com/office/officeart/2005/8/layout/arrow4"/>
    <dgm:cxn modelId="{3907E3CA-5F35-4566-A218-A09AB67DC755}" type="presParOf" srcId="{B254C4FE-C810-4372-9CD3-8DE6348DA1A7}" destId="{615A27F7-638F-41DE-B8A1-41887ECB8718}" srcOrd="1" destOrd="0" presId="urn:microsoft.com/office/officeart/2005/8/layout/arrow4"/>
    <dgm:cxn modelId="{157DDA43-DB68-4772-A102-A82CF47ADB2C}" type="presParOf" srcId="{B254C4FE-C810-4372-9CD3-8DE6348DA1A7}" destId="{E15F2074-F41A-4430-9E04-BDDD5DFF4241}" srcOrd="2" destOrd="0" presId="urn:microsoft.com/office/officeart/2005/8/layout/arrow4"/>
    <dgm:cxn modelId="{6AA5A3E8-2B2C-44C1-B4BB-2C5DB98D86E0}" type="presParOf" srcId="{B254C4FE-C810-4372-9CD3-8DE6348DA1A7}" destId="{C8C0FE46-523F-401A-8CF7-C222A77A3C90}"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CD54E-97FB-4F0C-BD7A-7025F452F21D}"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GB"/>
        </a:p>
      </dgm:t>
    </dgm:pt>
    <dgm:pt modelId="{085126D6-4638-4712-B7C4-1F9F7D15978F}">
      <dgm:prSet phldrT="[Text]"/>
      <dgm:spPr/>
      <dgm:t>
        <a:bodyPr/>
        <a:lstStyle/>
        <a:p>
          <a:r>
            <a:rPr lang="en-GB" dirty="0"/>
            <a:t>Open Science Coalition</a:t>
          </a:r>
        </a:p>
      </dgm:t>
    </dgm:pt>
    <dgm:pt modelId="{2089B1D7-2711-4A04-BD55-0C5578C1F4E2}" type="parTrans" cxnId="{56465CC8-427E-499A-AEC8-254474D5E987}">
      <dgm:prSet/>
      <dgm:spPr/>
      <dgm:t>
        <a:bodyPr/>
        <a:lstStyle/>
        <a:p>
          <a:endParaRPr lang="en-GB"/>
        </a:p>
      </dgm:t>
    </dgm:pt>
    <dgm:pt modelId="{350B3B64-2C67-4C5D-BFBF-D37F9ACAB6FD}" type="sibTrans" cxnId="{56465CC8-427E-499A-AEC8-254474D5E987}">
      <dgm:prSet/>
      <dgm:spPr/>
      <dgm:t>
        <a:bodyPr/>
        <a:lstStyle/>
        <a:p>
          <a:endParaRPr lang="en-GB"/>
        </a:p>
      </dgm:t>
    </dgm:pt>
    <dgm:pt modelId="{5AD7154C-366D-47BD-8CFB-95E970639BF5}">
      <dgm:prSet phldrT="[Text]"/>
      <dgm:spPr/>
      <dgm:t>
        <a:bodyPr/>
        <a:lstStyle/>
        <a:p>
          <a:r>
            <a:rPr lang="en-GB" dirty="0"/>
            <a:t>Political and public activism</a:t>
          </a:r>
        </a:p>
      </dgm:t>
    </dgm:pt>
    <dgm:pt modelId="{8E9A08C3-BBE8-478F-9353-3CC7F422BABE}" type="parTrans" cxnId="{96D0BB23-7EE2-4992-BA2C-2248245829BA}">
      <dgm:prSet/>
      <dgm:spPr/>
      <dgm:t>
        <a:bodyPr/>
        <a:lstStyle/>
        <a:p>
          <a:endParaRPr lang="en-GB"/>
        </a:p>
      </dgm:t>
    </dgm:pt>
    <dgm:pt modelId="{3AD5D23C-CCF7-419E-9E24-344E1F2421A8}" type="sibTrans" cxnId="{96D0BB23-7EE2-4992-BA2C-2248245829BA}">
      <dgm:prSet/>
      <dgm:spPr/>
      <dgm:t>
        <a:bodyPr/>
        <a:lstStyle/>
        <a:p>
          <a:endParaRPr lang="en-GB"/>
        </a:p>
      </dgm:t>
    </dgm:pt>
    <dgm:pt modelId="{18A9B390-13F1-4C50-958B-ABA25E0F9090}">
      <dgm:prSet phldrT="[Text]"/>
      <dgm:spPr/>
      <dgm:t>
        <a:bodyPr/>
        <a:lstStyle/>
        <a:p>
          <a:r>
            <a:rPr lang="en-GB" dirty="0"/>
            <a:t>Tools, services, and infrastructure</a:t>
          </a:r>
        </a:p>
      </dgm:t>
    </dgm:pt>
    <dgm:pt modelId="{4F9BFC0C-7B32-432E-ADB0-2F12EC4AA8F5}" type="parTrans" cxnId="{825DE935-5E3D-47B7-99CE-E1958302E9EC}">
      <dgm:prSet/>
      <dgm:spPr/>
      <dgm:t>
        <a:bodyPr/>
        <a:lstStyle/>
        <a:p>
          <a:endParaRPr lang="en-GB"/>
        </a:p>
      </dgm:t>
    </dgm:pt>
    <dgm:pt modelId="{D1382D9F-9B73-43E7-874F-7D78A003E0E0}" type="sibTrans" cxnId="{825DE935-5E3D-47B7-99CE-E1958302E9EC}">
      <dgm:prSet/>
      <dgm:spPr/>
      <dgm:t>
        <a:bodyPr/>
        <a:lstStyle/>
        <a:p>
          <a:endParaRPr lang="en-GB"/>
        </a:p>
      </dgm:t>
    </dgm:pt>
    <dgm:pt modelId="{02B33C0E-75C0-4E49-A29F-8753F53F97CE}">
      <dgm:prSet phldrT="[Text]"/>
      <dgm:spPr/>
      <dgm:t>
        <a:bodyPr/>
        <a:lstStyle/>
        <a:p>
          <a:r>
            <a:rPr lang="en-GB" dirty="0"/>
            <a:t>Community engagement, training, and education</a:t>
          </a:r>
        </a:p>
      </dgm:t>
    </dgm:pt>
    <dgm:pt modelId="{48574B67-6D43-4855-9E28-DDA7E892DAEB}" type="parTrans" cxnId="{F83B7CFB-5FBE-4DB7-88E5-2A507F05AE41}">
      <dgm:prSet/>
      <dgm:spPr/>
      <dgm:t>
        <a:bodyPr/>
        <a:lstStyle/>
        <a:p>
          <a:endParaRPr lang="en-GB"/>
        </a:p>
      </dgm:t>
    </dgm:pt>
    <dgm:pt modelId="{1162F293-D316-4AB5-BC9B-309941370D13}" type="sibTrans" cxnId="{F83B7CFB-5FBE-4DB7-88E5-2A507F05AE41}">
      <dgm:prSet/>
      <dgm:spPr/>
      <dgm:t>
        <a:bodyPr/>
        <a:lstStyle/>
        <a:p>
          <a:endParaRPr lang="en-GB"/>
        </a:p>
      </dgm:t>
    </dgm:pt>
    <dgm:pt modelId="{89357F26-7CB7-4B36-B40E-CEFE486FFF6B}" type="pres">
      <dgm:prSet presAssocID="{C5CCD54E-97FB-4F0C-BD7A-7025F452F21D}" presName="Name0" presStyleCnt="0">
        <dgm:presLayoutVars>
          <dgm:chPref val="1"/>
          <dgm:dir/>
          <dgm:animOne val="branch"/>
          <dgm:animLvl val="lvl"/>
          <dgm:resizeHandles val="exact"/>
        </dgm:presLayoutVars>
      </dgm:prSet>
      <dgm:spPr/>
    </dgm:pt>
    <dgm:pt modelId="{8E13165F-4AB5-4F32-8A65-5287624E8465}" type="pres">
      <dgm:prSet presAssocID="{085126D6-4638-4712-B7C4-1F9F7D15978F}" presName="root1" presStyleCnt="0"/>
      <dgm:spPr/>
    </dgm:pt>
    <dgm:pt modelId="{614BAAFE-E076-4337-B206-6CC44190C1C8}" type="pres">
      <dgm:prSet presAssocID="{085126D6-4638-4712-B7C4-1F9F7D15978F}" presName="LevelOneTextNode" presStyleLbl="node0" presStyleIdx="0" presStyleCnt="1">
        <dgm:presLayoutVars>
          <dgm:chPref val="3"/>
        </dgm:presLayoutVars>
      </dgm:prSet>
      <dgm:spPr/>
    </dgm:pt>
    <dgm:pt modelId="{77C5DD04-9C7F-437D-9FDF-FF7E03434763}" type="pres">
      <dgm:prSet presAssocID="{085126D6-4638-4712-B7C4-1F9F7D15978F}" presName="level2hierChild" presStyleCnt="0"/>
      <dgm:spPr/>
    </dgm:pt>
    <dgm:pt modelId="{0CBEC564-4621-4307-A698-0DC880F59E8A}" type="pres">
      <dgm:prSet presAssocID="{8E9A08C3-BBE8-478F-9353-3CC7F422BABE}" presName="conn2-1" presStyleLbl="parChTrans1D2" presStyleIdx="0" presStyleCnt="3"/>
      <dgm:spPr/>
    </dgm:pt>
    <dgm:pt modelId="{4C8E39DC-8D38-41C3-AE9D-E7CFEBCF95BD}" type="pres">
      <dgm:prSet presAssocID="{8E9A08C3-BBE8-478F-9353-3CC7F422BABE}" presName="connTx" presStyleLbl="parChTrans1D2" presStyleIdx="0" presStyleCnt="3"/>
      <dgm:spPr/>
    </dgm:pt>
    <dgm:pt modelId="{2AFDDF35-1E6A-49FC-A285-C0DC207963B8}" type="pres">
      <dgm:prSet presAssocID="{5AD7154C-366D-47BD-8CFB-95E970639BF5}" presName="root2" presStyleCnt="0"/>
      <dgm:spPr/>
    </dgm:pt>
    <dgm:pt modelId="{EF741EF8-D4A5-49BF-A817-AA133FB8A019}" type="pres">
      <dgm:prSet presAssocID="{5AD7154C-366D-47BD-8CFB-95E970639BF5}" presName="LevelTwoTextNode" presStyleLbl="node2" presStyleIdx="0" presStyleCnt="3">
        <dgm:presLayoutVars>
          <dgm:chPref val="3"/>
        </dgm:presLayoutVars>
      </dgm:prSet>
      <dgm:spPr/>
    </dgm:pt>
    <dgm:pt modelId="{10D87209-50A0-4785-AD3E-E4C9B447C037}" type="pres">
      <dgm:prSet presAssocID="{5AD7154C-366D-47BD-8CFB-95E970639BF5}" presName="level3hierChild" presStyleCnt="0"/>
      <dgm:spPr/>
    </dgm:pt>
    <dgm:pt modelId="{802B1F93-E120-4286-8561-5AB38C155278}" type="pres">
      <dgm:prSet presAssocID="{4F9BFC0C-7B32-432E-ADB0-2F12EC4AA8F5}" presName="conn2-1" presStyleLbl="parChTrans1D2" presStyleIdx="1" presStyleCnt="3"/>
      <dgm:spPr/>
    </dgm:pt>
    <dgm:pt modelId="{B670D677-960B-41E7-8D92-9E490074E863}" type="pres">
      <dgm:prSet presAssocID="{4F9BFC0C-7B32-432E-ADB0-2F12EC4AA8F5}" presName="connTx" presStyleLbl="parChTrans1D2" presStyleIdx="1" presStyleCnt="3"/>
      <dgm:spPr/>
    </dgm:pt>
    <dgm:pt modelId="{4202C456-6193-49B5-845B-7671F2C6C098}" type="pres">
      <dgm:prSet presAssocID="{18A9B390-13F1-4C50-958B-ABA25E0F9090}" presName="root2" presStyleCnt="0"/>
      <dgm:spPr/>
    </dgm:pt>
    <dgm:pt modelId="{DD853928-CB83-4E0E-8E06-2FCFB86CB8E4}" type="pres">
      <dgm:prSet presAssocID="{18A9B390-13F1-4C50-958B-ABA25E0F9090}" presName="LevelTwoTextNode" presStyleLbl="node2" presStyleIdx="1" presStyleCnt="3">
        <dgm:presLayoutVars>
          <dgm:chPref val="3"/>
        </dgm:presLayoutVars>
      </dgm:prSet>
      <dgm:spPr/>
    </dgm:pt>
    <dgm:pt modelId="{D926A874-7CB4-4A2E-B1D4-EDD06054901D}" type="pres">
      <dgm:prSet presAssocID="{18A9B390-13F1-4C50-958B-ABA25E0F9090}" presName="level3hierChild" presStyleCnt="0"/>
      <dgm:spPr/>
    </dgm:pt>
    <dgm:pt modelId="{F2D8EC11-E589-41D8-9360-13DC1B03B23A}" type="pres">
      <dgm:prSet presAssocID="{48574B67-6D43-4855-9E28-DDA7E892DAEB}" presName="conn2-1" presStyleLbl="parChTrans1D2" presStyleIdx="2" presStyleCnt="3"/>
      <dgm:spPr/>
    </dgm:pt>
    <dgm:pt modelId="{FDEAC014-0532-46AD-B934-DEFB77824169}" type="pres">
      <dgm:prSet presAssocID="{48574B67-6D43-4855-9E28-DDA7E892DAEB}" presName="connTx" presStyleLbl="parChTrans1D2" presStyleIdx="2" presStyleCnt="3"/>
      <dgm:spPr/>
    </dgm:pt>
    <dgm:pt modelId="{E9DDAFE3-F275-4409-8844-C7C292BD9F8E}" type="pres">
      <dgm:prSet presAssocID="{02B33C0E-75C0-4E49-A29F-8753F53F97CE}" presName="root2" presStyleCnt="0"/>
      <dgm:spPr/>
    </dgm:pt>
    <dgm:pt modelId="{BEAF9481-AE78-4E3A-80E2-512720BBAC33}" type="pres">
      <dgm:prSet presAssocID="{02B33C0E-75C0-4E49-A29F-8753F53F97CE}" presName="LevelTwoTextNode" presStyleLbl="node2" presStyleIdx="2" presStyleCnt="3">
        <dgm:presLayoutVars>
          <dgm:chPref val="3"/>
        </dgm:presLayoutVars>
      </dgm:prSet>
      <dgm:spPr/>
    </dgm:pt>
    <dgm:pt modelId="{BD6F95C7-FC87-4B03-B6BD-C081BF19B109}" type="pres">
      <dgm:prSet presAssocID="{02B33C0E-75C0-4E49-A29F-8753F53F97CE}" presName="level3hierChild" presStyleCnt="0"/>
      <dgm:spPr/>
    </dgm:pt>
  </dgm:ptLst>
  <dgm:cxnLst>
    <dgm:cxn modelId="{977A1B09-94C5-4BE1-9031-8F62C443EBBE}" type="presOf" srcId="{5AD7154C-366D-47BD-8CFB-95E970639BF5}" destId="{EF741EF8-D4A5-49BF-A817-AA133FB8A019}" srcOrd="0" destOrd="0" presId="urn:microsoft.com/office/officeart/2008/layout/HorizontalMultiLevelHierarchy"/>
    <dgm:cxn modelId="{844F0312-FE29-4100-9EB7-21D1C53B009D}" type="presOf" srcId="{18A9B390-13F1-4C50-958B-ABA25E0F9090}" destId="{DD853928-CB83-4E0E-8E06-2FCFB86CB8E4}" srcOrd="0" destOrd="0" presId="urn:microsoft.com/office/officeart/2008/layout/HorizontalMultiLevelHierarchy"/>
    <dgm:cxn modelId="{B5FB151C-57AB-4BD1-B4D9-53C85E00078B}" type="presOf" srcId="{8E9A08C3-BBE8-478F-9353-3CC7F422BABE}" destId="{4C8E39DC-8D38-41C3-AE9D-E7CFEBCF95BD}" srcOrd="1" destOrd="0" presId="urn:microsoft.com/office/officeart/2008/layout/HorizontalMultiLevelHierarchy"/>
    <dgm:cxn modelId="{96D0BB23-7EE2-4992-BA2C-2248245829BA}" srcId="{085126D6-4638-4712-B7C4-1F9F7D15978F}" destId="{5AD7154C-366D-47BD-8CFB-95E970639BF5}" srcOrd="0" destOrd="0" parTransId="{8E9A08C3-BBE8-478F-9353-3CC7F422BABE}" sibTransId="{3AD5D23C-CCF7-419E-9E24-344E1F2421A8}"/>
    <dgm:cxn modelId="{825DE935-5E3D-47B7-99CE-E1958302E9EC}" srcId="{085126D6-4638-4712-B7C4-1F9F7D15978F}" destId="{18A9B390-13F1-4C50-958B-ABA25E0F9090}" srcOrd="1" destOrd="0" parTransId="{4F9BFC0C-7B32-432E-ADB0-2F12EC4AA8F5}" sibTransId="{D1382D9F-9B73-43E7-874F-7D78A003E0E0}"/>
    <dgm:cxn modelId="{58F8F05B-E9B3-4324-895A-0838C70F49DB}" type="presOf" srcId="{02B33C0E-75C0-4E49-A29F-8753F53F97CE}" destId="{BEAF9481-AE78-4E3A-80E2-512720BBAC33}" srcOrd="0" destOrd="0" presId="urn:microsoft.com/office/officeart/2008/layout/HorizontalMultiLevelHierarchy"/>
    <dgm:cxn modelId="{1180A647-F821-4C9F-BA50-1659E9E85BE7}" type="presOf" srcId="{48574B67-6D43-4855-9E28-DDA7E892DAEB}" destId="{FDEAC014-0532-46AD-B934-DEFB77824169}" srcOrd="1" destOrd="0" presId="urn:microsoft.com/office/officeart/2008/layout/HorizontalMultiLevelHierarchy"/>
    <dgm:cxn modelId="{42122A48-BC5E-452C-A45F-FA4D209B63C1}" type="presOf" srcId="{4F9BFC0C-7B32-432E-ADB0-2F12EC4AA8F5}" destId="{B670D677-960B-41E7-8D92-9E490074E863}" srcOrd="1" destOrd="0" presId="urn:microsoft.com/office/officeart/2008/layout/HorizontalMultiLevelHierarchy"/>
    <dgm:cxn modelId="{03F36AAE-33CF-48C5-8D30-D9181F4B69E6}" type="presOf" srcId="{4F9BFC0C-7B32-432E-ADB0-2F12EC4AA8F5}" destId="{802B1F93-E120-4286-8561-5AB38C155278}" srcOrd="0" destOrd="0" presId="urn:microsoft.com/office/officeart/2008/layout/HorizontalMultiLevelHierarchy"/>
    <dgm:cxn modelId="{D0F713BA-B0BA-4B46-8629-EEDCBC171C87}" type="presOf" srcId="{48574B67-6D43-4855-9E28-DDA7E892DAEB}" destId="{F2D8EC11-E589-41D8-9360-13DC1B03B23A}" srcOrd="0" destOrd="0" presId="urn:microsoft.com/office/officeart/2008/layout/HorizontalMultiLevelHierarchy"/>
    <dgm:cxn modelId="{56465CC8-427E-499A-AEC8-254474D5E987}" srcId="{C5CCD54E-97FB-4F0C-BD7A-7025F452F21D}" destId="{085126D6-4638-4712-B7C4-1F9F7D15978F}" srcOrd="0" destOrd="0" parTransId="{2089B1D7-2711-4A04-BD55-0C5578C1F4E2}" sibTransId="{350B3B64-2C67-4C5D-BFBF-D37F9ACAB6FD}"/>
    <dgm:cxn modelId="{568564CB-4A23-46EC-A9CE-CEFCDF29FAD9}" type="presOf" srcId="{085126D6-4638-4712-B7C4-1F9F7D15978F}" destId="{614BAAFE-E076-4337-B206-6CC44190C1C8}" srcOrd="0" destOrd="0" presId="urn:microsoft.com/office/officeart/2008/layout/HorizontalMultiLevelHierarchy"/>
    <dgm:cxn modelId="{1B7C8BCE-A140-4E54-804A-FE087C30EB05}" type="presOf" srcId="{C5CCD54E-97FB-4F0C-BD7A-7025F452F21D}" destId="{89357F26-7CB7-4B36-B40E-CEFE486FFF6B}" srcOrd="0" destOrd="0" presId="urn:microsoft.com/office/officeart/2008/layout/HorizontalMultiLevelHierarchy"/>
    <dgm:cxn modelId="{03C42ED5-750E-434F-8A5C-391677B1DA1D}" type="presOf" srcId="{8E9A08C3-BBE8-478F-9353-3CC7F422BABE}" destId="{0CBEC564-4621-4307-A698-0DC880F59E8A}" srcOrd="0" destOrd="0" presId="urn:microsoft.com/office/officeart/2008/layout/HorizontalMultiLevelHierarchy"/>
    <dgm:cxn modelId="{F83B7CFB-5FBE-4DB7-88E5-2A507F05AE41}" srcId="{085126D6-4638-4712-B7C4-1F9F7D15978F}" destId="{02B33C0E-75C0-4E49-A29F-8753F53F97CE}" srcOrd="2" destOrd="0" parTransId="{48574B67-6D43-4855-9E28-DDA7E892DAEB}" sibTransId="{1162F293-D316-4AB5-BC9B-309941370D13}"/>
    <dgm:cxn modelId="{1D6760E9-A89C-47F6-8D1F-A3215143CD2C}" type="presParOf" srcId="{89357F26-7CB7-4B36-B40E-CEFE486FFF6B}" destId="{8E13165F-4AB5-4F32-8A65-5287624E8465}" srcOrd="0" destOrd="0" presId="urn:microsoft.com/office/officeart/2008/layout/HorizontalMultiLevelHierarchy"/>
    <dgm:cxn modelId="{5FD98CF4-502F-406A-9DA4-C900C46A7653}" type="presParOf" srcId="{8E13165F-4AB5-4F32-8A65-5287624E8465}" destId="{614BAAFE-E076-4337-B206-6CC44190C1C8}" srcOrd="0" destOrd="0" presId="urn:microsoft.com/office/officeart/2008/layout/HorizontalMultiLevelHierarchy"/>
    <dgm:cxn modelId="{679C117C-9278-489B-B84E-387D285602C8}" type="presParOf" srcId="{8E13165F-4AB5-4F32-8A65-5287624E8465}" destId="{77C5DD04-9C7F-437D-9FDF-FF7E03434763}" srcOrd="1" destOrd="0" presId="urn:microsoft.com/office/officeart/2008/layout/HorizontalMultiLevelHierarchy"/>
    <dgm:cxn modelId="{A615EF78-30A3-495E-B6E1-776694BD151B}" type="presParOf" srcId="{77C5DD04-9C7F-437D-9FDF-FF7E03434763}" destId="{0CBEC564-4621-4307-A698-0DC880F59E8A}" srcOrd="0" destOrd="0" presId="urn:microsoft.com/office/officeart/2008/layout/HorizontalMultiLevelHierarchy"/>
    <dgm:cxn modelId="{766DAB4A-1A41-493C-8454-76331BCABB38}" type="presParOf" srcId="{0CBEC564-4621-4307-A698-0DC880F59E8A}" destId="{4C8E39DC-8D38-41C3-AE9D-E7CFEBCF95BD}" srcOrd="0" destOrd="0" presId="urn:microsoft.com/office/officeart/2008/layout/HorizontalMultiLevelHierarchy"/>
    <dgm:cxn modelId="{3EB016D5-A6D6-402A-9F39-C8BDB252882B}" type="presParOf" srcId="{77C5DD04-9C7F-437D-9FDF-FF7E03434763}" destId="{2AFDDF35-1E6A-49FC-A285-C0DC207963B8}" srcOrd="1" destOrd="0" presId="urn:microsoft.com/office/officeart/2008/layout/HorizontalMultiLevelHierarchy"/>
    <dgm:cxn modelId="{1FAE4F47-3AED-4F28-9411-1A72EE0D751A}" type="presParOf" srcId="{2AFDDF35-1E6A-49FC-A285-C0DC207963B8}" destId="{EF741EF8-D4A5-49BF-A817-AA133FB8A019}" srcOrd="0" destOrd="0" presId="urn:microsoft.com/office/officeart/2008/layout/HorizontalMultiLevelHierarchy"/>
    <dgm:cxn modelId="{28D41CCA-5129-45C1-830B-076F375A8826}" type="presParOf" srcId="{2AFDDF35-1E6A-49FC-A285-C0DC207963B8}" destId="{10D87209-50A0-4785-AD3E-E4C9B447C037}" srcOrd="1" destOrd="0" presId="urn:microsoft.com/office/officeart/2008/layout/HorizontalMultiLevelHierarchy"/>
    <dgm:cxn modelId="{6D22B6B1-3991-4351-AD93-5CA0AE3BE8C5}" type="presParOf" srcId="{77C5DD04-9C7F-437D-9FDF-FF7E03434763}" destId="{802B1F93-E120-4286-8561-5AB38C155278}" srcOrd="2" destOrd="0" presId="urn:microsoft.com/office/officeart/2008/layout/HorizontalMultiLevelHierarchy"/>
    <dgm:cxn modelId="{AFD81D50-69D1-49F5-BFD6-CF96B9D16260}" type="presParOf" srcId="{802B1F93-E120-4286-8561-5AB38C155278}" destId="{B670D677-960B-41E7-8D92-9E490074E863}" srcOrd="0" destOrd="0" presId="urn:microsoft.com/office/officeart/2008/layout/HorizontalMultiLevelHierarchy"/>
    <dgm:cxn modelId="{0E5556B8-8226-4D6B-80EF-A182ACAE5197}" type="presParOf" srcId="{77C5DD04-9C7F-437D-9FDF-FF7E03434763}" destId="{4202C456-6193-49B5-845B-7671F2C6C098}" srcOrd="3" destOrd="0" presId="urn:microsoft.com/office/officeart/2008/layout/HorizontalMultiLevelHierarchy"/>
    <dgm:cxn modelId="{A5479E5A-CBF0-4F90-A621-8EB3A8133AE4}" type="presParOf" srcId="{4202C456-6193-49B5-845B-7671F2C6C098}" destId="{DD853928-CB83-4E0E-8E06-2FCFB86CB8E4}" srcOrd="0" destOrd="0" presId="urn:microsoft.com/office/officeart/2008/layout/HorizontalMultiLevelHierarchy"/>
    <dgm:cxn modelId="{5A1F64C2-9298-4FC7-93DC-FA29CB21D073}" type="presParOf" srcId="{4202C456-6193-49B5-845B-7671F2C6C098}" destId="{D926A874-7CB4-4A2E-B1D4-EDD06054901D}" srcOrd="1" destOrd="0" presId="urn:microsoft.com/office/officeart/2008/layout/HorizontalMultiLevelHierarchy"/>
    <dgm:cxn modelId="{0CCD24A4-157B-4B70-8946-EA97A48D5E56}" type="presParOf" srcId="{77C5DD04-9C7F-437D-9FDF-FF7E03434763}" destId="{F2D8EC11-E589-41D8-9360-13DC1B03B23A}" srcOrd="4" destOrd="0" presId="urn:microsoft.com/office/officeart/2008/layout/HorizontalMultiLevelHierarchy"/>
    <dgm:cxn modelId="{454B36B7-CABC-40A6-90A9-709D922792EA}" type="presParOf" srcId="{F2D8EC11-E589-41D8-9360-13DC1B03B23A}" destId="{FDEAC014-0532-46AD-B934-DEFB77824169}" srcOrd="0" destOrd="0" presId="urn:microsoft.com/office/officeart/2008/layout/HorizontalMultiLevelHierarchy"/>
    <dgm:cxn modelId="{15E90905-606D-4491-AAE4-A2A45A141994}" type="presParOf" srcId="{77C5DD04-9C7F-437D-9FDF-FF7E03434763}" destId="{E9DDAFE3-F275-4409-8844-C7C292BD9F8E}" srcOrd="5" destOrd="0" presId="urn:microsoft.com/office/officeart/2008/layout/HorizontalMultiLevelHierarchy"/>
    <dgm:cxn modelId="{36FE87A4-1F0A-4CEF-8288-9E8DAE02956D}" type="presParOf" srcId="{E9DDAFE3-F275-4409-8844-C7C292BD9F8E}" destId="{BEAF9481-AE78-4E3A-80E2-512720BBAC33}" srcOrd="0" destOrd="0" presId="urn:microsoft.com/office/officeart/2008/layout/HorizontalMultiLevelHierarchy"/>
    <dgm:cxn modelId="{28540E35-8813-4F55-AEE8-EB2335633A04}" type="presParOf" srcId="{E9DDAFE3-F275-4409-8844-C7C292BD9F8E}" destId="{BD6F95C7-FC87-4B03-B6BD-C081BF19B109}"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814938" y="0"/>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3575388" y="0"/>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Your career</a:t>
          </a:r>
        </a:p>
      </dsp:txBody>
      <dsp:txXfrm>
        <a:off x="3575388" y="0"/>
        <a:ext cx="4550494" cy="2600282"/>
      </dsp:txXfrm>
    </dsp:sp>
    <dsp:sp modelId="{E15F2074-F41A-4430-9E04-BDDD5DFF4241}">
      <dsp:nvSpPr>
        <dsp:cNvPr id="0" name=""/>
        <dsp:cNvSpPr/>
      </dsp:nvSpPr>
      <dsp:spPr>
        <a:xfrm>
          <a:off x="808931" y="2816973"/>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3570919" y="2816973"/>
          <a:ext cx="4550494"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Open Sans"/>
            </a:rPr>
            <a:t>Open Science</a:t>
          </a:r>
        </a:p>
      </dsp:txBody>
      <dsp:txXfrm>
        <a:off x="3570919" y="2816973"/>
        <a:ext cx="4550494" cy="2600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8BA2-831B-4133-90EC-4BD774DA9BBE}">
      <dsp:nvSpPr>
        <dsp:cNvPr id="0" name=""/>
        <dsp:cNvSpPr/>
      </dsp:nvSpPr>
      <dsp:spPr>
        <a:xfrm>
          <a:off x="4064730" y="1847448"/>
          <a:ext cx="2681541" cy="2600282"/>
        </a:xfrm>
        <a:prstGeom prst="upArrow">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A27F7-638F-41DE-B8A1-41887ECB8718}">
      <dsp:nvSpPr>
        <dsp:cNvPr id="0" name=""/>
        <dsp:cNvSpPr/>
      </dsp:nvSpPr>
      <dsp:spPr>
        <a:xfrm>
          <a:off x="4116577" y="45608"/>
          <a:ext cx="2563066"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Your career</a:t>
          </a:r>
        </a:p>
      </dsp:txBody>
      <dsp:txXfrm>
        <a:off x="4116577" y="45608"/>
        <a:ext cx="2563066" cy="2600282"/>
      </dsp:txXfrm>
    </dsp:sp>
    <dsp:sp modelId="{E15F2074-F41A-4430-9E04-BDDD5DFF4241}">
      <dsp:nvSpPr>
        <dsp:cNvPr id="0" name=""/>
        <dsp:cNvSpPr/>
      </dsp:nvSpPr>
      <dsp:spPr>
        <a:xfrm rot="10800000">
          <a:off x="1047754" y="1847457"/>
          <a:ext cx="2681541" cy="260028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0FE46-523F-401A-8CF7-C222A77A3C90}">
      <dsp:nvSpPr>
        <dsp:cNvPr id="0" name=""/>
        <dsp:cNvSpPr/>
      </dsp:nvSpPr>
      <dsp:spPr>
        <a:xfrm>
          <a:off x="970709" y="52326"/>
          <a:ext cx="2860031" cy="260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0" tIns="0" rIns="355600" bIns="3556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Open Sans"/>
            </a:rPr>
            <a:t>Open Science</a:t>
          </a:r>
        </a:p>
      </dsp:txBody>
      <dsp:txXfrm>
        <a:off x="970709" y="52326"/>
        <a:ext cx="2860031" cy="2600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8EC11-E589-41D8-9360-13DC1B03B23A}">
      <dsp:nvSpPr>
        <dsp:cNvPr id="0" name=""/>
        <dsp:cNvSpPr/>
      </dsp:nvSpPr>
      <dsp:spPr>
        <a:xfrm>
          <a:off x="2310125" y="2451947"/>
          <a:ext cx="611221" cy="1164674"/>
        </a:xfrm>
        <a:custGeom>
          <a:avLst/>
          <a:gdLst/>
          <a:ahLst/>
          <a:cxnLst/>
          <a:rect l="0" t="0" r="0" b="0"/>
          <a:pathLst>
            <a:path>
              <a:moveTo>
                <a:pt x="0" y="0"/>
              </a:moveTo>
              <a:lnTo>
                <a:pt x="305610" y="0"/>
              </a:lnTo>
              <a:lnTo>
                <a:pt x="305610" y="1164674"/>
              </a:lnTo>
              <a:lnTo>
                <a:pt x="611221" y="11646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3001401"/>
        <a:ext cx="65765" cy="65765"/>
      </dsp:txXfrm>
    </dsp:sp>
    <dsp:sp modelId="{802B1F93-E120-4286-8561-5AB38C155278}">
      <dsp:nvSpPr>
        <dsp:cNvPr id="0" name=""/>
        <dsp:cNvSpPr/>
      </dsp:nvSpPr>
      <dsp:spPr>
        <a:xfrm>
          <a:off x="2310125" y="2406227"/>
          <a:ext cx="611221" cy="91440"/>
        </a:xfrm>
        <a:custGeom>
          <a:avLst/>
          <a:gdLst/>
          <a:ahLst/>
          <a:cxnLst/>
          <a:rect l="0" t="0" r="0" b="0"/>
          <a:pathLst>
            <a:path>
              <a:moveTo>
                <a:pt x="0" y="45720"/>
              </a:moveTo>
              <a:lnTo>
                <a:pt x="611221"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600456" y="2436666"/>
        <a:ext cx="30561" cy="30561"/>
      </dsp:txXfrm>
    </dsp:sp>
    <dsp:sp modelId="{0CBEC564-4621-4307-A698-0DC880F59E8A}">
      <dsp:nvSpPr>
        <dsp:cNvPr id="0" name=""/>
        <dsp:cNvSpPr/>
      </dsp:nvSpPr>
      <dsp:spPr>
        <a:xfrm>
          <a:off x="2310125" y="1287272"/>
          <a:ext cx="611221" cy="1164674"/>
        </a:xfrm>
        <a:custGeom>
          <a:avLst/>
          <a:gdLst/>
          <a:ahLst/>
          <a:cxnLst/>
          <a:rect l="0" t="0" r="0" b="0"/>
          <a:pathLst>
            <a:path>
              <a:moveTo>
                <a:pt x="0" y="1164674"/>
              </a:moveTo>
              <a:lnTo>
                <a:pt x="305610" y="1164674"/>
              </a:lnTo>
              <a:lnTo>
                <a:pt x="305610" y="0"/>
              </a:lnTo>
              <a:lnTo>
                <a:pt x="61122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582853" y="1836726"/>
        <a:ext cx="65765" cy="65765"/>
      </dsp:txXfrm>
    </dsp:sp>
    <dsp:sp modelId="{614BAAFE-E076-4337-B206-6CC44190C1C8}">
      <dsp:nvSpPr>
        <dsp:cNvPr id="0" name=""/>
        <dsp:cNvSpPr/>
      </dsp:nvSpPr>
      <dsp:spPr>
        <a:xfrm rot="16200000">
          <a:off x="-607691" y="1986077"/>
          <a:ext cx="4903894"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GB" sz="4000" kern="1200" dirty="0"/>
            <a:t>Open Science Coalition</a:t>
          </a:r>
        </a:p>
      </dsp:txBody>
      <dsp:txXfrm>
        <a:off x="-607691" y="1986077"/>
        <a:ext cx="4903894" cy="931739"/>
      </dsp:txXfrm>
    </dsp:sp>
    <dsp:sp modelId="{EF741EF8-D4A5-49BF-A817-AA133FB8A019}">
      <dsp:nvSpPr>
        <dsp:cNvPr id="0" name=""/>
        <dsp:cNvSpPr/>
      </dsp:nvSpPr>
      <dsp:spPr>
        <a:xfrm>
          <a:off x="2921347" y="821402"/>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Political and public activism</a:t>
          </a:r>
        </a:p>
      </dsp:txBody>
      <dsp:txXfrm>
        <a:off x="2921347" y="821402"/>
        <a:ext cx="3056106" cy="931739"/>
      </dsp:txXfrm>
    </dsp:sp>
    <dsp:sp modelId="{DD853928-CB83-4E0E-8E06-2FCFB86CB8E4}">
      <dsp:nvSpPr>
        <dsp:cNvPr id="0" name=""/>
        <dsp:cNvSpPr/>
      </dsp:nvSpPr>
      <dsp:spPr>
        <a:xfrm>
          <a:off x="2921347" y="1986077"/>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Tools, services, and infrastructure</a:t>
          </a:r>
        </a:p>
      </dsp:txBody>
      <dsp:txXfrm>
        <a:off x="2921347" y="1986077"/>
        <a:ext cx="3056106" cy="931739"/>
      </dsp:txXfrm>
    </dsp:sp>
    <dsp:sp modelId="{BEAF9481-AE78-4E3A-80E2-512720BBAC33}">
      <dsp:nvSpPr>
        <dsp:cNvPr id="0" name=""/>
        <dsp:cNvSpPr/>
      </dsp:nvSpPr>
      <dsp:spPr>
        <a:xfrm>
          <a:off x="2921347" y="3150751"/>
          <a:ext cx="3056106" cy="9317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Community engagement, training, and education</a:t>
          </a:r>
        </a:p>
      </dsp:txBody>
      <dsp:txXfrm>
        <a:off x="2921347" y="3150751"/>
        <a:ext cx="3056106" cy="931739"/>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4C80E-E6B5-4DC1-AD68-ABFE7AF8C390}" type="datetimeFigureOut">
              <a:rPr lang="en-GB" smtClean="0"/>
              <a:t>14/01/2019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69D44-1984-4176-94E4-95E4FEB5FB38}" type="slidenum">
              <a:rPr lang="en-GB" smtClean="0"/>
              <a:t>‹#›</a:t>
            </a:fld>
            <a:endParaRPr lang="en-GB"/>
          </a:p>
        </p:txBody>
      </p:sp>
    </p:spTree>
    <p:extLst>
      <p:ext uri="{BB962C8B-B14F-4D97-AF65-F5344CB8AC3E}">
        <p14:creationId xmlns:p14="http://schemas.microsoft.com/office/powerpoint/2010/main" val="76835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7F9FD12-BC35-438F-860F-53BBA87192F6}"/>
              </a:ext>
            </a:extLst>
          </p:cNvPr>
          <p:cNvSpPr txBox="1">
            <a:spLocks noGrp="1"/>
          </p:cNvSpPr>
          <p:nvPr>
            <p:ph type="sldNum" sz="quarter" idx="5"/>
          </p:nvPr>
        </p:nvSpPr>
        <p:spPr>
          <a:ln/>
        </p:spPr>
        <p:txBody>
          <a:bodyPr lIns="0" tIns="0" rIns="0" bIns="0" anchor="b" anchorCtr="0">
            <a:noAutofit/>
          </a:bodyPr>
          <a:lstStyle/>
          <a:p>
            <a:pPr lvl="0"/>
            <a:fld id="{14FE5BE3-C095-45E6-9EAF-6709047A5297}" type="slidenum">
              <a:t>7</a:t>
            </a:fld>
            <a:endParaRPr lang="en-GB"/>
          </a:p>
        </p:txBody>
      </p:sp>
      <p:sp>
        <p:nvSpPr>
          <p:cNvPr id="2" name="Slide Image Placeholder 1">
            <a:extLst>
              <a:ext uri="{FF2B5EF4-FFF2-40B4-BE49-F238E27FC236}">
                <a16:creationId xmlns:a16="http://schemas.microsoft.com/office/drawing/2014/main" id="{FDFCBCDB-A0F7-4586-BBF9-CB379B761D68}"/>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5094A14-2320-4E26-959D-0CDADDE6332D}"/>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8CAE0CDC-7BAA-4A9B-8C92-B15A356C9B2C}" type="slidenum">
              <a:rPr lang="de-DE" smtClean="0"/>
              <a:pPr/>
              <a:t>60</a:t>
            </a:fld>
            <a:endParaRPr lang="de-DE"/>
          </a:p>
        </p:txBody>
      </p:sp>
    </p:spTree>
    <p:extLst>
      <p:ext uri="{BB962C8B-B14F-4D97-AF65-F5344CB8AC3E}">
        <p14:creationId xmlns:p14="http://schemas.microsoft.com/office/powerpoint/2010/main" val="85777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4932023-6899-4FEC-8289-67254499308D}"/>
              </a:ext>
            </a:extLst>
          </p:cNvPr>
          <p:cNvSpPr txBox="1">
            <a:spLocks noGrp="1"/>
          </p:cNvSpPr>
          <p:nvPr>
            <p:ph type="sldNum" sz="quarter" idx="5"/>
          </p:nvPr>
        </p:nvSpPr>
        <p:spPr>
          <a:ln/>
        </p:spPr>
        <p:txBody>
          <a:bodyPr lIns="0" tIns="0" rIns="0" bIns="0" anchor="b" anchorCtr="0">
            <a:noAutofit/>
          </a:bodyPr>
          <a:lstStyle/>
          <a:p>
            <a:pPr lvl="0"/>
            <a:fld id="{F4EC9576-7C48-4EE7-BC92-D5A9F221AD37}" type="slidenum">
              <a:t>68</a:t>
            </a:fld>
            <a:endParaRPr lang="en-GB"/>
          </a:p>
        </p:txBody>
      </p:sp>
      <p:sp>
        <p:nvSpPr>
          <p:cNvPr id="2" name="Slide Image Placeholder 1">
            <a:extLst>
              <a:ext uri="{FF2B5EF4-FFF2-40B4-BE49-F238E27FC236}">
                <a16:creationId xmlns:a16="http://schemas.microsoft.com/office/drawing/2014/main" id="{408F79D3-F861-42A2-95E5-B520E28A812C}"/>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D0FF978-8C9F-4F3C-B9C3-FA4C9C97B587}"/>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79B71C-1F08-4DA5-A9ED-7F6A62155878}"/>
              </a:ext>
            </a:extLst>
          </p:cNvPr>
          <p:cNvSpPr txBox="1">
            <a:spLocks noGrp="1"/>
          </p:cNvSpPr>
          <p:nvPr>
            <p:ph type="sldNum" sz="quarter" idx="5"/>
          </p:nvPr>
        </p:nvSpPr>
        <p:spPr>
          <a:ln/>
        </p:spPr>
        <p:txBody>
          <a:bodyPr lIns="0" tIns="0" rIns="0" bIns="0" anchor="b" anchorCtr="0">
            <a:noAutofit/>
          </a:bodyPr>
          <a:lstStyle/>
          <a:p>
            <a:pPr lvl="0"/>
            <a:fld id="{8F0F1E45-F188-4DDD-BDB1-57ABA18AE2FD}" type="slidenum">
              <a:t>11</a:t>
            </a:fld>
            <a:endParaRPr lang="en-GB"/>
          </a:p>
        </p:txBody>
      </p:sp>
      <p:sp>
        <p:nvSpPr>
          <p:cNvPr id="2" name="Slide Image Placeholder 1">
            <a:extLst>
              <a:ext uri="{FF2B5EF4-FFF2-40B4-BE49-F238E27FC236}">
                <a16:creationId xmlns:a16="http://schemas.microsoft.com/office/drawing/2014/main" id="{860F2837-04FE-4897-BDE9-CEAACEA674F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AE455AA-A383-4B39-A267-24C0C09FEAE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AE9B5AD-DFEF-4671-8098-C1301B6D298D}"/>
              </a:ext>
            </a:extLst>
          </p:cNvPr>
          <p:cNvSpPr txBox="1">
            <a:spLocks noGrp="1"/>
          </p:cNvSpPr>
          <p:nvPr>
            <p:ph type="sldNum" sz="quarter" idx="5"/>
          </p:nvPr>
        </p:nvSpPr>
        <p:spPr>
          <a:ln/>
        </p:spPr>
        <p:txBody>
          <a:bodyPr lIns="0" tIns="0" rIns="0" bIns="0" anchor="b" anchorCtr="0">
            <a:noAutofit/>
          </a:bodyPr>
          <a:lstStyle/>
          <a:p>
            <a:pPr lvl="0"/>
            <a:fld id="{D335CC7C-7138-4AD0-AD9D-3BC5A01111A7}" type="slidenum">
              <a:t>19</a:t>
            </a:fld>
            <a:endParaRPr lang="en-GB"/>
          </a:p>
        </p:txBody>
      </p:sp>
      <p:sp>
        <p:nvSpPr>
          <p:cNvPr id="2" name="Slide Image Placeholder 1">
            <a:extLst>
              <a:ext uri="{FF2B5EF4-FFF2-40B4-BE49-F238E27FC236}">
                <a16:creationId xmlns:a16="http://schemas.microsoft.com/office/drawing/2014/main" id="{F79050FF-9570-4D1D-A9E1-EB32C0D72EA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BFAE3BC-7854-4BA9-9F1D-AE995B751ACB}"/>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93533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EB69D44-1984-4176-94E4-95E4FEB5FB38}" type="slidenum">
              <a:rPr lang="en-GB" smtClean="0"/>
              <a:t>30</a:t>
            </a:fld>
            <a:endParaRPr lang="en-GB"/>
          </a:p>
        </p:txBody>
      </p:sp>
    </p:spTree>
    <p:extLst>
      <p:ext uri="{BB962C8B-B14F-4D97-AF65-F5344CB8AC3E}">
        <p14:creationId xmlns:p14="http://schemas.microsoft.com/office/powerpoint/2010/main" val="95418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5227414-4F3D-4728-A74C-4A5E0CEC2965}"/>
              </a:ext>
            </a:extLst>
          </p:cNvPr>
          <p:cNvSpPr txBox="1">
            <a:spLocks noGrp="1"/>
          </p:cNvSpPr>
          <p:nvPr>
            <p:ph type="sldNum" sz="quarter" idx="5"/>
          </p:nvPr>
        </p:nvSpPr>
        <p:spPr>
          <a:ln/>
        </p:spPr>
        <p:txBody>
          <a:bodyPr lIns="0" tIns="0" rIns="0" bIns="0" anchor="b" anchorCtr="0">
            <a:noAutofit/>
          </a:bodyPr>
          <a:lstStyle/>
          <a:p>
            <a:pPr lvl="0"/>
            <a:fld id="{3D4A0013-0BD3-4717-ACCE-4273C76D06FF}" type="slidenum">
              <a:t>53</a:t>
            </a:fld>
            <a:endParaRPr lang="en-GB"/>
          </a:p>
        </p:txBody>
      </p:sp>
      <p:sp>
        <p:nvSpPr>
          <p:cNvPr id="2" name="Slide Image Placeholder 1">
            <a:extLst>
              <a:ext uri="{FF2B5EF4-FFF2-40B4-BE49-F238E27FC236}">
                <a16:creationId xmlns:a16="http://schemas.microsoft.com/office/drawing/2014/main" id="{1C7B7014-549F-4A61-9AA7-BA04EA797485}"/>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A8F311E1-1965-4C51-A2FC-FA3D526D363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97E0736-F7F1-4EAD-9655-57F4AB558239}"/>
              </a:ext>
            </a:extLst>
          </p:cNvPr>
          <p:cNvSpPr txBox="1">
            <a:spLocks noGrp="1"/>
          </p:cNvSpPr>
          <p:nvPr>
            <p:ph type="sldNum" sz="quarter" idx="5"/>
          </p:nvPr>
        </p:nvSpPr>
        <p:spPr>
          <a:ln/>
        </p:spPr>
        <p:txBody>
          <a:bodyPr lIns="0" tIns="0" rIns="0" bIns="0" anchor="b" anchorCtr="0">
            <a:noAutofit/>
          </a:bodyPr>
          <a:lstStyle/>
          <a:p>
            <a:pPr lvl="0"/>
            <a:fld id="{32C5EB37-BEE1-4F12-B7F5-206AD68CC932}" type="slidenum">
              <a:t>54</a:t>
            </a:fld>
            <a:endParaRPr lang="en-GB"/>
          </a:p>
        </p:txBody>
      </p:sp>
      <p:sp>
        <p:nvSpPr>
          <p:cNvPr id="2" name="Slide Image Placeholder 1">
            <a:extLst>
              <a:ext uri="{FF2B5EF4-FFF2-40B4-BE49-F238E27FC236}">
                <a16:creationId xmlns:a16="http://schemas.microsoft.com/office/drawing/2014/main" id="{DAA5FA30-1358-4CF5-89AF-A8AA8B89268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F0C563A-DF15-4DBE-BA3D-3A5D07C14492}"/>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A46E3BE-E347-46AA-96D7-96E88169FA46}"/>
              </a:ext>
            </a:extLst>
          </p:cNvPr>
          <p:cNvSpPr txBox="1">
            <a:spLocks noGrp="1"/>
          </p:cNvSpPr>
          <p:nvPr>
            <p:ph type="sldNum" sz="quarter" idx="5"/>
          </p:nvPr>
        </p:nvSpPr>
        <p:spPr>
          <a:ln/>
        </p:spPr>
        <p:txBody>
          <a:bodyPr lIns="0" tIns="0" rIns="0" bIns="0" anchor="b" anchorCtr="0">
            <a:noAutofit/>
          </a:bodyPr>
          <a:lstStyle/>
          <a:p>
            <a:pPr lvl="0"/>
            <a:fld id="{C676F59F-D4EB-4FEF-8884-0AE91BE2A8B7}" type="slidenum">
              <a:t>55</a:t>
            </a:fld>
            <a:endParaRPr lang="en-GB"/>
          </a:p>
        </p:txBody>
      </p:sp>
      <p:sp>
        <p:nvSpPr>
          <p:cNvPr id="2" name="Slide Image Placeholder 1">
            <a:extLst>
              <a:ext uri="{FF2B5EF4-FFF2-40B4-BE49-F238E27FC236}">
                <a16:creationId xmlns:a16="http://schemas.microsoft.com/office/drawing/2014/main" id="{F23806E4-1539-4B29-90FE-29A4B13A6A12}"/>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AB08EC0-CC70-410E-893C-D26D1C9C0FB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9E2C2A-C48E-413C-A851-62B0A66F3C1E}"/>
              </a:ext>
            </a:extLst>
          </p:cNvPr>
          <p:cNvSpPr txBox="1">
            <a:spLocks noGrp="1"/>
          </p:cNvSpPr>
          <p:nvPr>
            <p:ph type="sldNum" sz="quarter" idx="5"/>
          </p:nvPr>
        </p:nvSpPr>
        <p:spPr>
          <a:ln/>
        </p:spPr>
        <p:txBody>
          <a:bodyPr lIns="0" tIns="0" rIns="0" bIns="0" anchor="b" anchorCtr="0">
            <a:noAutofit/>
          </a:bodyPr>
          <a:lstStyle/>
          <a:p>
            <a:pPr lvl="0"/>
            <a:fld id="{94BC6397-4F49-492D-8E89-22A9CDA16A76}" type="slidenum">
              <a:t>56</a:t>
            </a:fld>
            <a:endParaRPr lang="en-GB"/>
          </a:p>
        </p:txBody>
      </p:sp>
      <p:sp>
        <p:nvSpPr>
          <p:cNvPr id="2" name="Slide Image Placeholder 1">
            <a:extLst>
              <a:ext uri="{FF2B5EF4-FFF2-40B4-BE49-F238E27FC236}">
                <a16:creationId xmlns:a16="http://schemas.microsoft.com/office/drawing/2014/main" id="{0CB58933-6F3B-45BC-B241-B4F7C10CEF0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976FBE8-A7BF-40F7-B380-30E3DFF62288}"/>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D9584C-6763-4F95-AC04-AE546D343EEC}"/>
              </a:ext>
            </a:extLst>
          </p:cNvPr>
          <p:cNvSpPr txBox="1">
            <a:spLocks noGrp="1"/>
          </p:cNvSpPr>
          <p:nvPr>
            <p:ph type="sldNum" sz="quarter" idx="5"/>
          </p:nvPr>
        </p:nvSpPr>
        <p:spPr>
          <a:ln/>
        </p:spPr>
        <p:txBody>
          <a:bodyPr lIns="0" tIns="0" rIns="0" bIns="0" anchor="b" anchorCtr="0">
            <a:noAutofit/>
          </a:bodyPr>
          <a:lstStyle/>
          <a:p>
            <a:pPr lvl="0"/>
            <a:fld id="{37204348-A266-43A7-B25E-DF8C990C0DFE}" type="slidenum">
              <a:t>58</a:t>
            </a:fld>
            <a:endParaRPr lang="en-GB"/>
          </a:p>
        </p:txBody>
      </p:sp>
      <p:sp>
        <p:nvSpPr>
          <p:cNvPr id="2" name="Slide Image Placeholder 1">
            <a:extLst>
              <a:ext uri="{FF2B5EF4-FFF2-40B4-BE49-F238E27FC236}">
                <a16:creationId xmlns:a16="http://schemas.microsoft.com/office/drawing/2014/main" id="{F32EDC99-E1EB-4BC7-B5AD-E5488BCB33F0}"/>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B519B647-3F2C-4CC7-8142-ECA933774F01}"/>
              </a:ext>
            </a:extLst>
          </p:cNvPr>
          <p:cNvSpPr txBox="1">
            <a:spLocks noGrp="1"/>
          </p:cNvSpPr>
          <p:nvPr>
            <p:ph type="body" sz="quarter"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7FBC-B5E3-4204-BD07-144993CDC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84A7776-5B11-4AA1-AE11-1D3EBF0A7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4BC2B6-970E-4671-932C-CD3C3E812CAC}"/>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5" name="Footer Placeholder 4">
            <a:extLst>
              <a:ext uri="{FF2B5EF4-FFF2-40B4-BE49-F238E27FC236}">
                <a16:creationId xmlns:a16="http://schemas.microsoft.com/office/drawing/2014/main" id="{CDD47FCA-465E-4D70-B843-EE3EA866F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902CD-8886-47D2-A99C-FBFE92681DA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82981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E5C1-D08F-4FC8-AD69-2D78339843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9DB8CE-017E-4B6A-97EE-7BE112D7DE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92E5E6-B08B-44C1-874C-CF7EF0B38B83}"/>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5" name="Footer Placeholder 4">
            <a:extLst>
              <a:ext uri="{FF2B5EF4-FFF2-40B4-BE49-F238E27FC236}">
                <a16:creationId xmlns:a16="http://schemas.microsoft.com/office/drawing/2014/main" id="{5AE142C9-CD29-4492-AB56-144D968C9F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B8A445-70CF-4ED3-AFDB-37F81AFDD735}"/>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14442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43CF9-CBB5-44B2-85D8-937EDACE9D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2C9563-4EE0-4D8B-B989-ED6331B29A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2B1BC8-716E-46C5-8B0C-AF631EBB4A1A}"/>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5" name="Footer Placeholder 4">
            <a:extLst>
              <a:ext uri="{FF2B5EF4-FFF2-40B4-BE49-F238E27FC236}">
                <a16:creationId xmlns:a16="http://schemas.microsoft.com/office/drawing/2014/main" id="{F4D1A93D-CD67-4ECF-B557-E5E1BD9545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48D7F-000C-465E-BE9B-859AEC6314E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03139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414B-BF42-4317-8810-14C0EF8BF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386289-0946-4D71-854B-285CF5E794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E4E309-ED0F-429B-9CD0-7E59FE74CD3D}"/>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5" name="Footer Placeholder 4">
            <a:extLst>
              <a:ext uri="{FF2B5EF4-FFF2-40B4-BE49-F238E27FC236}">
                <a16:creationId xmlns:a16="http://schemas.microsoft.com/office/drawing/2014/main" id="{35AA5F94-6797-42D4-8FD8-63F8D8011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1EA27B-84D8-437C-BBE6-04086BB8EFF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66844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48AC-2DEE-4819-890F-27CBFC485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D7D041-0D1A-4954-8D6C-152B736A2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2FEC00-87DA-4AC5-9BFB-C6E3561116D3}"/>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5" name="Footer Placeholder 4">
            <a:extLst>
              <a:ext uri="{FF2B5EF4-FFF2-40B4-BE49-F238E27FC236}">
                <a16:creationId xmlns:a16="http://schemas.microsoft.com/office/drawing/2014/main" id="{2674A798-448C-4B14-BF22-A04ECF80F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B57F3-629C-4A26-8A65-B29CC967051F}"/>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295509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A98D-CD57-4526-85A3-976C089D76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887F3-F646-407C-95B7-9A70E3CD3C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761F98-41BB-45B4-93EF-DDD74FD29D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5073C0-5AB6-47E2-A836-9FFCBE1CF6B2}"/>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6" name="Footer Placeholder 5">
            <a:extLst>
              <a:ext uri="{FF2B5EF4-FFF2-40B4-BE49-F238E27FC236}">
                <a16:creationId xmlns:a16="http://schemas.microsoft.com/office/drawing/2014/main" id="{76F506E4-EADF-4D85-B86A-065F4EB902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7F839F-4C60-417E-9962-DECFCB00AB7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95355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F078-EAF1-44A4-9BE9-E84951E75E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57F10B-ABA0-40DC-8F7E-157BAB75AC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C5AAB9-B8E9-42E9-A143-0392B9A323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43C579-0F57-436E-9EA1-7D319E33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A05CD9-EE91-4671-99ED-1EC5272A6FF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263C81-0523-4B63-905E-C303813AC51A}"/>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8" name="Footer Placeholder 7">
            <a:extLst>
              <a:ext uri="{FF2B5EF4-FFF2-40B4-BE49-F238E27FC236}">
                <a16:creationId xmlns:a16="http://schemas.microsoft.com/office/drawing/2014/main" id="{50E33ABD-D127-406C-BBC8-8AECA5B19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73272C-F6A8-418A-8128-3BFA8712D1D2}"/>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37673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D7903-8068-4907-B1A8-581DE1774EB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FBB94D-5FB3-4C71-9206-E5309D1D5285}"/>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4" name="Footer Placeholder 3">
            <a:extLst>
              <a:ext uri="{FF2B5EF4-FFF2-40B4-BE49-F238E27FC236}">
                <a16:creationId xmlns:a16="http://schemas.microsoft.com/office/drawing/2014/main" id="{4FCFE9AE-FBF1-46F1-AFE8-650FC5C179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A0E86F-3B8B-43AC-86B6-C8D8F44E9D39}"/>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3248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B2CB7-09F3-4F36-9CBC-8FFE8FA6BB94}"/>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3" name="Footer Placeholder 2">
            <a:extLst>
              <a:ext uri="{FF2B5EF4-FFF2-40B4-BE49-F238E27FC236}">
                <a16:creationId xmlns:a16="http://schemas.microsoft.com/office/drawing/2014/main" id="{91F788BC-0D1A-4353-AB4A-861DAB47D3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EA7B05-179F-4E7D-9451-2EDBC97EBF5A}"/>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4193981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5DA9-4909-4EBC-A604-71580A311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9E2A9D-C628-460F-8104-85D78D7D36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11CE47-CB65-4FDC-ACB3-2751C1A95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C7020E-E51A-46FD-8A77-0D059ECCD01E}"/>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6" name="Footer Placeholder 5">
            <a:extLst>
              <a:ext uri="{FF2B5EF4-FFF2-40B4-BE49-F238E27FC236}">
                <a16:creationId xmlns:a16="http://schemas.microsoft.com/office/drawing/2014/main" id="{C87A0799-FB0B-4B81-93AD-615FC36DBF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BD7F39-DEF0-41B4-82B9-86851AA30416}"/>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56361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4BCB-8ED3-425C-8577-E01F56267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CC482C-63FA-4605-B8C2-D9C1C3FA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C88ADE5-AAE2-47A0-9D92-1E1F9BDD5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61A76-63E5-495C-9C85-160FF9358A3D}"/>
              </a:ext>
            </a:extLst>
          </p:cNvPr>
          <p:cNvSpPr>
            <a:spLocks noGrp="1"/>
          </p:cNvSpPr>
          <p:nvPr>
            <p:ph type="dt" sz="half" idx="10"/>
          </p:nvPr>
        </p:nvSpPr>
        <p:spPr/>
        <p:txBody>
          <a:bodyPr/>
          <a:lstStyle/>
          <a:p>
            <a:fld id="{6C4587C4-43D8-454A-8CCE-8D6BB7407146}" type="datetimeFigureOut">
              <a:rPr lang="en-GB" smtClean="0"/>
              <a:t>14/01/2019</a:t>
            </a:fld>
            <a:endParaRPr lang="en-GB"/>
          </a:p>
        </p:txBody>
      </p:sp>
      <p:sp>
        <p:nvSpPr>
          <p:cNvPr id="6" name="Footer Placeholder 5">
            <a:extLst>
              <a:ext uri="{FF2B5EF4-FFF2-40B4-BE49-F238E27FC236}">
                <a16:creationId xmlns:a16="http://schemas.microsoft.com/office/drawing/2014/main" id="{F32F53DD-DD81-4894-8539-61C03C063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2DC0C-7C90-4C6A-93F4-7ADC77EF4E53}"/>
              </a:ext>
            </a:extLst>
          </p:cNvPr>
          <p:cNvSpPr>
            <a:spLocks noGrp="1"/>
          </p:cNvSpPr>
          <p:nvPr>
            <p:ph type="sldNum" sz="quarter" idx="12"/>
          </p:nvPr>
        </p:nvSpPr>
        <p:spPr/>
        <p:txBody>
          <a:bodyPr/>
          <a:lstStyle/>
          <a:p>
            <a:fld id="{E7B963E1-155B-4A88-BA46-8D9F0576B43C}" type="slidenum">
              <a:rPr lang="en-GB" smtClean="0"/>
              <a:t>‹#›</a:t>
            </a:fld>
            <a:endParaRPr lang="en-GB"/>
          </a:p>
        </p:txBody>
      </p:sp>
    </p:spTree>
    <p:extLst>
      <p:ext uri="{BB962C8B-B14F-4D97-AF65-F5344CB8AC3E}">
        <p14:creationId xmlns:p14="http://schemas.microsoft.com/office/powerpoint/2010/main" val="380377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CFC187-FBE0-4506-A83D-EFA64A69B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EE200D-C7C2-4F9F-82B2-77BA6194D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293EB0-E1D6-4C4C-8521-374840289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587C4-43D8-454A-8CCE-8D6BB7407146}" type="datetimeFigureOut">
              <a:rPr lang="en-GB" smtClean="0"/>
              <a:t>14/01/2019</a:t>
            </a:fld>
            <a:endParaRPr lang="en-GB"/>
          </a:p>
        </p:txBody>
      </p:sp>
      <p:sp>
        <p:nvSpPr>
          <p:cNvPr id="5" name="Footer Placeholder 4">
            <a:extLst>
              <a:ext uri="{FF2B5EF4-FFF2-40B4-BE49-F238E27FC236}">
                <a16:creationId xmlns:a16="http://schemas.microsoft.com/office/drawing/2014/main" id="{FA1D9FCD-0185-41A9-B3B0-907067D65C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7EAF956-41C4-4202-9900-5675B0784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963E1-155B-4A88-BA46-8D9F0576B43C}" type="slidenum">
              <a:rPr lang="en-GB" smtClean="0"/>
              <a:t>‹#›</a:t>
            </a:fld>
            <a:endParaRPr lang="en-GB"/>
          </a:p>
        </p:txBody>
      </p:sp>
    </p:spTree>
    <p:extLst>
      <p:ext uri="{BB962C8B-B14F-4D97-AF65-F5344CB8AC3E}">
        <p14:creationId xmlns:p14="http://schemas.microsoft.com/office/powerpoint/2010/main" val="89885698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orcid.org/0000-0001-7794-0218"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direct.com/science/article/abs/pii/S0148296317305441" TargetMode="Externa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hyperlink" Target="https://genomebiology.biomedcentral.com/articles/10.1186/s13059-015-0669-2" TargetMode="External"/><Relationship Id="rId5" Type="http://schemas.openxmlformats.org/officeDocument/2006/relationships/image" Target="../media/image23.png"/><Relationship Id="rId4" Type="http://schemas.openxmlformats.org/officeDocument/2006/relationships/hyperlink" Target="http://twitter.com/protohedgehog"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hyperlink" Target="https://www.slideshare.net/OpenAIRE_eu/peer-review-in-the-age-of-open-science" TargetMode="External"/><Relationship Id="rId4" Type="http://schemas.openxmlformats.org/officeDocument/2006/relationships/hyperlink" Target="https://cos.io/our-services/top-guidelin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gif"/><Relationship Id="rId4" Type="http://schemas.openxmlformats.org/officeDocument/2006/relationships/hyperlink" Target="http://twitter.com/protohedgeho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g"/><Relationship Id="rId7" Type="http://schemas.openxmlformats.org/officeDocument/2006/relationships/image" Target="../media/image5.png"/><Relationship Id="rId2" Type="http://schemas.openxmlformats.org/officeDocument/2006/relationships/hyperlink" Target="https://peerj.com/articles/599/" TargetMode="External"/><Relationship Id="rId1" Type="http://schemas.openxmlformats.org/officeDocument/2006/relationships/slideLayout" Target="../slideLayouts/slideLayout2.xml"/><Relationship Id="rId6" Type="http://schemas.openxmlformats.org/officeDocument/2006/relationships/hyperlink" Target="https://peerj.com/articles/4417/" TargetMode="External"/><Relationship Id="rId5" Type="http://schemas.openxmlformats.org/officeDocument/2006/relationships/image" Target="../media/image4.jpeg"/><Relationship Id="rId4" Type="http://schemas.openxmlformats.org/officeDocument/2006/relationships/hyperlink" Target="https://www.nature.com/articles/ncomms12737" TargetMode="External"/><Relationship Id="rId9" Type="http://schemas.openxmlformats.org/officeDocument/2006/relationships/hyperlink" Target="https://onlinelibrary.wiley.com/doi/full/10.1111/zoj.1240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www.timeshighereducation.com/blog/linking-impact-factor-open-access-charges-creates-more-inequality-academic-publishing" TargetMode="External"/><Relationship Id="rId1" Type="http://schemas.openxmlformats.org/officeDocument/2006/relationships/slideLayout" Target="../slideLayouts/slideLayout3.xml"/><Relationship Id="rId6" Type="http://schemas.openxmlformats.org/officeDocument/2006/relationships/image" Target="../media/image31.gif"/><Relationship Id="rId5" Type="http://schemas.openxmlformats.org/officeDocument/2006/relationships/hyperlink" Target="https://www.timeshighereducation.com/blog/springer-nature-committed-being-part-open-access-movement"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hyperlink" Target="http://fossilsandshit.com/response-to-president-paul-hofheinz-of-the-lisbon-council-regarding-elsevier-and-the-open-science-monitor/" TargetMode="Externa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s://zenodo.org/record/1405079#.W5dYdej7RPY"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zenodo.org/record/1443395?#.W724P2j7RPY" TargetMode="Externa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hyperlink" Target="http://twitter.com/protohedgehog" TargetMode="External"/><Relationship Id="rId4" Type="http://schemas.openxmlformats.org/officeDocument/2006/relationships/hyperlink" Target="https://docdrop.org/pdf/Annex-to-letter-to-Jon-Tennant-1--BbPfR.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zenodo.org/record/1472045#.W98HkZP0lPY" TargetMode="External"/><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eua.eu/news/188:scholarly-publishing-eua-asks-european-commission-to-investigate-lack-of-competition.html" TargetMode="External"/><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ei-ie.org/en/detail/16061/elsevier-putting-a-price-on-knowledge" TargetMode="External"/><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hyperlink" Target="http://twitter.com/protohedgehog"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hyperlink" Target="https://f1000research.com/articles/5-632/v3"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doi.org/10.1093/femsle/fny204" TargetMode="External"/><Relationship Id="rId10" Type="http://schemas.openxmlformats.org/officeDocument/2006/relationships/hyperlink" Target="http://twitter.com/protohedgehog" TargetMode="External"/><Relationship Id="rId4" Type="http://schemas.openxmlformats.org/officeDocument/2006/relationships/hyperlink" Target="https://f1000research.com/articles/6-1151/v3" TargetMode="External"/><Relationship Id="rId9" Type="http://schemas.openxmlformats.org/officeDocument/2006/relationships/hyperlink" Target="https://open-scholarship-strategy.github.io/sit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witter.com/protohedgeho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twitter.com/protohedgehog" TargetMode="Externa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hyperlink" Target="http://bulliedintobadscience.org/" TargetMode="External"/><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hyopenresearch.org/impactfactor" TargetMode="External"/><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hyperlink" Target="http://twitter.com/protohedgeho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5" Type="http://schemas.openxmlformats.org/officeDocument/2006/relationships/image" Target="../media/image49.gif"/><Relationship Id="rId4" Type="http://schemas.openxmlformats.org/officeDocument/2006/relationships/hyperlink" Target="https://www.sciencemag.org/news/2019/01/how-shine-indonesian-science-game-syste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s://health-policy-systems.biomedcentral.com/articles/10.1186/s12961-017-0235-3" TargetMode="External"/><Relationship Id="rId1" Type="http://schemas.openxmlformats.org/officeDocument/2006/relationships/slideLayout" Target="../slideLayouts/slideLayout6.xml"/><Relationship Id="rId4" Type="http://schemas.openxmlformats.org/officeDocument/2006/relationships/image" Target="../media/image51.gi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bit.ly/2PPjwRK" TargetMode="External"/><Relationship Id="rId7" Type="http://schemas.openxmlformats.org/officeDocument/2006/relationships/hyperlink" Target="https://zenodo.org/record/1472045#.W9MmR"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osf.io/preprints/bitss/796tu/" TargetMode="External"/><Relationship Id="rId4" Type="http://schemas.openxmlformats.org/officeDocument/2006/relationships/image" Target="../media/image12.png"/><Relationship Id="rId9" Type="http://schemas.openxmlformats.org/officeDocument/2006/relationships/hyperlink" Target="https://zenodo.org/record/1889378#.XDWt7M3gpP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hyopenresearch.org/" TargetMode="External"/><Relationship Id="rId3" Type="http://schemas.openxmlformats.org/officeDocument/2006/relationships/hyperlink" Target="http://f1000research.com/articles/5-632/v3" TargetMode="External"/><Relationship Id="rId7" Type="http://schemas.openxmlformats.org/officeDocument/2006/relationships/image" Target="../media/image56.png"/><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hyperlink" Target="https://peerj.com/articles/175" TargetMode="External"/><Relationship Id="rId5" Type="http://schemas.openxmlformats.org/officeDocument/2006/relationships/image" Target="../media/image55.png"/><Relationship Id="rId4" Type="http://schemas.openxmlformats.org/officeDocument/2006/relationships/hyperlink" Target="http://twitter.com/protohedgeho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kib.ki.se/en/publish-analyse/open-access" TargetMode="External"/><Relationship Id="rId1" Type="http://schemas.openxmlformats.org/officeDocument/2006/relationships/slideLayout" Target="../slideLayouts/slideLayout7.xml"/><Relationship Id="rId6" Type="http://schemas.openxmlformats.org/officeDocument/2006/relationships/hyperlink" Target="https://elifesciences.org/articles/16800" TargetMode="External"/><Relationship Id="rId5" Type="http://schemas.openxmlformats.org/officeDocument/2006/relationships/image" Target="../media/image58.png"/><Relationship Id="rId4" Type="http://schemas.openxmlformats.org/officeDocument/2006/relationships/hyperlink" Target="http://twitter.com/protohedgehog"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astcompany.com/90243936/exclusive-tim-berners-lee-tells-us-his-radical-new-plan-to-upend-the-world-wide-web"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44.xml.rels><?xml version="1.0" encoding="UTF-8" standalone="yes"?>
<Relationships xmlns="http://schemas.openxmlformats.org/package/2006/relationships"><Relationship Id="rId3" Type="http://schemas.openxmlformats.org/officeDocument/2006/relationships/hyperlink" Target="http://www.prepubmed.org/monthly_stats/" TargetMode="External"/><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hyperlink" Target="http://twitter.com/protohedgeho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4" Type="http://schemas.openxmlformats.org/officeDocument/2006/relationships/hyperlink" Target="https://www.youtube.com/watch?v=2zMgY8Dx9co"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hyperlink" Target="http://fossilsandshit.com/a-challenge-to-publishers-to-justify-embargo-periods/" TargetMode="Externa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47.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twitter.com/protohedgehog" TargetMode="Externa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twitter.com/protohedgehog" TargetMode="Externa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letsallstandtogether.wordpress.com/"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hyperlink" Target="http://twitter.com/protohedgeho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hyperlink" Target="https://eliademy.com/catalog/oer/module-5-open-research-software-and-open-source.html"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twitter.com/protohedgehog" TargetMode="External"/><Relationship Id="rId1" Type="http://schemas.openxmlformats.org/officeDocument/2006/relationships/slideLayout" Target="../slideLayouts/slideLayout3.xml"/><Relationship Id="rId4" Type="http://schemas.openxmlformats.org/officeDocument/2006/relationships/hyperlink" Target="https://paywallthemovie.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hyperlink" Target="http://twitter.com/protohedgeho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journals.plos.org/plosone/article?id=10.1371/journal.pone.0193148"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hyperlink" Target="http://twitter.com/protohedgehog" TargetMode="External"/><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hyperlink" Target="http://blogs.lse.ac.uk/impactofsocialsciences/2017/09/11/we-have-the-technology-to-save-peer-review-now-it-is-up-to-our-communities-to-implement-i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doi.org/10.1093/femsle/fny204" TargetMode="External"/><Relationship Id="rId2" Type="http://schemas.openxmlformats.org/officeDocument/2006/relationships/image" Target="../media/image75.gif"/><Relationship Id="rId1" Type="http://schemas.openxmlformats.org/officeDocument/2006/relationships/slideLayout" Target="../slideLayouts/slideLayout2.xml"/><Relationship Id="rId6" Type="http://schemas.openxmlformats.org/officeDocument/2006/relationships/hyperlink" Target="http://twitter.com/protohedgehog" TargetMode="External"/><Relationship Id="rId5" Type="http://schemas.openxmlformats.org/officeDocument/2006/relationships/image" Target="../media/image78.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8" Type="http://schemas.openxmlformats.org/officeDocument/2006/relationships/hyperlink" Target="https://jrost.org/" TargetMode="External"/><Relationship Id="rId13" Type="http://schemas.openxmlformats.org/officeDocument/2006/relationships/diagramLayout" Target="../diagrams/layout4.xml"/><Relationship Id="rId18" Type="http://schemas.openxmlformats.org/officeDocument/2006/relationships/hyperlink" Target="http://elephantinthelab.org/do-we-need-an-open-science-coalition/" TargetMode="External"/><Relationship Id="rId3" Type="http://schemas.openxmlformats.org/officeDocument/2006/relationships/hyperlink" Target="https://www.scienceeurope.org/coalition-s/" TargetMode="External"/><Relationship Id="rId7" Type="http://schemas.openxmlformats.org/officeDocument/2006/relationships/hyperlink" Target="https://www.openaire.eu/" TargetMode="External"/><Relationship Id="rId12" Type="http://schemas.openxmlformats.org/officeDocument/2006/relationships/diagramData" Target="../diagrams/data4.xml"/><Relationship Id="rId17" Type="http://schemas.openxmlformats.org/officeDocument/2006/relationships/hyperlink" Target="http://twitter.com/protohedgehog" TargetMode="External"/><Relationship Id="rId2" Type="http://schemas.openxmlformats.org/officeDocument/2006/relationships/hyperlink" Target="http://osiglobal.org/" TargetMode="External"/><Relationship Id="rId16"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hyperlink" Target="https://doaj.org/" TargetMode="External"/><Relationship Id="rId11" Type="http://schemas.openxmlformats.org/officeDocument/2006/relationships/hyperlink" Target="https://www.force11.org/group/scholarly-commons-working-group" TargetMode="External"/><Relationship Id="rId5" Type="http://schemas.openxmlformats.org/officeDocument/2006/relationships/hyperlink" Target="https://ocsdnet.org/" TargetMode="External"/><Relationship Id="rId15" Type="http://schemas.openxmlformats.org/officeDocument/2006/relationships/diagramColors" Target="../diagrams/colors4.xml"/><Relationship Id="rId10" Type="http://schemas.openxmlformats.org/officeDocument/2006/relationships/hyperlink" Target="https://open-scholarship-strategy.github.io/site/" TargetMode="External"/><Relationship Id="rId4" Type="http://schemas.openxmlformats.org/officeDocument/2006/relationships/hyperlink" Target="http://scielo.org/php/index.php" TargetMode="External"/><Relationship Id="rId9" Type="http://schemas.openxmlformats.org/officeDocument/2006/relationships/hyperlink" Target="https://opensciencemooc.eu/modules/" TargetMode="External"/><Relationship Id="rId14" Type="http://schemas.openxmlformats.org/officeDocument/2006/relationships/diagramQuickStyle" Target="../diagrams/quickStyle4.xml"/></Relationships>
</file>

<file path=ppt/slides/_rels/slide64.xml.rels><?xml version="1.0" encoding="UTF-8" standalone="yes"?>
<Relationships xmlns="http://schemas.openxmlformats.org/package/2006/relationships"><Relationship Id="rId3" Type="http://schemas.openxmlformats.org/officeDocument/2006/relationships/hyperlink" Target="https://meta-paleo.github.io/" TargetMode="External"/><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hyperlink" Target="https://paleorxiv.org/"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eliademy.com/catalog/oer/module-5-open-research-software-and-open-source.html" TargetMode="Externa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elephantinthelab.org/do-we-need-an-open-science-coalition/" TargetMode="External"/><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jpg"/><Relationship Id="rId7" Type="http://schemas.openxmlformats.org/officeDocument/2006/relationships/hyperlink" Target="mailto:info@opensciencemooc.e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twitter.com/OpenScienceMOOC" TargetMode="External"/><Relationship Id="rId5" Type="http://schemas.openxmlformats.org/officeDocument/2006/relationships/hyperlink" Target="https://opensciencemooc.eu/" TargetMode="External"/><Relationship Id="rId4" Type="http://schemas.openxmlformats.org/officeDocument/2006/relationships/hyperlink" Target="https://github.com/OpenScienceMOOC" TargetMode="External"/><Relationship Id="rId9" Type="http://schemas.openxmlformats.org/officeDocument/2006/relationships/hyperlink" Target="http://twitter.com/protohedgeho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who.int/mediacentre/events/meetings/2015/un-sustainable-development-summit/en"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twitter.com/protohedgeho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twitter.com/protohedgeho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411588"/>
            <a:ext cx="2770766" cy="1655762"/>
          </a:xfrm>
        </p:spPr>
        <p:txBody>
          <a:bodyPr>
            <a:normAutofit/>
          </a:bodyPr>
          <a:lstStyle/>
          <a:p>
            <a:r>
              <a:rPr lang="en-GB" dirty="0" err="1"/>
              <a:t>Dr.</a:t>
            </a:r>
            <a:r>
              <a:rPr lang="en-GB" dirty="0"/>
              <a:t> Jon Tennant</a:t>
            </a:r>
          </a:p>
          <a:p>
            <a:r>
              <a:rPr lang="en-GB" dirty="0"/>
              <a:t>    @</a:t>
            </a:r>
            <a:r>
              <a:rPr lang="en-GB" dirty="0" err="1"/>
              <a:t>protohedgehog</a:t>
            </a:r>
            <a:endParaRPr lang="en-GB" dirty="0"/>
          </a:p>
        </p:txBody>
      </p:sp>
      <p:graphicFrame>
        <p:nvGraphicFramePr>
          <p:cNvPr id="4" name="Table 3">
            <a:extLst>
              <a:ext uri="{FF2B5EF4-FFF2-40B4-BE49-F238E27FC236}">
                <a16:creationId xmlns:a16="http://schemas.microsoft.com/office/drawing/2014/main" id="{BEA11221-4659-4604-9229-F998A891184B}"/>
              </a:ext>
            </a:extLst>
          </p:cNvPr>
          <p:cNvGraphicFramePr>
            <a:graphicFrameLocks noGrp="1"/>
          </p:cNvGraphicFramePr>
          <p:nvPr>
            <p:extLst>
              <p:ext uri="{D42A27DB-BD31-4B8C-83A1-F6EECF244321}">
                <p14:modId xmlns:p14="http://schemas.microsoft.com/office/powerpoint/2010/main" val="1910515293"/>
              </p:ext>
            </p:extLst>
          </p:nvPr>
        </p:nvGraphicFramePr>
        <p:xfrm>
          <a:off x="7510596" y="6059044"/>
          <a:ext cx="4293787" cy="548640"/>
        </p:xfrm>
        <a:graphic>
          <a:graphicData uri="http://schemas.openxmlformats.org/drawingml/2006/table">
            <a:tbl>
              <a:tblPr/>
              <a:tblGrid>
                <a:gridCol w="4293787">
                  <a:extLst>
                    <a:ext uri="{9D8B030D-6E8A-4147-A177-3AD203B41FA5}">
                      <a16:colId xmlns:a16="http://schemas.microsoft.com/office/drawing/2014/main" val="772153124"/>
                    </a:ext>
                  </a:extLst>
                </a:gridCol>
              </a:tblGrid>
              <a:tr h="0">
                <a:tc>
                  <a:txBody>
                    <a:bodyPr/>
                    <a:lstStyle/>
                    <a:p>
                      <a:r>
                        <a:rPr lang="en-GB" sz="1800" b="1" i="0" u="none" strike="noStrike" kern="1200" dirty="0">
                          <a:solidFill>
                            <a:schemeClr val="tx1"/>
                          </a:solidFill>
                          <a:effectLst/>
                          <a:latin typeface="+mn-lt"/>
                          <a:ea typeface="+mn-ea"/>
                          <a:cs typeface="+mn-cs"/>
                        </a:rPr>
                        <a:t>Hello Fellow Lecture, University Library of Southern Denmark, January 15, 2019</a:t>
                      </a:r>
                      <a:endParaRPr lang="en-GB" sz="1800" b="0" i="0" kern="1200" dirty="0">
                        <a:solidFill>
                          <a:schemeClr val="tx1"/>
                        </a:solidFill>
                        <a:effectLst/>
                        <a:latin typeface="+mn-lt"/>
                        <a:ea typeface="+mn-ea"/>
                        <a:cs typeface="+mn-cs"/>
                      </a:endParaRPr>
                    </a:p>
                  </a:txBody>
                  <a:tcPr marL="0" marR="0" marT="0" marB="0" anchor="ctr">
                    <a:lnL>
                      <a:noFill/>
                    </a:lnL>
                    <a:lnR>
                      <a:noFill/>
                    </a:lnR>
                    <a:lnT>
                      <a:noFill/>
                    </a:lnT>
                    <a:lnB>
                      <a:noFill/>
                    </a:lnB>
                  </a:tcPr>
                </a:tc>
                <a:extLst>
                  <a:ext uri="{0D108BD9-81ED-4DB2-BD59-A6C34878D82A}">
                    <a16:rowId xmlns:a16="http://schemas.microsoft.com/office/drawing/2014/main" val="367571162"/>
                  </a:ext>
                </a:extLst>
              </a:tr>
            </a:tbl>
          </a:graphicData>
        </a:graphic>
      </p:graphicFrame>
      <p:sp>
        <p:nvSpPr>
          <p:cNvPr id="6" name="Rectangle 5">
            <a:extLst>
              <a:ext uri="{FF2B5EF4-FFF2-40B4-BE49-F238E27FC236}">
                <a16:creationId xmlns:a16="http://schemas.microsoft.com/office/drawing/2014/main" id="{FDF500A3-8E3C-4959-8AB1-381271BD3AB4}"/>
              </a:ext>
            </a:extLst>
          </p:cNvPr>
          <p:cNvSpPr/>
          <p:nvPr/>
        </p:nvSpPr>
        <p:spPr>
          <a:xfrm>
            <a:off x="387617" y="6333364"/>
            <a:ext cx="4439036" cy="369332"/>
          </a:xfrm>
          <a:prstGeom prst="rect">
            <a:avLst/>
          </a:prstGeom>
        </p:spPr>
        <p:txBody>
          <a:bodyPr wrap="none">
            <a:spAutoFit/>
          </a:bodyPr>
          <a:lstStyle/>
          <a:p>
            <a:r>
              <a:rPr lang="en-GB" b="0" i="0" dirty="0">
                <a:solidFill>
                  <a:srgbClr val="494A4C"/>
                </a:solidFill>
                <a:effectLst/>
                <a:latin typeface="noto sans" panose="020B0502040504020204" pitchFamily="34"/>
                <a:hlinkClick r:id="rId2"/>
              </a:rPr>
              <a:t>https://orcid.org/0000-0001-7794-0218</a:t>
            </a:r>
            <a:r>
              <a:rPr lang="en-GB" b="0" i="0" dirty="0">
                <a:solidFill>
                  <a:srgbClr val="494A4C"/>
                </a:solidFill>
                <a:effectLst/>
                <a:latin typeface="noto sans" panose="020B0502040504020204" pitchFamily="34"/>
              </a:rPr>
              <a:t> </a:t>
            </a:r>
            <a:endParaRPr lang="en-GB" dirty="0"/>
          </a:p>
        </p:txBody>
      </p:sp>
      <p:pic>
        <p:nvPicPr>
          <p:cNvPr id="13" name="Picture 12">
            <a:extLst>
              <a:ext uri="{FF2B5EF4-FFF2-40B4-BE49-F238E27FC236}">
                <a16:creationId xmlns:a16="http://schemas.microsoft.com/office/drawing/2014/main" id="{210F0C67-DFE8-48A0-9188-B8C8583C2817}"/>
              </a:ext>
            </a:extLst>
          </p:cNvPr>
          <p:cNvPicPr>
            <a:picLocks noChangeAspect="1"/>
          </p:cNvPicPr>
          <p:nvPr/>
        </p:nvPicPr>
        <p:blipFill>
          <a:blip r:embed="rId3">
            <a:lum/>
            <a:alphaModFix/>
          </a:blip>
          <a:srcRect/>
          <a:stretch>
            <a:fillRect/>
          </a:stretch>
        </p:blipFill>
        <p:spPr>
          <a:xfrm>
            <a:off x="312740" y="318209"/>
            <a:ext cx="2458025" cy="1531135"/>
          </a:xfrm>
          <a:prstGeom prst="rect">
            <a:avLst/>
          </a:prstGeom>
          <a:noFill/>
          <a:ln>
            <a:noFill/>
          </a:ln>
        </p:spPr>
      </p:pic>
      <p:pic>
        <p:nvPicPr>
          <p:cNvPr id="14" name="Picture 13">
            <a:extLst>
              <a:ext uri="{FF2B5EF4-FFF2-40B4-BE49-F238E27FC236}">
                <a16:creationId xmlns:a16="http://schemas.microsoft.com/office/drawing/2014/main" id="{49E4559D-92C7-41C6-9E66-F4F28BBF0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9" t="28849" r="6258" b="26061"/>
          <a:stretch/>
        </p:blipFill>
        <p:spPr>
          <a:xfrm>
            <a:off x="7333130" y="150439"/>
            <a:ext cx="4707692" cy="1540471"/>
          </a:xfrm>
          <a:prstGeom prst="rect">
            <a:avLst/>
          </a:prstGeom>
        </p:spPr>
      </p:pic>
      <p:sp>
        <p:nvSpPr>
          <p:cNvPr id="2" name="Rectangle 1">
            <a:extLst>
              <a:ext uri="{FF2B5EF4-FFF2-40B4-BE49-F238E27FC236}">
                <a16:creationId xmlns:a16="http://schemas.microsoft.com/office/drawing/2014/main" id="{B55C9758-128D-40FF-BA53-58687B8E904A}"/>
              </a:ext>
            </a:extLst>
          </p:cNvPr>
          <p:cNvSpPr/>
          <p:nvPr/>
        </p:nvSpPr>
        <p:spPr>
          <a:xfrm>
            <a:off x="1332446" y="2274838"/>
            <a:ext cx="8851460" cy="2585323"/>
          </a:xfrm>
          <a:prstGeom prst="rect">
            <a:avLst/>
          </a:prstGeom>
        </p:spPr>
        <p:txBody>
          <a:bodyPr wrap="square">
            <a:spAutoFit/>
          </a:bodyPr>
          <a:lstStyle/>
          <a:p>
            <a:endParaRPr lang="en-GB" dirty="0"/>
          </a:p>
          <a:p>
            <a:pPr algn="ctr"/>
            <a:r>
              <a:rPr lang="en-GB" sz="4800" dirty="0"/>
              <a:t> </a:t>
            </a:r>
            <a:r>
              <a:rPr lang="en-GB" sz="4800" b="1" dirty="0"/>
              <a:t>Power, preprints, and publishers - shifting research cultures towards Open Scholarship </a:t>
            </a:r>
            <a:endParaRPr lang="en-GB" sz="4800" b="1" dirty="0">
              <a:latin typeface="Open Sans"/>
            </a:endParaRPr>
          </a:p>
        </p:txBody>
      </p:sp>
    </p:spTree>
    <p:extLst>
      <p:ext uri="{BB962C8B-B14F-4D97-AF65-F5344CB8AC3E}">
        <p14:creationId xmlns:p14="http://schemas.microsoft.com/office/powerpoint/2010/main" val="701329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4394A6-E6C0-4E2E-A1C5-A66BF948E06B}"/>
              </a:ext>
            </a:extLst>
          </p:cNvPr>
          <p:cNvSpPr/>
          <p:nvPr/>
        </p:nvSpPr>
        <p:spPr>
          <a:xfrm>
            <a:off x="1732109" y="995863"/>
            <a:ext cx="9168973" cy="3785652"/>
          </a:xfrm>
          <a:prstGeom prst="rect">
            <a:avLst/>
          </a:prstGeom>
        </p:spPr>
        <p:txBody>
          <a:bodyPr wrap="square">
            <a:spAutoFit/>
          </a:bodyPr>
          <a:lstStyle/>
          <a:p>
            <a:pPr algn="ctr"/>
            <a:r>
              <a:rPr lang="en-GB" sz="4000" b="1" dirty="0">
                <a:latin typeface="Open Sans"/>
              </a:rPr>
              <a:t>For researchers, getting published is like going to a restaurant, bringing all of your own ingredients, cooking the meal yourself, and then being charged $40 for a waiter to bring it out on a plate for you.</a:t>
            </a:r>
          </a:p>
        </p:txBody>
      </p:sp>
      <p:sp>
        <p:nvSpPr>
          <p:cNvPr id="4" name="Rectangle 3">
            <a:extLst>
              <a:ext uri="{FF2B5EF4-FFF2-40B4-BE49-F238E27FC236}">
                <a16:creationId xmlns:a16="http://schemas.microsoft.com/office/drawing/2014/main" id="{70C8DFA6-68F1-465B-ABF4-F5B0FDA9AA3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3" name="Rectangle 2">
            <a:extLst>
              <a:ext uri="{FF2B5EF4-FFF2-40B4-BE49-F238E27FC236}">
                <a16:creationId xmlns:a16="http://schemas.microsoft.com/office/drawing/2014/main" id="{52880E8B-CA1F-418A-86E2-2345AEC5EF6E}"/>
              </a:ext>
            </a:extLst>
          </p:cNvPr>
          <p:cNvSpPr/>
          <p:nvPr/>
        </p:nvSpPr>
        <p:spPr>
          <a:xfrm>
            <a:off x="3266752" y="5228138"/>
            <a:ext cx="6123664" cy="400110"/>
          </a:xfrm>
          <a:prstGeom prst="rect">
            <a:avLst/>
          </a:prstGeom>
        </p:spPr>
        <p:txBody>
          <a:bodyPr wrap="none">
            <a:spAutoFit/>
          </a:bodyPr>
          <a:lstStyle/>
          <a:p>
            <a:pPr marL="342900" lvl="1" indent="-342900"/>
            <a:r>
              <a:rPr lang="en-GB" sz="2000" dirty="0">
                <a:latin typeface="Open Sans"/>
              </a:rPr>
              <a:t>You are the provider, the product, and the consumer.</a:t>
            </a:r>
          </a:p>
        </p:txBody>
      </p:sp>
    </p:spTree>
    <p:extLst>
      <p:ext uri="{BB962C8B-B14F-4D97-AF65-F5344CB8AC3E}">
        <p14:creationId xmlns:p14="http://schemas.microsoft.com/office/powerpoint/2010/main" val="185319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7F8D-B80D-44E0-B5A6-568649260CDA}"/>
              </a:ext>
            </a:extLst>
          </p:cNvPr>
          <p:cNvSpPr txBox="1">
            <a:spLocks noGrp="1"/>
          </p:cNvSpPr>
          <p:nvPr>
            <p:ph type="title" idx="4294967295"/>
          </p:nvPr>
        </p:nvSpPr>
        <p:spPr>
          <a:xfrm>
            <a:off x="3515745" y="131547"/>
            <a:ext cx="9906000" cy="1477963"/>
          </a:xfrm>
        </p:spPr>
        <p:txBody>
          <a:bodyPr/>
          <a:lstStyle/>
          <a:p>
            <a:pPr lvl="0"/>
            <a:r>
              <a:rPr lang="en-GB" dirty="0"/>
              <a:t>Why Open Research </a:t>
            </a:r>
            <a:r>
              <a:rPr lang="en-GB" i="1" dirty="0"/>
              <a:t>now</a:t>
            </a:r>
            <a:r>
              <a:rPr lang="en-GB" dirty="0"/>
              <a:t>?</a:t>
            </a:r>
          </a:p>
        </p:txBody>
      </p:sp>
      <p:sp>
        <p:nvSpPr>
          <p:cNvPr id="3" name="Subtitle 2">
            <a:extLst>
              <a:ext uri="{FF2B5EF4-FFF2-40B4-BE49-F238E27FC236}">
                <a16:creationId xmlns:a16="http://schemas.microsoft.com/office/drawing/2014/main" id="{D58F0164-6484-4FDA-A04D-7C856B93C4A5}"/>
              </a:ext>
            </a:extLst>
          </p:cNvPr>
          <p:cNvSpPr txBox="1">
            <a:spLocks noGrp="1"/>
          </p:cNvSpPr>
          <p:nvPr>
            <p:ph type="subTitle" idx="4294967295"/>
          </p:nvPr>
        </p:nvSpPr>
        <p:spPr>
          <a:xfrm>
            <a:off x="408561" y="1608161"/>
            <a:ext cx="7433452" cy="4277449"/>
          </a:xfrm>
        </p:spPr>
        <p:txBody>
          <a:bodyPr anchor="ctr">
            <a:normAutofit/>
          </a:bodyPr>
          <a:lstStyle/>
          <a:p>
            <a:pPr marL="0" lvl="0" indent="0" algn="ctr">
              <a:buNone/>
            </a:pPr>
            <a:r>
              <a:rPr lang="en-GB" sz="4000" dirty="0"/>
              <a:t>Things are getting </a:t>
            </a:r>
            <a:r>
              <a:rPr lang="en-GB" sz="4000" u="sng" dirty="0"/>
              <a:t>worse</a:t>
            </a:r>
          </a:p>
          <a:p>
            <a:pPr lvl="1" algn="ctr"/>
            <a:r>
              <a:rPr lang="en-GB" dirty="0"/>
              <a:t>Co-option of Open Science</a:t>
            </a:r>
          </a:p>
          <a:p>
            <a:pPr lvl="1" algn="ctr"/>
            <a:r>
              <a:rPr lang="en-GB" dirty="0"/>
              <a:t>Private interests strengthening</a:t>
            </a:r>
          </a:p>
          <a:p>
            <a:pPr lvl="1" algn="ctr"/>
            <a:r>
              <a:rPr lang="en-GB" dirty="0"/>
              <a:t>Ownership of scholarly infrastructure</a:t>
            </a:r>
            <a:br>
              <a:rPr lang="en-GB" dirty="0"/>
            </a:br>
            <a:endParaRPr lang="en-GB" dirty="0"/>
          </a:p>
          <a:p>
            <a:pPr marL="0" lvl="0" indent="0" algn="ctr">
              <a:buNone/>
            </a:pPr>
            <a:r>
              <a:rPr lang="en-GB" sz="4000" dirty="0"/>
              <a:t>We have to act </a:t>
            </a:r>
            <a:r>
              <a:rPr lang="en-GB" sz="4000" b="1" dirty="0"/>
              <a:t>now</a:t>
            </a:r>
            <a:r>
              <a:rPr lang="en-GB" sz="4000" dirty="0"/>
              <a:t>, as a global community and take control of [Open] Research.</a:t>
            </a:r>
          </a:p>
        </p:txBody>
      </p:sp>
      <p:sp>
        <p:nvSpPr>
          <p:cNvPr id="6" name="Rectangle 5">
            <a:extLst>
              <a:ext uri="{FF2B5EF4-FFF2-40B4-BE49-F238E27FC236}">
                <a16:creationId xmlns:a16="http://schemas.microsoft.com/office/drawing/2014/main" id="{8C089EAA-5C36-4D3B-87FC-D038DBEEDB74}"/>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7" name="Picture 2" descr="Image result for we destroyed the planet">
            <a:extLst>
              <a:ext uri="{FF2B5EF4-FFF2-40B4-BE49-F238E27FC236}">
                <a16:creationId xmlns:a16="http://schemas.microsoft.com/office/drawing/2014/main" id="{F107A61D-2711-4531-91AE-F49A18A90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791" y="1519068"/>
            <a:ext cx="3782044" cy="3819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D9845-EBC4-4073-B5A1-4F722B531952}"/>
              </a:ext>
            </a:extLst>
          </p:cNvPr>
          <p:cNvPicPr>
            <a:picLocks noChangeAspect="1"/>
          </p:cNvPicPr>
          <p:nvPr/>
        </p:nvPicPr>
        <p:blipFill>
          <a:blip r:embed="rId2"/>
          <a:stretch>
            <a:fillRect/>
          </a:stretch>
        </p:blipFill>
        <p:spPr>
          <a:xfrm>
            <a:off x="468165" y="1202472"/>
            <a:ext cx="5123757" cy="2218903"/>
          </a:xfrm>
          <a:prstGeom prst="rect">
            <a:avLst/>
          </a:prstGeom>
        </p:spPr>
      </p:pic>
      <p:sp>
        <p:nvSpPr>
          <p:cNvPr id="3" name="TextBox 2">
            <a:extLst>
              <a:ext uri="{FF2B5EF4-FFF2-40B4-BE49-F238E27FC236}">
                <a16:creationId xmlns:a16="http://schemas.microsoft.com/office/drawing/2014/main" id="{0E6454B3-7B85-4F93-8173-DC58A302245B}"/>
              </a:ext>
            </a:extLst>
          </p:cNvPr>
          <p:cNvSpPr txBox="1"/>
          <p:nvPr/>
        </p:nvSpPr>
        <p:spPr>
          <a:xfrm>
            <a:off x="737913" y="3858199"/>
            <a:ext cx="4625177" cy="1200329"/>
          </a:xfrm>
          <a:prstGeom prst="rect">
            <a:avLst/>
          </a:prstGeom>
          <a:noFill/>
        </p:spPr>
        <p:txBody>
          <a:bodyPr wrap="square" rtlCol="0">
            <a:spAutoFit/>
          </a:bodyPr>
          <a:lstStyle/>
          <a:p>
            <a:pPr algn="ctr"/>
            <a:r>
              <a:rPr lang="en-GB" b="1" dirty="0">
                <a:latin typeface="Open Sans"/>
              </a:rPr>
              <a:t>“Open Science is transparent and accessible knowledge that is shared and developed through collaborative networks.”</a:t>
            </a:r>
          </a:p>
        </p:txBody>
      </p:sp>
      <p:sp>
        <p:nvSpPr>
          <p:cNvPr id="4" name="Rectangle 3">
            <a:extLst>
              <a:ext uri="{FF2B5EF4-FFF2-40B4-BE49-F238E27FC236}">
                <a16:creationId xmlns:a16="http://schemas.microsoft.com/office/drawing/2014/main" id="{8132C679-1560-4674-88A9-6AA66EC43122}"/>
              </a:ext>
            </a:extLst>
          </p:cNvPr>
          <p:cNvSpPr/>
          <p:nvPr/>
        </p:nvSpPr>
        <p:spPr>
          <a:xfrm>
            <a:off x="309987" y="6488668"/>
            <a:ext cx="8181975" cy="292388"/>
          </a:xfrm>
          <a:prstGeom prst="rect">
            <a:avLst/>
          </a:prstGeom>
        </p:spPr>
        <p:txBody>
          <a:bodyPr wrap="square">
            <a:spAutoFit/>
          </a:bodyPr>
          <a:lstStyle/>
          <a:p>
            <a:r>
              <a:rPr lang="en-GB" sz="1300" dirty="0">
                <a:latin typeface="Open Sans"/>
                <a:hlinkClick r:id="rId3"/>
              </a:rPr>
              <a:t>https://www.sciencedirect.com/science/article/abs/pii/S0148296317305441</a:t>
            </a:r>
            <a:r>
              <a:rPr lang="en-GB" sz="1300" dirty="0">
                <a:latin typeface="Open Sans"/>
              </a:rPr>
              <a:t> </a:t>
            </a:r>
          </a:p>
        </p:txBody>
      </p:sp>
      <p:sp>
        <p:nvSpPr>
          <p:cNvPr id="6" name="Rectangle 5">
            <a:extLst>
              <a:ext uri="{FF2B5EF4-FFF2-40B4-BE49-F238E27FC236}">
                <a16:creationId xmlns:a16="http://schemas.microsoft.com/office/drawing/2014/main" id="{BEEE474D-FF79-4B0C-AF81-04920F1A19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5" name="TextBox 4">
            <a:extLst>
              <a:ext uri="{FF2B5EF4-FFF2-40B4-BE49-F238E27FC236}">
                <a16:creationId xmlns:a16="http://schemas.microsoft.com/office/drawing/2014/main" id="{AFF472AA-5F4C-4740-B993-7FB162847DC0}"/>
              </a:ext>
            </a:extLst>
          </p:cNvPr>
          <p:cNvSpPr txBox="1"/>
          <p:nvPr/>
        </p:nvSpPr>
        <p:spPr>
          <a:xfrm>
            <a:off x="966745" y="5079853"/>
            <a:ext cx="4625177" cy="830997"/>
          </a:xfrm>
          <a:prstGeom prst="rect">
            <a:avLst/>
          </a:prstGeom>
          <a:noFill/>
        </p:spPr>
        <p:txBody>
          <a:bodyPr wrap="none" rtlCol="0">
            <a:spAutoFit/>
          </a:bodyPr>
          <a:lstStyle/>
          <a:p>
            <a:r>
              <a:rPr lang="en-GB" sz="4800" b="1" dirty="0"/>
              <a:t>THIS IS </a:t>
            </a:r>
            <a:r>
              <a:rPr lang="en-GB" sz="4800" b="1" u="sng" dirty="0"/>
              <a:t>VERY BAD</a:t>
            </a:r>
          </a:p>
        </p:txBody>
      </p:sp>
      <p:pic>
        <p:nvPicPr>
          <p:cNvPr id="7" name="Picture 6">
            <a:extLst>
              <a:ext uri="{FF2B5EF4-FFF2-40B4-BE49-F238E27FC236}">
                <a16:creationId xmlns:a16="http://schemas.microsoft.com/office/drawing/2014/main" id="{E1E9A2AD-C0F6-42D3-95E8-A6758DF11BCD}"/>
              </a:ext>
            </a:extLst>
          </p:cNvPr>
          <p:cNvPicPr>
            <a:picLocks noChangeAspect="1"/>
          </p:cNvPicPr>
          <p:nvPr/>
        </p:nvPicPr>
        <p:blipFill>
          <a:blip r:embed="rId5"/>
          <a:stretch>
            <a:fillRect/>
          </a:stretch>
        </p:blipFill>
        <p:spPr>
          <a:xfrm>
            <a:off x="5669487" y="1375960"/>
            <a:ext cx="6054348" cy="2015471"/>
          </a:xfrm>
          <a:prstGeom prst="rect">
            <a:avLst/>
          </a:prstGeom>
        </p:spPr>
      </p:pic>
      <p:sp>
        <p:nvSpPr>
          <p:cNvPr id="8" name="Rectangle 7">
            <a:extLst>
              <a:ext uri="{FF2B5EF4-FFF2-40B4-BE49-F238E27FC236}">
                <a16:creationId xmlns:a16="http://schemas.microsoft.com/office/drawing/2014/main" id="{866F4D61-A302-4451-BFBB-6F4885F3E427}"/>
              </a:ext>
            </a:extLst>
          </p:cNvPr>
          <p:cNvSpPr/>
          <p:nvPr/>
        </p:nvSpPr>
        <p:spPr>
          <a:xfrm>
            <a:off x="5862437" y="3805890"/>
            <a:ext cx="5579814" cy="1200329"/>
          </a:xfrm>
          <a:prstGeom prst="rect">
            <a:avLst/>
          </a:prstGeom>
        </p:spPr>
        <p:txBody>
          <a:bodyPr wrap="square">
            <a:spAutoFit/>
          </a:bodyPr>
          <a:lstStyle/>
          <a:p>
            <a:pPr algn="ctr"/>
            <a:r>
              <a:rPr lang="en-GB" b="1" dirty="0">
                <a:latin typeface="Open Sans"/>
              </a:rPr>
              <a:t>“Open science describes the practice of carrying out scientific research in a completely transparent manner, and making the results of that research available to everyone. Isn’t that just ‘science’?”</a:t>
            </a:r>
          </a:p>
        </p:txBody>
      </p:sp>
      <p:sp>
        <p:nvSpPr>
          <p:cNvPr id="9" name="Rectangle 8">
            <a:extLst>
              <a:ext uri="{FF2B5EF4-FFF2-40B4-BE49-F238E27FC236}">
                <a16:creationId xmlns:a16="http://schemas.microsoft.com/office/drawing/2014/main" id="{DD844058-D1AC-4C64-8F29-819358FA567D}"/>
              </a:ext>
            </a:extLst>
          </p:cNvPr>
          <p:cNvSpPr/>
          <p:nvPr/>
        </p:nvSpPr>
        <p:spPr>
          <a:xfrm>
            <a:off x="1979215" y="364105"/>
            <a:ext cx="8233569" cy="954107"/>
          </a:xfrm>
          <a:prstGeom prst="rect">
            <a:avLst/>
          </a:prstGeom>
        </p:spPr>
        <p:txBody>
          <a:bodyPr wrap="square">
            <a:spAutoFit/>
          </a:bodyPr>
          <a:lstStyle/>
          <a:p>
            <a:pPr algn="ctr"/>
            <a:r>
              <a:rPr lang="en-GB" sz="2800" dirty="0">
                <a:latin typeface="Open Sans"/>
              </a:rPr>
              <a:t>I feel like often we talk about “Open Science” as a different entity to [good] “science”.</a:t>
            </a:r>
          </a:p>
        </p:txBody>
      </p:sp>
      <p:sp>
        <p:nvSpPr>
          <p:cNvPr id="10" name="Rectangle 9">
            <a:extLst>
              <a:ext uri="{FF2B5EF4-FFF2-40B4-BE49-F238E27FC236}">
                <a16:creationId xmlns:a16="http://schemas.microsoft.com/office/drawing/2014/main" id="{33A1C191-5DD8-479C-9FC9-79FBE8B693FC}"/>
              </a:ext>
            </a:extLst>
          </p:cNvPr>
          <p:cNvSpPr/>
          <p:nvPr/>
        </p:nvSpPr>
        <p:spPr>
          <a:xfrm>
            <a:off x="309987" y="6190137"/>
            <a:ext cx="6213587" cy="492443"/>
          </a:xfrm>
          <a:prstGeom prst="rect">
            <a:avLst/>
          </a:prstGeom>
        </p:spPr>
        <p:txBody>
          <a:bodyPr wrap="square">
            <a:spAutoFit/>
          </a:bodyPr>
          <a:lstStyle/>
          <a:p>
            <a:r>
              <a:rPr lang="en-GB" sz="1300" dirty="0">
                <a:latin typeface="Open Sans"/>
                <a:hlinkClick r:id="rId6"/>
              </a:rPr>
              <a:t>https://genomebiology.biomedcentral.com/articles/10.1186/s13059-015-0669-2</a:t>
            </a:r>
            <a:endParaRPr lang="en-GB" sz="1300" dirty="0">
              <a:latin typeface="Open Sans"/>
            </a:endParaRPr>
          </a:p>
          <a:p>
            <a:endParaRPr lang="en-GB" sz="1300" dirty="0">
              <a:latin typeface="Open Sans"/>
            </a:endParaRPr>
          </a:p>
        </p:txBody>
      </p:sp>
      <p:sp>
        <p:nvSpPr>
          <p:cNvPr id="11" name="TextBox 10">
            <a:extLst>
              <a:ext uri="{FF2B5EF4-FFF2-40B4-BE49-F238E27FC236}">
                <a16:creationId xmlns:a16="http://schemas.microsoft.com/office/drawing/2014/main" id="{AE0771CE-33F6-4492-B2C5-F6D2B0952CD4}"/>
              </a:ext>
            </a:extLst>
          </p:cNvPr>
          <p:cNvSpPr txBox="1"/>
          <p:nvPr/>
        </p:nvSpPr>
        <p:spPr>
          <a:xfrm>
            <a:off x="6091269" y="5005179"/>
            <a:ext cx="5139356" cy="830997"/>
          </a:xfrm>
          <a:prstGeom prst="rect">
            <a:avLst/>
          </a:prstGeom>
          <a:noFill/>
        </p:spPr>
        <p:txBody>
          <a:bodyPr wrap="none" rtlCol="0">
            <a:spAutoFit/>
          </a:bodyPr>
          <a:lstStyle/>
          <a:p>
            <a:r>
              <a:rPr lang="en-GB" sz="4800" b="1" dirty="0"/>
              <a:t>THIS IS </a:t>
            </a:r>
            <a:r>
              <a:rPr lang="en-GB" sz="4800" b="1" u="sng" dirty="0"/>
              <a:t>VERY GOOD</a:t>
            </a:r>
          </a:p>
        </p:txBody>
      </p:sp>
    </p:spTree>
    <p:extLst>
      <p:ext uri="{BB962C8B-B14F-4D97-AF65-F5344CB8AC3E}">
        <p14:creationId xmlns:p14="http://schemas.microsoft.com/office/powerpoint/2010/main" val="119910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EDFDE-2243-4DD3-A875-7708527D4E91}"/>
              </a:ext>
            </a:extLst>
          </p:cNvPr>
          <p:cNvSpPr txBox="1"/>
          <p:nvPr/>
        </p:nvSpPr>
        <p:spPr>
          <a:xfrm>
            <a:off x="622844" y="1313292"/>
            <a:ext cx="10660852" cy="4831579"/>
          </a:xfrm>
          <a:prstGeom prst="rect">
            <a:avLst/>
          </a:prstGeom>
          <a:noFill/>
        </p:spPr>
        <p:txBody>
          <a:bodyPr wrap="square" rtlCol="0">
            <a:spAutoFit/>
          </a:bodyPr>
          <a:lstStyle/>
          <a:p>
            <a:pPr marL="457200" indent="-457200" algn="ctr">
              <a:lnSpc>
                <a:spcPct val="150000"/>
              </a:lnSpc>
              <a:buFont typeface="Wingdings" panose="05000000000000000000" pitchFamily="2" charset="2"/>
              <a:buChar char="Ø"/>
            </a:pPr>
            <a:r>
              <a:rPr lang="en-GB" sz="2600" dirty="0"/>
              <a:t>Because OS has become a poorly-defined </a:t>
            </a:r>
            <a:r>
              <a:rPr lang="en-GB" sz="2600" b="1" dirty="0"/>
              <a:t>process- based</a:t>
            </a:r>
            <a:r>
              <a:rPr lang="en-GB" sz="2600" dirty="0"/>
              <a:t> concept</a:t>
            </a:r>
          </a:p>
          <a:p>
            <a:pPr marL="457200" indent="-457200" algn="ctr">
              <a:lnSpc>
                <a:spcPct val="150000"/>
              </a:lnSpc>
              <a:buFont typeface="Wingdings" panose="05000000000000000000" pitchFamily="2" charset="2"/>
              <a:buChar char="Ø"/>
            </a:pPr>
            <a:r>
              <a:rPr lang="en-GB" sz="2600" dirty="0"/>
              <a:t>Confused between the scientific process, and communication of results</a:t>
            </a:r>
          </a:p>
          <a:p>
            <a:pPr marL="457200" indent="-457200" algn="ctr">
              <a:lnSpc>
                <a:spcPct val="150000"/>
              </a:lnSpc>
              <a:buFont typeface="Wingdings" panose="05000000000000000000" pitchFamily="2" charset="2"/>
              <a:buChar char="Ø"/>
            </a:pPr>
            <a:r>
              <a:rPr lang="en-GB" sz="2600" dirty="0"/>
              <a:t>Divorced from any human, </a:t>
            </a:r>
            <a:r>
              <a:rPr lang="en-GB" sz="2600" b="1" dirty="0"/>
              <a:t>value-based</a:t>
            </a:r>
            <a:r>
              <a:rPr lang="en-GB" sz="2600" dirty="0"/>
              <a:t> element </a:t>
            </a:r>
          </a:p>
          <a:p>
            <a:pPr marL="457200" indent="-457200" algn="ctr">
              <a:lnSpc>
                <a:spcPct val="150000"/>
              </a:lnSpc>
              <a:buFont typeface="Wingdings" panose="05000000000000000000" pitchFamily="2" charset="2"/>
              <a:buChar char="Ø"/>
            </a:pPr>
            <a:r>
              <a:rPr lang="en-GB" sz="2600" dirty="0"/>
              <a:t>Treated as distinct from </a:t>
            </a:r>
            <a:r>
              <a:rPr lang="en-GB" sz="2600" b="1" dirty="0"/>
              <a:t>principles of ‘good’ science</a:t>
            </a:r>
          </a:p>
          <a:p>
            <a:pPr marL="457200" indent="-457200" algn="ctr">
              <a:lnSpc>
                <a:spcPct val="150000"/>
              </a:lnSpc>
              <a:buFont typeface="Wingdings" panose="05000000000000000000" pitchFamily="2" charset="2"/>
              <a:buChar char="Ø"/>
            </a:pPr>
            <a:r>
              <a:rPr lang="en-GB" sz="2600" dirty="0"/>
              <a:t>This makes it very easy AGAIN for commercial interests to co-opt </a:t>
            </a:r>
            <a:br>
              <a:rPr lang="en-GB" sz="2600" dirty="0"/>
            </a:br>
            <a:r>
              <a:rPr lang="en-GB" sz="2600" dirty="0"/>
              <a:t>(</a:t>
            </a:r>
            <a:r>
              <a:rPr lang="en-GB" sz="2600" i="1" dirty="0"/>
              <a:t>which they are</a:t>
            </a:r>
            <a:r>
              <a:rPr lang="en-GB" sz="2600" dirty="0"/>
              <a:t>)</a:t>
            </a:r>
          </a:p>
          <a:p>
            <a:pPr marL="457200" indent="-457200" algn="ctr">
              <a:lnSpc>
                <a:spcPct val="150000"/>
              </a:lnSpc>
              <a:buFont typeface="Wingdings" panose="05000000000000000000" pitchFamily="2" charset="2"/>
              <a:buChar char="Ø"/>
            </a:pPr>
            <a:r>
              <a:rPr lang="en-GB" sz="2600" dirty="0"/>
              <a:t>Or to be used as a political slogan to gain brownie points </a:t>
            </a:r>
            <a:br>
              <a:rPr lang="en-GB" sz="2600" dirty="0"/>
            </a:br>
            <a:r>
              <a:rPr lang="en-GB" sz="2600" dirty="0"/>
              <a:t>(</a:t>
            </a:r>
            <a:r>
              <a:rPr lang="en-GB" sz="2600" i="1" dirty="0"/>
              <a:t>which it also is</a:t>
            </a:r>
            <a:r>
              <a:rPr lang="en-GB" sz="2600" dirty="0"/>
              <a:t>)</a:t>
            </a:r>
          </a:p>
        </p:txBody>
      </p:sp>
      <p:sp>
        <p:nvSpPr>
          <p:cNvPr id="3" name="Rectangle 2">
            <a:extLst>
              <a:ext uri="{FF2B5EF4-FFF2-40B4-BE49-F238E27FC236}">
                <a16:creationId xmlns:a16="http://schemas.microsoft.com/office/drawing/2014/main" id="{5DB20E83-DBB8-4E70-9504-13181EB5364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7" name="Rectangle 6">
            <a:extLst>
              <a:ext uri="{FF2B5EF4-FFF2-40B4-BE49-F238E27FC236}">
                <a16:creationId xmlns:a16="http://schemas.microsoft.com/office/drawing/2014/main" id="{4575B355-6B4C-4CC0-A28F-F607F9CEEE74}"/>
              </a:ext>
            </a:extLst>
          </p:cNvPr>
          <p:cNvSpPr/>
          <p:nvPr/>
        </p:nvSpPr>
        <p:spPr>
          <a:xfrm>
            <a:off x="1979215" y="364105"/>
            <a:ext cx="8233569" cy="707886"/>
          </a:xfrm>
          <a:prstGeom prst="rect">
            <a:avLst/>
          </a:prstGeom>
        </p:spPr>
        <p:txBody>
          <a:bodyPr wrap="square">
            <a:spAutoFit/>
          </a:bodyPr>
          <a:lstStyle/>
          <a:p>
            <a:pPr algn="ctr"/>
            <a:r>
              <a:rPr lang="en-GB" sz="4000" dirty="0">
                <a:latin typeface="Open Sans"/>
              </a:rPr>
              <a:t>What’s the fuss?</a:t>
            </a:r>
          </a:p>
        </p:txBody>
      </p:sp>
    </p:spTree>
    <p:extLst>
      <p:ext uri="{BB962C8B-B14F-4D97-AF65-F5344CB8AC3E}">
        <p14:creationId xmlns:p14="http://schemas.microsoft.com/office/powerpoint/2010/main" val="1722232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raw.github.com/Protohedgehog/Open-Scholarship-Strategy/master/image_3.png">
            <a:extLst>
              <a:ext uri="{FF2B5EF4-FFF2-40B4-BE49-F238E27FC236}">
                <a16:creationId xmlns:a16="http://schemas.microsoft.com/office/drawing/2014/main" id="{5D4DAD84-AA1A-49C7-9BEF-C0EECC2DB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433"/>
            <a:ext cx="12192000" cy="69744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D12FD8-5D75-4D43-B3A6-6B6B58C08A36}"/>
              </a:ext>
            </a:extLst>
          </p:cNvPr>
          <p:cNvSpPr/>
          <p:nvPr/>
        </p:nvSpPr>
        <p:spPr>
          <a:xfrm>
            <a:off x="8802461" y="5284707"/>
            <a:ext cx="3038086" cy="1077218"/>
          </a:xfrm>
          <a:prstGeom prst="rect">
            <a:avLst/>
          </a:prstGeom>
        </p:spPr>
        <p:txBody>
          <a:bodyPr wrap="square">
            <a:spAutoFit/>
          </a:bodyPr>
          <a:lstStyle/>
          <a:p>
            <a:r>
              <a:rPr lang="en-GB" sz="3200" b="1" dirty="0">
                <a:ln>
                  <a:solidFill>
                    <a:schemeClr val="bg1"/>
                  </a:solidFill>
                </a:ln>
                <a:solidFill>
                  <a:schemeClr val="bg1"/>
                </a:solidFill>
                <a:hlinkClick r:id="rId3"/>
              </a:rPr>
              <a:t>FAIR principles</a:t>
            </a:r>
            <a:endParaRPr lang="en-GB" sz="3200" b="1" dirty="0">
              <a:ln>
                <a:solidFill>
                  <a:schemeClr val="bg1"/>
                </a:solidFill>
              </a:ln>
              <a:solidFill>
                <a:schemeClr val="bg1"/>
              </a:solidFill>
            </a:endParaRPr>
          </a:p>
          <a:p>
            <a:r>
              <a:rPr lang="en-GB" sz="3200" b="1" dirty="0">
                <a:ln>
                  <a:solidFill>
                    <a:schemeClr val="bg1"/>
                  </a:solidFill>
                </a:ln>
                <a:solidFill>
                  <a:schemeClr val="bg1"/>
                </a:solidFill>
                <a:hlinkClick r:id="rId4"/>
              </a:rPr>
              <a:t>TOP guidelines</a:t>
            </a:r>
            <a:endParaRPr lang="en-GB" sz="3200" b="1" dirty="0">
              <a:ln>
                <a:solidFill>
                  <a:schemeClr val="bg1"/>
                </a:solidFill>
              </a:ln>
              <a:solidFill>
                <a:schemeClr val="bg1"/>
              </a:solidFill>
            </a:endParaRPr>
          </a:p>
        </p:txBody>
      </p:sp>
      <p:sp>
        <p:nvSpPr>
          <p:cNvPr id="4" name="Rectangle 3">
            <a:extLst>
              <a:ext uri="{FF2B5EF4-FFF2-40B4-BE49-F238E27FC236}">
                <a16:creationId xmlns:a16="http://schemas.microsoft.com/office/drawing/2014/main" id="{6E300CB9-9BCB-4423-9420-E4CB738F7A44}"/>
              </a:ext>
            </a:extLst>
          </p:cNvPr>
          <p:cNvSpPr/>
          <p:nvPr/>
        </p:nvSpPr>
        <p:spPr>
          <a:xfrm>
            <a:off x="123824" y="6508095"/>
            <a:ext cx="7000875" cy="923330"/>
          </a:xfrm>
          <a:prstGeom prst="rect">
            <a:avLst/>
          </a:prstGeom>
        </p:spPr>
        <p:txBody>
          <a:bodyPr wrap="square">
            <a:spAutoFit/>
          </a:bodyPr>
          <a:lstStyle/>
          <a:p>
            <a:r>
              <a:rPr lang="en-GB" dirty="0">
                <a:solidFill>
                  <a:srgbClr val="24292E"/>
                </a:solidFill>
                <a:latin typeface="-apple-system"/>
              </a:rPr>
              <a:t>Principles of Open Scholarship, by Tony Ross-</a:t>
            </a:r>
            <a:r>
              <a:rPr lang="en-GB" dirty="0" err="1">
                <a:solidFill>
                  <a:srgbClr val="24292E"/>
                </a:solidFill>
                <a:latin typeface="-apple-system"/>
              </a:rPr>
              <a:t>Hellauer</a:t>
            </a:r>
            <a:r>
              <a:rPr lang="en-GB" dirty="0">
                <a:solidFill>
                  <a:srgbClr val="24292E"/>
                </a:solidFill>
                <a:latin typeface="-apple-system"/>
              </a:rPr>
              <a:t> (</a:t>
            </a:r>
            <a:r>
              <a:rPr lang="en-GB"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pple-system"/>
                <a:hlinkClick r:id="rId5"/>
              </a:rPr>
              <a:t>Source</a:t>
            </a:r>
            <a:r>
              <a:rPr lang="en-GB" dirty="0">
                <a:solidFill>
                  <a:srgbClr val="24292E"/>
                </a:solidFill>
                <a:latin typeface="-apple-system"/>
              </a:rPr>
              <a:t>, CC BY).</a:t>
            </a:r>
          </a:p>
          <a:p>
            <a:br>
              <a:rPr lang="en-GB" dirty="0"/>
            </a:br>
            <a:endParaRPr lang="en-GB" dirty="0"/>
          </a:p>
        </p:txBody>
      </p:sp>
      <p:sp>
        <p:nvSpPr>
          <p:cNvPr id="5" name="Rectangle 4">
            <a:extLst>
              <a:ext uri="{FF2B5EF4-FFF2-40B4-BE49-F238E27FC236}">
                <a16:creationId xmlns:a16="http://schemas.microsoft.com/office/drawing/2014/main" id="{92A6F4AC-A6FC-4EFD-93A8-E1CEBF8461B0}"/>
              </a:ext>
            </a:extLst>
          </p:cNvPr>
          <p:cNvSpPr/>
          <p:nvPr/>
        </p:nvSpPr>
        <p:spPr>
          <a:xfrm>
            <a:off x="8802461" y="2396855"/>
            <a:ext cx="2247900" cy="2246769"/>
          </a:xfrm>
          <a:prstGeom prst="rect">
            <a:avLst/>
          </a:prstGeom>
        </p:spPr>
        <p:txBody>
          <a:bodyPr wrap="square">
            <a:spAutoFit/>
          </a:bodyPr>
          <a:lstStyle/>
          <a:p>
            <a:pPr marL="285750" indent="-285750" algn="ctr">
              <a:buFont typeface="Wingdings" panose="05000000000000000000" pitchFamily="2" charset="2"/>
              <a:buChar char="ü"/>
            </a:pPr>
            <a:r>
              <a:rPr lang="en-GB" sz="2800" b="1" dirty="0"/>
              <a:t>Freedom</a:t>
            </a:r>
          </a:p>
          <a:p>
            <a:pPr marL="285750" indent="-285750" algn="ctr">
              <a:buFont typeface="Wingdings" panose="05000000000000000000" pitchFamily="2" charset="2"/>
              <a:buChar char="ü"/>
            </a:pPr>
            <a:r>
              <a:rPr lang="en-GB" sz="2800" b="1" dirty="0"/>
              <a:t>Fairness</a:t>
            </a:r>
          </a:p>
          <a:p>
            <a:pPr marL="285750" indent="-285750" algn="ctr">
              <a:buFont typeface="Wingdings" panose="05000000000000000000" pitchFamily="2" charset="2"/>
              <a:buChar char="ü"/>
            </a:pPr>
            <a:r>
              <a:rPr lang="en-GB" sz="2800" b="1" dirty="0"/>
              <a:t>Justice</a:t>
            </a:r>
          </a:p>
          <a:p>
            <a:pPr marL="285750" indent="-285750" algn="ctr">
              <a:buFont typeface="Wingdings" panose="05000000000000000000" pitchFamily="2" charset="2"/>
              <a:buChar char="ü"/>
            </a:pPr>
            <a:r>
              <a:rPr lang="en-GB" sz="2800" b="1" dirty="0"/>
              <a:t>Truth</a:t>
            </a:r>
          </a:p>
          <a:p>
            <a:pPr marL="285750" indent="-285750" algn="ctr">
              <a:buFont typeface="Wingdings" panose="05000000000000000000" pitchFamily="2" charset="2"/>
              <a:buChar char="ü"/>
            </a:pPr>
            <a:r>
              <a:rPr lang="en-GB" sz="2800" b="1" dirty="0"/>
              <a:t>Liberty</a:t>
            </a:r>
          </a:p>
        </p:txBody>
      </p:sp>
      <p:pic>
        <p:nvPicPr>
          <p:cNvPr id="6" name="Picture 5">
            <a:extLst>
              <a:ext uri="{FF2B5EF4-FFF2-40B4-BE49-F238E27FC236}">
                <a16:creationId xmlns:a16="http://schemas.microsoft.com/office/drawing/2014/main" id="{976CFCE8-A4B6-4A1F-B69F-56B0E8BB9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452" y="4048770"/>
            <a:ext cx="3084207" cy="2313155"/>
          </a:xfrm>
          <a:prstGeom prst="rect">
            <a:avLst/>
          </a:prstGeom>
        </p:spPr>
      </p:pic>
      <p:sp>
        <p:nvSpPr>
          <p:cNvPr id="7" name="Rectangle 6">
            <a:extLst>
              <a:ext uri="{FF2B5EF4-FFF2-40B4-BE49-F238E27FC236}">
                <a16:creationId xmlns:a16="http://schemas.microsoft.com/office/drawing/2014/main" id="{58E47F36-8161-4B87-9F56-5DE9F739B7C2}"/>
              </a:ext>
            </a:extLst>
          </p:cNvPr>
          <p:cNvSpPr/>
          <p:nvPr/>
        </p:nvSpPr>
        <p:spPr>
          <a:xfrm>
            <a:off x="6897950" y="3053918"/>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8" name="Rectangle 7">
            <a:extLst>
              <a:ext uri="{FF2B5EF4-FFF2-40B4-BE49-F238E27FC236}">
                <a16:creationId xmlns:a16="http://schemas.microsoft.com/office/drawing/2014/main" id="{531D2C01-9435-487E-A623-8919CADCA551}"/>
              </a:ext>
            </a:extLst>
          </p:cNvPr>
          <p:cNvSpPr/>
          <p:nvPr/>
        </p:nvSpPr>
        <p:spPr>
          <a:xfrm>
            <a:off x="6899428" y="841376"/>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Rectangle 8">
            <a:extLst>
              <a:ext uri="{FF2B5EF4-FFF2-40B4-BE49-F238E27FC236}">
                <a16:creationId xmlns:a16="http://schemas.microsoft.com/office/drawing/2014/main" id="{0A0A5C77-484B-4E43-B8DE-C96A1710D0B9}"/>
              </a:ext>
            </a:extLst>
          </p:cNvPr>
          <p:cNvSpPr/>
          <p:nvPr/>
        </p:nvSpPr>
        <p:spPr>
          <a:xfrm>
            <a:off x="5166805" y="305391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Rectangle 9">
            <a:extLst>
              <a:ext uri="{FF2B5EF4-FFF2-40B4-BE49-F238E27FC236}">
                <a16:creationId xmlns:a16="http://schemas.microsoft.com/office/drawing/2014/main" id="{D041F5E1-A9F8-48B5-9DB1-E6F7DCADE7C5}"/>
              </a:ext>
            </a:extLst>
          </p:cNvPr>
          <p:cNvSpPr/>
          <p:nvPr/>
        </p:nvSpPr>
        <p:spPr>
          <a:xfrm>
            <a:off x="3501634" y="1947647"/>
            <a:ext cx="1731145" cy="1158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333058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93CE7-4A6B-4032-A2AD-797489663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DC0E4F8-9864-4F10-ADF0-ACE9E1D73D6C}"/>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4" name="TextBox 3">
            <a:extLst>
              <a:ext uri="{FF2B5EF4-FFF2-40B4-BE49-F238E27FC236}">
                <a16:creationId xmlns:a16="http://schemas.microsoft.com/office/drawing/2014/main" id="{38589F36-25BE-4877-8353-10DB4E65C655}"/>
              </a:ext>
            </a:extLst>
          </p:cNvPr>
          <p:cNvSpPr txBox="1"/>
          <p:nvPr/>
        </p:nvSpPr>
        <p:spPr>
          <a:xfrm>
            <a:off x="9721049" y="1828800"/>
            <a:ext cx="1376980" cy="369332"/>
          </a:xfrm>
          <a:prstGeom prst="rect">
            <a:avLst/>
          </a:prstGeom>
          <a:noFill/>
        </p:spPr>
        <p:txBody>
          <a:bodyPr wrap="none" rtlCol="0">
            <a:spAutoFit/>
          </a:bodyPr>
          <a:lstStyle/>
          <a:p>
            <a:r>
              <a:rPr lang="en-GB" dirty="0"/>
              <a:t>In progress…</a:t>
            </a:r>
          </a:p>
        </p:txBody>
      </p:sp>
    </p:spTree>
    <p:extLst>
      <p:ext uri="{BB962C8B-B14F-4D97-AF65-F5344CB8AC3E}">
        <p14:creationId xmlns:p14="http://schemas.microsoft.com/office/powerpoint/2010/main" val="310539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A08D0E-279D-4D62-8E23-6E5B47A81603}"/>
              </a:ext>
            </a:extLst>
          </p:cNvPr>
          <p:cNvSpPr/>
          <p:nvPr/>
        </p:nvSpPr>
        <p:spPr>
          <a:xfrm>
            <a:off x="1253317" y="1407960"/>
            <a:ext cx="9685365" cy="3477875"/>
          </a:xfrm>
          <a:prstGeom prst="rect">
            <a:avLst/>
          </a:prstGeom>
        </p:spPr>
        <p:txBody>
          <a:bodyPr wrap="square">
            <a:spAutoFit/>
          </a:bodyPr>
          <a:lstStyle/>
          <a:p>
            <a:pPr algn="ctr"/>
            <a:r>
              <a:rPr lang="en-GB" sz="4400" b="1" dirty="0">
                <a:latin typeface="Open Sans"/>
              </a:rPr>
              <a:t>For you, is Open Science</a:t>
            </a:r>
            <a:r>
              <a:rPr lang="en-GB" sz="4400" dirty="0">
                <a:latin typeface="Open Sans"/>
              </a:rPr>
              <a:t>: </a:t>
            </a:r>
            <a:br>
              <a:rPr lang="en-GB" sz="4400" dirty="0">
                <a:latin typeface="Open Sans"/>
              </a:rPr>
            </a:br>
            <a:endParaRPr lang="en-GB" sz="4400" dirty="0">
              <a:latin typeface="Open Sans"/>
            </a:endParaRPr>
          </a:p>
          <a:p>
            <a:pPr algn="ctr"/>
            <a:r>
              <a:rPr lang="en-GB" sz="4400" dirty="0">
                <a:latin typeface="Open Sans"/>
              </a:rPr>
              <a:t>A process? An ideal? A vision? A principle? A club? A political agenda? A fad? A distraction? Exclusive?</a:t>
            </a:r>
          </a:p>
        </p:txBody>
      </p:sp>
      <p:sp>
        <p:nvSpPr>
          <p:cNvPr id="4" name="Rectangle 3">
            <a:extLst>
              <a:ext uri="{FF2B5EF4-FFF2-40B4-BE49-F238E27FC236}">
                <a16:creationId xmlns:a16="http://schemas.microsoft.com/office/drawing/2014/main" id="{EBF1B8F2-55BF-4B15-8F46-49367B3DB798}"/>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5" name="TextBox 4">
            <a:extLst>
              <a:ext uri="{FF2B5EF4-FFF2-40B4-BE49-F238E27FC236}">
                <a16:creationId xmlns:a16="http://schemas.microsoft.com/office/drawing/2014/main" id="{B383EB89-C426-4474-87B8-68AC5FA24089}"/>
              </a:ext>
            </a:extLst>
          </p:cNvPr>
          <p:cNvSpPr txBox="1"/>
          <p:nvPr/>
        </p:nvSpPr>
        <p:spPr>
          <a:xfrm>
            <a:off x="3550596" y="5379395"/>
            <a:ext cx="5661293" cy="369332"/>
          </a:xfrm>
          <a:prstGeom prst="rect">
            <a:avLst/>
          </a:prstGeom>
          <a:noFill/>
        </p:spPr>
        <p:txBody>
          <a:bodyPr wrap="none" rtlCol="0">
            <a:spAutoFit/>
          </a:bodyPr>
          <a:lstStyle/>
          <a:p>
            <a:r>
              <a:rPr lang="en-GB" dirty="0"/>
              <a:t>People have called it all of these at one point or another… </a:t>
            </a:r>
          </a:p>
        </p:txBody>
      </p:sp>
      <p:sp>
        <p:nvSpPr>
          <p:cNvPr id="6" name="Title 1">
            <a:extLst>
              <a:ext uri="{FF2B5EF4-FFF2-40B4-BE49-F238E27FC236}">
                <a16:creationId xmlns:a16="http://schemas.microsoft.com/office/drawing/2014/main" id="{2EC601CF-369D-4AAF-BF29-61F0CCCBA767}"/>
              </a:ext>
            </a:extLst>
          </p:cNvPr>
          <p:cNvSpPr txBox="1">
            <a:spLocks/>
          </p:cNvSpPr>
          <p:nvPr/>
        </p:nvSpPr>
        <p:spPr>
          <a:xfrm>
            <a:off x="3954089" y="4464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Ask the audience</a:t>
            </a:r>
          </a:p>
        </p:txBody>
      </p:sp>
    </p:spTree>
    <p:extLst>
      <p:ext uri="{BB962C8B-B14F-4D97-AF65-F5344CB8AC3E}">
        <p14:creationId xmlns:p14="http://schemas.microsoft.com/office/powerpoint/2010/main" val="413018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750" y="107673"/>
            <a:ext cx="10515600" cy="1325563"/>
          </a:xfrm>
        </p:spPr>
        <p:txBody>
          <a:bodyPr/>
          <a:lstStyle/>
          <a:p>
            <a:r>
              <a:rPr lang="en-GB" b="1" dirty="0"/>
              <a:t>Is Open Science a ‘movement’?</a:t>
            </a:r>
          </a:p>
        </p:txBody>
      </p:sp>
      <p:sp>
        <p:nvSpPr>
          <p:cNvPr id="3" name="Content Placeholder 2"/>
          <p:cNvSpPr>
            <a:spLocks noGrp="1"/>
          </p:cNvSpPr>
          <p:nvPr>
            <p:ph idx="1"/>
          </p:nvPr>
        </p:nvSpPr>
        <p:spPr>
          <a:xfrm>
            <a:off x="838200" y="1641352"/>
            <a:ext cx="10914464" cy="4847315"/>
          </a:xfrm>
        </p:spPr>
        <p:txBody>
          <a:bodyPr>
            <a:normAutofit/>
          </a:bodyPr>
          <a:lstStyle/>
          <a:p>
            <a:pPr>
              <a:lnSpc>
                <a:spcPct val="100000"/>
              </a:lnSpc>
            </a:pPr>
            <a:r>
              <a:rPr lang="en-GB" dirty="0">
                <a:latin typeface="Open Sans"/>
              </a:rPr>
              <a:t>“..</a:t>
            </a:r>
            <a:r>
              <a:rPr lang="en-GB" i="1" dirty="0">
                <a:latin typeface="Open Sans"/>
              </a:rPr>
              <a:t>a group of people working together to advance their shared political, social, or artistic ideas</a:t>
            </a:r>
            <a:r>
              <a:rPr lang="en-GB" dirty="0">
                <a:latin typeface="Open Sans"/>
              </a:rPr>
              <a:t>.”</a:t>
            </a:r>
          </a:p>
          <a:p>
            <a:pPr lvl="1">
              <a:lnSpc>
                <a:spcPct val="100000"/>
              </a:lnSpc>
              <a:buFont typeface="Wingdings" panose="05000000000000000000" pitchFamily="2" charset="2"/>
              <a:buChar char="Ø"/>
            </a:pPr>
            <a:r>
              <a:rPr lang="en-GB" dirty="0">
                <a:latin typeface="Open Sans"/>
              </a:rPr>
              <a:t>Movements have a </a:t>
            </a:r>
            <a:r>
              <a:rPr lang="en-GB" b="1" dirty="0">
                <a:latin typeface="Open Sans"/>
              </a:rPr>
              <a:t>direction.</a:t>
            </a:r>
          </a:p>
          <a:p>
            <a:pPr lvl="1">
              <a:lnSpc>
                <a:spcPct val="100000"/>
              </a:lnSpc>
              <a:buFont typeface="Wingdings" panose="05000000000000000000" pitchFamily="2" charset="2"/>
              <a:buChar char="Ø"/>
            </a:pPr>
            <a:r>
              <a:rPr lang="en-GB" dirty="0">
                <a:latin typeface="Open Sans"/>
              </a:rPr>
              <a:t>Movements have </a:t>
            </a:r>
            <a:r>
              <a:rPr lang="en-GB" b="1" dirty="0">
                <a:latin typeface="Open Sans"/>
              </a:rPr>
              <a:t>shared goals.</a:t>
            </a:r>
          </a:p>
          <a:p>
            <a:pPr lvl="1">
              <a:lnSpc>
                <a:spcPct val="100000"/>
              </a:lnSpc>
              <a:buFont typeface="Wingdings" panose="05000000000000000000" pitchFamily="2" charset="2"/>
              <a:buChar char="Ø"/>
            </a:pPr>
            <a:r>
              <a:rPr lang="en-GB" dirty="0">
                <a:latin typeface="Open Sans"/>
              </a:rPr>
              <a:t>Movements are defined by </a:t>
            </a:r>
            <a:r>
              <a:rPr lang="en-GB" b="1" dirty="0">
                <a:latin typeface="Open Sans"/>
              </a:rPr>
              <a:t>commonality.</a:t>
            </a:r>
          </a:p>
          <a:p>
            <a:pPr>
              <a:lnSpc>
                <a:spcPct val="100000"/>
              </a:lnSpc>
            </a:pPr>
            <a:r>
              <a:rPr lang="en-GB" b="1" dirty="0">
                <a:latin typeface="Open Sans"/>
              </a:rPr>
              <a:t>Who</a:t>
            </a:r>
            <a:r>
              <a:rPr lang="en-GB" dirty="0">
                <a:latin typeface="Open Sans"/>
              </a:rPr>
              <a:t> is defining these for Open Science?</a:t>
            </a:r>
          </a:p>
          <a:p>
            <a:pPr>
              <a:lnSpc>
                <a:spcPct val="100000"/>
              </a:lnSpc>
            </a:pPr>
            <a:r>
              <a:rPr lang="en-GB" b="1" dirty="0">
                <a:latin typeface="Open Sans"/>
              </a:rPr>
              <a:t>Who</a:t>
            </a:r>
            <a:r>
              <a:rPr lang="en-GB" dirty="0">
                <a:latin typeface="Open Sans"/>
              </a:rPr>
              <a:t> is leading this movement?</a:t>
            </a:r>
          </a:p>
          <a:p>
            <a:pPr>
              <a:lnSpc>
                <a:spcPct val="100000"/>
              </a:lnSpc>
            </a:pPr>
            <a:r>
              <a:rPr lang="en-GB" b="1" dirty="0">
                <a:latin typeface="Open Sans"/>
              </a:rPr>
              <a:t>What</a:t>
            </a:r>
            <a:r>
              <a:rPr lang="en-GB" dirty="0">
                <a:latin typeface="Open Sans"/>
              </a:rPr>
              <a:t> happens if you’re ‘outside’ this movement?</a:t>
            </a:r>
          </a:p>
          <a:p>
            <a:pPr>
              <a:lnSpc>
                <a:spcPct val="100000"/>
              </a:lnSpc>
            </a:pPr>
            <a:r>
              <a:rPr lang="en-GB" b="1" dirty="0">
                <a:latin typeface="Open Sans"/>
              </a:rPr>
              <a:t>What</a:t>
            </a:r>
            <a:r>
              <a:rPr lang="en-GB" dirty="0">
                <a:latin typeface="Open Sans"/>
              </a:rPr>
              <a:t> happens when a ‘movement’ can’t answer these questions..?</a:t>
            </a:r>
          </a:p>
        </p:txBody>
      </p:sp>
      <p:sp>
        <p:nvSpPr>
          <p:cNvPr id="5" name="Rectangle 4">
            <a:extLst>
              <a:ext uri="{FF2B5EF4-FFF2-40B4-BE49-F238E27FC236}">
                <a16:creationId xmlns:a16="http://schemas.microsoft.com/office/drawing/2014/main" id="{65A01F72-F831-4278-9840-8368219F3B9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202965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0B78-2F88-4452-9002-DB34D850EDF9}"/>
              </a:ext>
            </a:extLst>
          </p:cNvPr>
          <p:cNvSpPr>
            <a:spLocks noGrp="1"/>
          </p:cNvSpPr>
          <p:nvPr>
            <p:ph type="title"/>
          </p:nvPr>
        </p:nvSpPr>
        <p:spPr>
          <a:xfrm>
            <a:off x="838200" y="-1049852"/>
            <a:ext cx="10515600" cy="2852737"/>
          </a:xfrm>
        </p:spPr>
        <p:txBody>
          <a:bodyPr>
            <a:normAutofit/>
          </a:bodyPr>
          <a:lstStyle/>
          <a:p>
            <a:r>
              <a:rPr lang="en-GB" sz="5400" dirty="0"/>
              <a:t>Open Science, democracy and power</a:t>
            </a:r>
          </a:p>
        </p:txBody>
      </p:sp>
      <p:pic>
        <p:nvPicPr>
          <p:cNvPr id="3074" name="Picture 2" descr="https://external-preview.redd.it/hC5W2CnylILUrNDi0q-PLdbdhNkdbJaiZzOX5EyRhPY.jpg?auto=webp&amp;s=96132036ad482d783fc61e78952adade27fecd3a">
            <a:extLst>
              <a:ext uri="{FF2B5EF4-FFF2-40B4-BE49-F238E27FC236}">
                <a16:creationId xmlns:a16="http://schemas.microsoft.com/office/drawing/2014/main" id="{C5815926-64C2-4638-9159-2B51A0EB6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5037"/>
            <a:ext cx="12192000" cy="465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5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97354-0137-4345-90C8-9CBADDC8DED2}"/>
              </a:ext>
            </a:extLst>
          </p:cNvPr>
          <p:cNvPicPr>
            <a:picLocks noChangeAspect="1"/>
          </p:cNvPicPr>
          <p:nvPr/>
        </p:nvPicPr>
        <p:blipFill>
          <a:blip r:embed="rId3"/>
          <a:stretch>
            <a:fillRect/>
          </a:stretch>
        </p:blipFill>
        <p:spPr>
          <a:xfrm>
            <a:off x="879509" y="1273120"/>
            <a:ext cx="4905770" cy="3092598"/>
          </a:xfrm>
          <a:prstGeom prst="rect">
            <a:avLst/>
          </a:prstGeom>
        </p:spPr>
      </p:pic>
      <p:sp>
        <p:nvSpPr>
          <p:cNvPr id="2" name="Title 1">
            <a:extLst>
              <a:ext uri="{FF2B5EF4-FFF2-40B4-BE49-F238E27FC236}">
                <a16:creationId xmlns:a16="http://schemas.microsoft.com/office/drawing/2014/main" id="{F7627168-6FEA-45B1-B69D-7B7122DE75E3}"/>
              </a:ext>
            </a:extLst>
          </p:cNvPr>
          <p:cNvSpPr txBox="1">
            <a:spLocks noGrp="1"/>
          </p:cNvSpPr>
          <p:nvPr>
            <p:ph type="title" idx="4294967295"/>
          </p:nvPr>
        </p:nvSpPr>
        <p:spPr>
          <a:xfrm>
            <a:off x="838869" y="0"/>
            <a:ext cx="10971213" cy="1512887"/>
          </a:xfrm>
        </p:spPr>
        <p:txBody>
          <a:bodyPr/>
          <a:lstStyle/>
          <a:p>
            <a:pPr lvl="0"/>
            <a:r>
              <a:rPr lang="en-GB" dirty="0"/>
              <a:t>Mega-publishers are corrupting Open Science</a:t>
            </a:r>
          </a:p>
        </p:txBody>
      </p:sp>
      <p:sp>
        <p:nvSpPr>
          <p:cNvPr id="5" name="TextBox 4">
            <a:extLst>
              <a:ext uri="{FF2B5EF4-FFF2-40B4-BE49-F238E27FC236}">
                <a16:creationId xmlns:a16="http://schemas.microsoft.com/office/drawing/2014/main" id="{293DBE02-2735-4FBA-B81A-12578A6B2174}"/>
              </a:ext>
            </a:extLst>
          </p:cNvPr>
          <p:cNvSpPr txBox="1"/>
          <p:nvPr/>
        </p:nvSpPr>
        <p:spPr>
          <a:xfrm>
            <a:off x="5744639" y="1611627"/>
            <a:ext cx="6242224" cy="4925651"/>
          </a:xfrm>
          <a:prstGeom prst="rect">
            <a:avLst/>
          </a:prstGeom>
          <a:noFill/>
          <a:ln>
            <a:noFill/>
          </a:ln>
        </p:spPr>
        <p:txBody>
          <a:bodyPr wrap="square" lIns="108847" tIns="54423" rIns="108847" bIns="54423" anchorCtr="0" compatLnSpc="0">
            <a:spAutoFit/>
          </a:bodyPr>
          <a:lstStyle/>
          <a:p>
            <a:pPr algn="ctr" hangingPunct="0"/>
            <a:r>
              <a:rPr lang="en-GB" sz="2177" dirty="0">
                <a:latin typeface="Liberation Sans" pitchFamily="18"/>
                <a:ea typeface="Microsoft YaHei" pitchFamily="2"/>
                <a:cs typeface="Lucida Sans" pitchFamily="2"/>
              </a:rPr>
              <a:t>Organisations stuck in a pre-digital mindset with a key product developed in the 17</a:t>
            </a:r>
            <a:r>
              <a:rPr lang="en-GB" sz="2177" baseline="30000" dirty="0">
                <a:latin typeface="Liberation Sans" pitchFamily="18"/>
                <a:ea typeface="Microsoft YaHei" pitchFamily="2"/>
                <a:cs typeface="Lucida Sans" pitchFamily="2"/>
              </a:rPr>
              <a:t>th</a:t>
            </a:r>
            <a:r>
              <a:rPr lang="en-GB" sz="2177" dirty="0">
                <a:latin typeface="Liberation Sans" pitchFamily="18"/>
                <a:ea typeface="Microsoft YaHei" pitchFamily="2"/>
                <a:cs typeface="Lucida Sans" pitchFamily="2"/>
              </a:rPr>
              <a:t> Century.</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Basically the reason why the Open Science ‘movement’ began.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Business models based on exclusion, exploitation of privilege, discrimination, extortion..</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Who pay lip service to Open Science, while simultaneously subverting it to meet their own intentions.</a:t>
            </a:r>
          </a:p>
          <a:p>
            <a:pPr algn="ctr" hangingPunct="0"/>
            <a:endParaRPr lang="en-GB" sz="2177" dirty="0">
              <a:latin typeface="Liberation Sans" pitchFamily="18"/>
              <a:ea typeface="Microsoft YaHei" pitchFamily="2"/>
              <a:cs typeface="Lucida Sans" pitchFamily="2"/>
            </a:endParaRPr>
          </a:p>
          <a:p>
            <a:pPr algn="ctr" hangingPunct="0"/>
            <a:r>
              <a:rPr lang="en-GB" sz="2177" dirty="0">
                <a:latin typeface="Liberation Sans" pitchFamily="18"/>
                <a:ea typeface="Microsoft YaHei" pitchFamily="2"/>
                <a:cs typeface="Lucida Sans" pitchFamily="2"/>
              </a:rPr>
              <a:t>We DO NOT share the same values and principles.</a:t>
            </a:r>
          </a:p>
        </p:txBody>
      </p:sp>
      <p:sp>
        <p:nvSpPr>
          <p:cNvPr id="7" name="Rectangle 6">
            <a:extLst>
              <a:ext uri="{FF2B5EF4-FFF2-40B4-BE49-F238E27FC236}">
                <a16:creationId xmlns:a16="http://schemas.microsoft.com/office/drawing/2014/main" id="{6B97AE9E-2499-4343-9AB1-909697DC06C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3074" name="Picture 2" descr="Image result for what the fuck is that shit gif">
            <a:extLst>
              <a:ext uri="{FF2B5EF4-FFF2-40B4-BE49-F238E27FC236}">
                <a16:creationId xmlns:a16="http://schemas.microsoft.com/office/drawing/2014/main" id="{E6D64CF1-E873-4FDC-9C14-49BEED7C71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5137" y="3974116"/>
            <a:ext cx="4363272" cy="244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1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400E-62D9-43B1-A1DE-19146E43450B}"/>
              </a:ext>
            </a:extLst>
          </p:cNvPr>
          <p:cNvSpPr>
            <a:spLocks noGrp="1"/>
          </p:cNvSpPr>
          <p:nvPr>
            <p:ph type="title"/>
          </p:nvPr>
        </p:nvSpPr>
        <p:spPr>
          <a:xfrm>
            <a:off x="631729" y="95694"/>
            <a:ext cx="10515600" cy="1325563"/>
          </a:xfrm>
        </p:spPr>
        <p:txBody>
          <a:bodyPr/>
          <a:lstStyle/>
          <a:p>
            <a:r>
              <a:rPr lang="en-GB" dirty="0"/>
              <a:t>How did I get here? </a:t>
            </a:r>
            <a:r>
              <a:rPr lang="en-GB" i="1" dirty="0"/>
              <a:t>The early days</a:t>
            </a:r>
            <a:endParaRPr lang="en-GB" dirty="0"/>
          </a:p>
        </p:txBody>
      </p:sp>
      <p:sp>
        <p:nvSpPr>
          <p:cNvPr id="8" name="Rectangle 7">
            <a:extLst>
              <a:ext uri="{FF2B5EF4-FFF2-40B4-BE49-F238E27FC236}">
                <a16:creationId xmlns:a16="http://schemas.microsoft.com/office/drawing/2014/main" id="{72DBE051-249F-418F-A660-5CB85548F6AC}"/>
              </a:ext>
            </a:extLst>
          </p:cNvPr>
          <p:cNvSpPr/>
          <p:nvPr/>
        </p:nvSpPr>
        <p:spPr>
          <a:xfrm>
            <a:off x="5694961" y="6374166"/>
            <a:ext cx="3200107" cy="369332"/>
          </a:xfrm>
          <a:prstGeom prst="rect">
            <a:avLst/>
          </a:prstGeom>
        </p:spPr>
        <p:txBody>
          <a:bodyPr wrap="none">
            <a:spAutoFit/>
          </a:bodyPr>
          <a:lstStyle/>
          <a:p>
            <a:r>
              <a:rPr lang="en-GB" dirty="0">
                <a:hlinkClick r:id="rId2"/>
              </a:rPr>
              <a:t>https://peerj.com/articles/599/</a:t>
            </a:r>
            <a:r>
              <a:rPr lang="en-GB" dirty="0"/>
              <a:t> </a:t>
            </a:r>
          </a:p>
        </p:txBody>
      </p:sp>
      <p:pic>
        <p:nvPicPr>
          <p:cNvPr id="10" name="Picture 9">
            <a:extLst>
              <a:ext uri="{FF2B5EF4-FFF2-40B4-BE49-F238E27FC236}">
                <a16:creationId xmlns:a16="http://schemas.microsoft.com/office/drawing/2014/main" id="{8F6D553C-52CE-4FCF-8D82-AFFF1A3D8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 y="1491449"/>
            <a:ext cx="3075341" cy="4831670"/>
          </a:xfrm>
          <a:prstGeom prst="rect">
            <a:avLst/>
          </a:prstGeom>
        </p:spPr>
      </p:pic>
      <p:sp>
        <p:nvSpPr>
          <p:cNvPr id="11" name="Rectangle 10">
            <a:extLst>
              <a:ext uri="{FF2B5EF4-FFF2-40B4-BE49-F238E27FC236}">
                <a16:creationId xmlns:a16="http://schemas.microsoft.com/office/drawing/2014/main" id="{8833D84F-BD60-463A-9D12-6F29667583B3}"/>
              </a:ext>
            </a:extLst>
          </p:cNvPr>
          <p:cNvSpPr/>
          <p:nvPr/>
        </p:nvSpPr>
        <p:spPr>
          <a:xfrm>
            <a:off x="154120" y="6374166"/>
            <a:ext cx="4816768" cy="369332"/>
          </a:xfrm>
          <a:prstGeom prst="rect">
            <a:avLst/>
          </a:prstGeom>
        </p:spPr>
        <p:txBody>
          <a:bodyPr wrap="none">
            <a:spAutoFit/>
          </a:bodyPr>
          <a:lstStyle/>
          <a:p>
            <a:r>
              <a:rPr lang="en-GB" dirty="0">
                <a:hlinkClick r:id="rId4"/>
              </a:rPr>
              <a:t>https://www.nature.com/articles/ncomms12737</a:t>
            </a:r>
            <a:r>
              <a:rPr lang="en-GB" dirty="0"/>
              <a:t> </a:t>
            </a:r>
          </a:p>
        </p:txBody>
      </p:sp>
      <p:pic>
        <p:nvPicPr>
          <p:cNvPr id="13" name="Picture 12">
            <a:extLst>
              <a:ext uri="{FF2B5EF4-FFF2-40B4-BE49-F238E27FC236}">
                <a16:creationId xmlns:a16="http://schemas.microsoft.com/office/drawing/2014/main" id="{99FD6903-E884-4D79-B9A6-FDA41C66AD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866" y="2029307"/>
            <a:ext cx="3436066" cy="3604266"/>
          </a:xfrm>
          <a:prstGeom prst="rect">
            <a:avLst/>
          </a:prstGeom>
        </p:spPr>
      </p:pic>
      <p:sp>
        <p:nvSpPr>
          <p:cNvPr id="14" name="Rectangle 13">
            <a:extLst>
              <a:ext uri="{FF2B5EF4-FFF2-40B4-BE49-F238E27FC236}">
                <a16:creationId xmlns:a16="http://schemas.microsoft.com/office/drawing/2014/main" id="{CEC00EA9-E372-4680-A437-D34B0C79185C}"/>
              </a:ext>
            </a:extLst>
          </p:cNvPr>
          <p:cNvSpPr/>
          <p:nvPr/>
        </p:nvSpPr>
        <p:spPr>
          <a:xfrm>
            <a:off x="3267539" y="1615971"/>
            <a:ext cx="3317127" cy="369332"/>
          </a:xfrm>
          <a:prstGeom prst="rect">
            <a:avLst/>
          </a:prstGeom>
        </p:spPr>
        <p:txBody>
          <a:bodyPr wrap="none">
            <a:spAutoFit/>
          </a:bodyPr>
          <a:lstStyle/>
          <a:p>
            <a:r>
              <a:rPr lang="en-GB" dirty="0">
                <a:hlinkClick r:id="rId6"/>
              </a:rPr>
              <a:t>https://peerj.com/articles/4417/</a:t>
            </a:r>
            <a:r>
              <a:rPr lang="en-GB" dirty="0"/>
              <a:t> </a:t>
            </a:r>
          </a:p>
        </p:txBody>
      </p:sp>
      <p:pic>
        <p:nvPicPr>
          <p:cNvPr id="15" name="Picture 14">
            <a:extLst>
              <a:ext uri="{FF2B5EF4-FFF2-40B4-BE49-F238E27FC236}">
                <a16:creationId xmlns:a16="http://schemas.microsoft.com/office/drawing/2014/main" id="{F96B3208-701C-4827-B05B-CFFD8D8B9C5F}"/>
              </a:ext>
            </a:extLst>
          </p:cNvPr>
          <p:cNvPicPr>
            <a:picLocks noChangeAspect="1"/>
          </p:cNvPicPr>
          <p:nvPr/>
        </p:nvPicPr>
        <p:blipFill rotWithShape="1">
          <a:blip r:embed="rId7"/>
          <a:srcRect l="38074" t="30809" r="26820" b="15438"/>
          <a:stretch/>
        </p:blipFill>
        <p:spPr>
          <a:xfrm>
            <a:off x="6584666" y="1249835"/>
            <a:ext cx="4354331" cy="3750280"/>
          </a:xfrm>
          <a:prstGeom prst="rect">
            <a:avLst/>
          </a:prstGeom>
        </p:spPr>
      </p:pic>
      <p:pic>
        <p:nvPicPr>
          <p:cNvPr id="7" name="Picture 6">
            <a:extLst>
              <a:ext uri="{FF2B5EF4-FFF2-40B4-BE49-F238E27FC236}">
                <a16:creationId xmlns:a16="http://schemas.microsoft.com/office/drawing/2014/main" id="{B56AF533-D27D-482E-B20F-E4EF168DB8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5068" y="3555555"/>
            <a:ext cx="3142780" cy="3187943"/>
          </a:xfrm>
          <a:prstGeom prst="rect">
            <a:avLst/>
          </a:prstGeom>
        </p:spPr>
      </p:pic>
      <p:sp>
        <p:nvSpPr>
          <p:cNvPr id="16" name="Rectangle 15">
            <a:extLst>
              <a:ext uri="{FF2B5EF4-FFF2-40B4-BE49-F238E27FC236}">
                <a16:creationId xmlns:a16="http://schemas.microsoft.com/office/drawing/2014/main" id="{FC38DBAA-0038-4B3D-A0A7-2CD566D183BC}"/>
              </a:ext>
            </a:extLst>
          </p:cNvPr>
          <p:cNvSpPr/>
          <p:nvPr/>
        </p:nvSpPr>
        <p:spPr>
          <a:xfrm>
            <a:off x="8895068" y="622456"/>
            <a:ext cx="3045102" cy="646331"/>
          </a:xfrm>
          <a:prstGeom prst="rect">
            <a:avLst/>
          </a:prstGeom>
        </p:spPr>
        <p:txBody>
          <a:bodyPr wrap="square">
            <a:spAutoFit/>
          </a:bodyPr>
          <a:lstStyle/>
          <a:p>
            <a:r>
              <a:rPr lang="en-GB" dirty="0">
                <a:hlinkClick r:id="rId9"/>
              </a:rPr>
              <a:t>https://onlinelibrary.wiley.com/doi/full/10.1111/zoj.12400</a:t>
            </a:r>
            <a:r>
              <a:rPr lang="en-GB" dirty="0"/>
              <a:t> </a:t>
            </a:r>
          </a:p>
        </p:txBody>
      </p:sp>
    </p:spTree>
    <p:extLst>
      <p:ext uri="{BB962C8B-B14F-4D97-AF65-F5344CB8AC3E}">
        <p14:creationId xmlns:p14="http://schemas.microsoft.com/office/powerpoint/2010/main" val="769720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E1272C-9AD5-4252-A226-B02C25F4414F}"/>
              </a:ext>
            </a:extLst>
          </p:cNvPr>
          <p:cNvSpPr/>
          <p:nvPr/>
        </p:nvSpPr>
        <p:spPr>
          <a:xfrm>
            <a:off x="0" y="6151037"/>
            <a:ext cx="7379208" cy="646331"/>
          </a:xfrm>
          <a:prstGeom prst="rect">
            <a:avLst/>
          </a:prstGeom>
        </p:spPr>
        <p:txBody>
          <a:bodyPr wrap="square">
            <a:spAutoFit/>
          </a:bodyPr>
          <a:lstStyle/>
          <a:p>
            <a:r>
              <a:rPr lang="en-GB" dirty="0">
                <a:hlinkClick r:id="rId2"/>
              </a:rPr>
              <a:t>https://www.timeshighereducation.com/blog/linking-impact-factor-open-access-charges-creates-more-inequality-academic-publishing</a:t>
            </a:r>
            <a:r>
              <a:rPr lang="en-GB" dirty="0"/>
              <a:t> </a:t>
            </a:r>
          </a:p>
        </p:txBody>
      </p:sp>
      <p:sp>
        <p:nvSpPr>
          <p:cNvPr id="6" name="Title 1">
            <a:extLst>
              <a:ext uri="{FF2B5EF4-FFF2-40B4-BE49-F238E27FC236}">
                <a16:creationId xmlns:a16="http://schemas.microsoft.com/office/drawing/2014/main" id="{8B0AE98B-529B-499F-B79D-7D4027B2FF8D}"/>
              </a:ext>
            </a:extLst>
          </p:cNvPr>
          <p:cNvSpPr txBox="1">
            <a:spLocks/>
          </p:cNvSpPr>
          <p:nvPr/>
        </p:nvSpPr>
        <p:spPr>
          <a:xfrm>
            <a:off x="1980242" y="60632"/>
            <a:ext cx="10971213" cy="151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7" name="Rectangle 6">
            <a:extLst>
              <a:ext uri="{FF2B5EF4-FFF2-40B4-BE49-F238E27FC236}">
                <a16:creationId xmlns:a16="http://schemas.microsoft.com/office/drawing/2014/main" id="{0BFE273A-7D6E-494E-A4A0-7B3E67FDE42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2" name="Rectangle 1">
            <a:extLst>
              <a:ext uri="{FF2B5EF4-FFF2-40B4-BE49-F238E27FC236}">
                <a16:creationId xmlns:a16="http://schemas.microsoft.com/office/drawing/2014/main" id="{6340421C-761F-413C-8A21-BBD7FC64E390}"/>
              </a:ext>
            </a:extLst>
          </p:cNvPr>
          <p:cNvSpPr/>
          <p:nvPr/>
        </p:nvSpPr>
        <p:spPr>
          <a:xfrm>
            <a:off x="7542684" y="6484943"/>
            <a:ext cx="1008609" cy="369332"/>
          </a:xfrm>
          <a:prstGeom prst="rect">
            <a:avLst/>
          </a:prstGeom>
        </p:spPr>
        <p:txBody>
          <a:bodyPr wrap="none">
            <a:spAutoFit/>
          </a:bodyPr>
          <a:lstStyle/>
          <a:p>
            <a:r>
              <a:rPr lang="en-GB" dirty="0">
                <a:latin typeface="Open Sans"/>
              </a:rPr>
              <a:t>*failed…</a:t>
            </a:r>
            <a:endParaRPr lang="en-GB" dirty="0"/>
          </a:p>
        </p:txBody>
      </p:sp>
      <p:sp>
        <p:nvSpPr>
          <p:cNvPr id="5" name="Title 4">
            <a:extLst>
              <a:ext uri="{FF2B5EF4-FFF2-40B4-BE49-F238E27FC236}">
                <a16:creationId xmlns:a16="http://schemas.microsoft.com/office/drawing/2014/main" id="{C94C5942-4109-4713-876A-5B6BE3911DF7}"/>
              </a:ext>
            </a:extLst>
          </p:cNvPr>
          <p:cNvSpPr>
            <a:spLocks noGrp="1"/>
          </p:cNvSpPr>
          <p:nvPr>
            <p:ph type="title"/>
          </p:nvPr>
        </p:nvSpPr>
        <p:spPr>
          <a:xfrm>
            <a:off x="447802" y="204327"/>
            <a:ext cx="11744198" cy="1044559"/>
          </a:xfrm>
        </p:spPr>
        <p:txBody>
          <a:bodyPr>
            <a:normAutofit fontScale="90000"/>
          </a:bodyPr>
          <a:lstStyle/>
          <a:p>
            <a:r>
              <a:rPr lang="en-GB" dirty="0"/>
              <a:t>Springer Nature abusing power for profits</a:t>
            </a:r>
          </a:p>
        </p:txBody>
      </p:sp>
      <p:sp>
        <p:nvSpPr>
          <p:cNvPr id="8" name="Text Placeholder 7">
            <a:extLst>
              <a:ext uri="{FF2B5EF4-FFF2-40B4-BE49-F238E27FC236}">
                <a16:creationId xmlns:a16="http://schemas.microsoft.com/office/drawing/2014/main" id="{699C398D-B208-433F-BC96-715AF7844439}"/>
              </a:ext>
            </a:extLst>
          </p:cNvPr>
          <p:cNvSpPr>
            <a:spLocks noGrp="1"/>
          </p:cNvSpPr>
          <p:nvPr>
            <p:ph type="body" idx="1"/>
          </p:nvPr>
        </p:nvSpPr>
        <p:spPr>
          <a:xfrm>
            <a:off x="447802" y="1392581"/>
            <a:ext cx="11377038" cy="1500187"/>
          </a:xfrm>
        </p:spPr>
        <p:txBody>
          <a:bodyPr>
            <a:normAutofit/>
          </a:bodyPr>
          <a:lstStyle/>
          <a:p>
            <a:r>
              <a:rPr lang="en-GB" dirty="0">
                <a:solidFill>
                  <a:schemeClr val="tx1"/>
                </a:solidFill>
                <a:latin typeface="Open Sans"/>
              </a:rPr>
              <a:t>Page 99 of the Springer Nature IPO* prospectus: </a:t>
            </a:r>
          </a:p>
          <a:p>
            <a:r>
              <a:rPr lang="en-GB" dirty="0">
                <a:solidFill>
                  <a:schemeClr val="tx1"/>
                </a:solidFill>
                <a:latin typeface="Open Sans"/>
              </a:rPr>
              <a:t>“</a:t>
            </a:r>
            <a:r>
              <a:rPr lang="en-GB" i="1" dirty="0">
                <a:solidFill>
                  <a:schemeClr val="tx1"/>
                </a:solidFill>
                <a:latin typeface="Open Sans"/>
              </a:rPr>
              <a:t>We also aim at increasing APCs by increasing the value we offer to authors through improving the impact factor and reputation of our existing journals</a:t>
            </a:r>
            <a:r>
              <a:rPr lang="en-GB" dirty="0">
                <a:solidFill>
                  <a:schemeClr val="tx1"/>
                </a:solidFill>
                <a:latin typeface="Open Sans"/>
              </a:rPr>
              <a:t>.”</a:t>
            </a:r>
            <a:endParaRPr lang="en-GB" dirty="0">
              <a:solidFill>
                <a:schemeClr val="tx1"/>
              </a:solidFill>
            </a:endParaRPr>
          </a:p>
          <a:p>
            <a:endParaRPr lang="en-GB" dirty="0">
              <a:solidFill>
                <a:schemeClr val="tx1"/>
              </a:solidFill>
            </a:endParaRPr>
          </a:p>
        </p:txBody>
      </p:sp>
      <p:pic>
        <p:nvPicPr>
          <p:cNvPr id="9" name="Picture 8">
            <a:extLst>
              <a:ext uri="{FF2B5EF4-FFF2-40B4-BE49-F238E27FC236}">
                <a16:creationId xmlns:a16="http://schemas.microsoft.com/office/drawing/2014/main" id="{D9C4CDC7-C5B7-4C3A-B177-3E3CCCEE3361}"/>
              </a:ext>
            </a:extLst>
          </p:cNvPr>
          <p:cNvPicPr>
            <a:picLocks noChangeAspect="1"/>
          </p:cNvPicPr>
          <p:nvPr/>
        </p:nvPicPr>
        <p:blipFill rotWithShape="1">
          <a:blip r:embed="rId4"/>
          <a:srcRect l="10985" t="56310" r="37816" b="20259"/>
          <a:stretch/>
        </p:blipFill>
        <p:spPr>
          <a:xfrm>
            <a:off x="447802" y="3226674"/>
            <a:ext cx="7287180" cy="1875849"/>
          </a:xfrm>
          <a:prstGeom prst="rect">
            <a:avLst/>
          </a:prstGeom>
        </p:spPr>
      </p:pic>
      <p:sp>
        <p:nvSpPr>
          <p:cNvPr id="10" name="Rectangle 9">
            <a:extLst>
              <a:ext uri="{FF2B5EF4-FFF2-40B4-BE49-F238E27FC236}">
                <a16:creationId xmlns:a16="http://schemas.microsoft.com/office/drawing/2014/main" id="{34A462E0-73BF-416C-8485-7B896A20D57D}"/>
              </a:ext>
            </a:extLst>
          </p:cNvPr>
          <p:cNvSpPr/>
          <p:nvPr/>
        </p:nvSpPr>
        <p:spPr>
          <a:xfrm>
            <a:off x="0" y="5504706"/>
            <a:ext cx="7542684" cy="646331"/>
          </a:xfrm>
          <a:prstGeom prst="rect">
            <a:avLst/>
          </a:prstGeom>
        </p:spPr>
        <p:txBody>
          <a:bodyPr wrap="square">
            <a:spAutoFit/>
          </a:bodyPr>
          <a:lstStyle/>
          <a:p>
            <a:r>
              <a:rPr lang="en-GB" dirty="0">
                <a:hlinkClick r:id="rId5"/>
              </a:rPr>
              <a:t>https://www.timeshighereducation.com/blog/springer-nature-committed-being-part-open-access-movement</a:t>
            </a:r>
            <a:r>
              <a:rPr lang="en-GB" dirty="0"/>
              <a:t> </a:t>
            </a:r>
          </a:p>
        </p:txBody>
      </p:sp>
      <p:pic>
        <p:nvPicPr>
          <p:cNvPr id="11" name="Picture 2" descr="Rick And Morty GIF">
            <a:extLst>
              <a:ext uri="{FF2B5EF4-FFF2-40B4-BE49-F238E27FC236}">
                <a16:creationId xmlns:a16="http://schemas.microsoft.com/office/drawing/2014/main" id="{A5A2E7C8-B641-4DB1-9BA7-00AA821531A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99903" y="2892768"/>
            <a:ext cx="4224937" cy="237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4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33773"/>
            <a:ext cx="10515600" cy="1325563"/>
          </a:xfrm>
        </p:spPr>
        <p:txBody>
          <a:bodyPr/>
          <a:lstStyle/>
          <a:p>
            <a:r>
              <a:rPr lang="en-GB" dirty="0"/>
              <a:t>Recent events have been a bit odd…</a:t>
            </a:r>
          </a:p>
        </p:txBody>
      </p:sp>
      <p:sp>
        <p:nvSpPr>
          <p:cNvPr id="12" name="Rectangle 11">
            <a:extLst>
              <a:ext uri="{FF2B5EF4-FFF2-40B4-BE49-F238E27FC236}">
                <a16:creationId xmlns:a16="http://schemas.microsoft.com/office/drawing/2014/main" id="{99BD41C9-1ED5-402C-A91C-75FC9A8BEBD0}"/>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3" name="Picture 2">
            <a:extLst>
              <a:ext uri="{FF2B5EF4-FFF2-40B4-BE49-F238E27FC236}">
                <a16:creationId xmlns:a16="http://schemas.microsoft.com/office/drawing/2014/main" id="{EC3E10B5-6233-43AC-9810-36F6018DF104}"/>
              </a:ext>
            </a:extLst>
          </p:cNvPr>
          <p:cNvPicPr>
            <a:picLocks noChangeAspect="1"/>
          </p:cNvPicPr>
          <p:nvPr/>
        </p:nvPicPr>
        <p:blipFill rotWithShape="1">
          <a:blip r:embed="rId3"/>
          <a:srcRect l="23617" t="30071" r="33138" b="43262"/>
          <a:stretch/>
        </p:blipFill>
        <p:spPr>
          <a:xfrm>
            <a:off x="715053" y="1641907"/>
            <a:ext cx="6419555" cy="2226709"/>
          </a:xfrm>
          <a:prstGeom prst="rect">
            <a:avLst/>
          </a:prstGeom>
        </p:spPr>
      </p:pic>
      <p:pic>
        <p:nvPicPr>
          <p:cNvPr id="4" name="Picture 3">
            <a:extLst>
              <a:ext uri="{FF2B5EF4-FFF2-40B4-BE49-F238E27FC236}">
                <a16:creationId xmlns:a16="http://schemas.microsoft.com/office/drawing/2014/main" id="{01D3CB38-B608-43E9-BCBF-6509C36E596A}"/>
              </a:ext>
            </a:extLst>
          </p:cNvPr>
          <p:cNvPicPr>
            <a:picLocks noChangeAspect="1"/>
          </p:cNvPicPr>
          <p:nvPr/>
        </p:nvPicPr>
        <p:blipFill rotWithShape="1">
          <a:blip r:embed="rId4"/>
          <a:srcRect l="13085" t="45106" r="36374" b="40993"/>
          <a:stretch/>
        </p:blipFill>
        <p:spPr>
          <a:xfrm>
            <a:off x="550461" y="4655478"/>
            <a:ext cx="9750239" cy="1508450"/>
          </a:xfrm>
          <a:prstGeom prst="rect">
            <a:avLst/>
          </a:prstGeom>
        </p:spPr>
      </p:pic>
      <p:sp>
        <p:nvSpPr>
          <p:cNvPr id="11" name="Rectangle 10">
            <a:extLst>
              <a:ext uri="{FF2B5EF4-FFF2-40B4-BE49-F238E27FC236}">
                <a16:creationId xmlns:a16="http://schemas.microsoft.com/office/drawing/2014/main" id="{AA6A1B22-1168-4D26-ABB6-413345A2C385}"/>
              </a:ext>
            </a:extLst>
          </p:cNvPr>
          <p:cNvSpPr/>
          <p:nvPr/>
        </p:nvSpPr>
        <p:spPr>
          <a:xfrm>
            <a:off x="25102" y="6542529"/>
            <a:ext cx="8621486" cy="261610"/>
          </a:xfrm>
          <a:prstGeom prst="rect">
            <a:avLst/>
          </a:prstGeom>
        </p:spPr>
        <p:txBody>
          <a:bodyPr wrap="square">
            <a:spAutoFit/>
          </a:bodyPr>
          <a:lstStyle/>
          <a:p>
            <a:r>
              <a:rPr lang="en-GB" sz="1100" dirty="0">
                <a:hlinkClick r:id="rId5"/>
              </a:rPr>
              <a:t>http://fossilsandshit.com/response-to-president-paul-hofheinz-of-the-lisbon-council-regarding-elsevier-and-the-open-science-monitor/</a:t>
            </a:r>
            <a:r>
              <a:rPr lang="en-GB" sz="1100" dirty="0"/>
              <a:t> </a:t>
            </a:r>
          </a:p>
        </p:txBody>
      </p:sp>
      <p:sp>
        <p:nvSpPr>
          <p:cNvPr id="13" name="TextBox 12">
            <a:extLst>
              <a:ext uri="{FF2B5EF4-FFF2-40B4-BE49-F238E27FC236}">
                <a16:creationId xmlns:a16="http://schemas.microsoft.com/office/drawing/2014/main" id="{2CAF6760-156D-46F2-A404-77E2E3A20C3D}"/>
              </a:ext>
            </a:extLst>
          </p:cNvPr>
          <p:cNvSpPr txBox="1"/>
          <p:nvPr/>
        </p:nvSpPr>
        <p:spPr>
          <a:xfrm>
            <a:off x="7134608" y="1317167"/>
            <a:ext cx="4120105" cy="954107"/>
          </a:xfrm>
          <a:prstGeom prst="rect">
            <a:avLst/>
          </a:prstGeom>
          <a:noFill/>
        </p:spPr>
        <p:txBody>
          <a:bodyPr wrap="square" rtlCol="0">
            <a:spAutoFit/>
          </a:bodyPr>
          <a:lstStyle/>
          <a:p>
            <a:pPr algn="ctr"/>
            <a:r>
              <a:rPr lang="en-GB" sz="2800" dirty="0"/>
              <a:t>Now with 1100 supporting signatures!!</a:t>
            </a:r>
          </a:p>
        </p:txBody>
      </p:sp>
      <p:sp>
        <p:nvSpPr>
          <p:cNvPr id="14" name="TextBox 13">
            <a:extLst>
              <a:ext uri="{FF2B5EF4-FFF2-40B4-BE49-F238E27FC236}">
                <a16:creationId xmlns:a16="http://schemas.microsoft.com/office/drawing/2014/main" id="{D976A8C4-FAC9-4AD4-8BF8-84C525987FAF}"/>
              </a:ext>
            </a:extLst>
          </p:cNvPr>
          <p:cNvSpPr txBox="1"/>
          <p:nvPr/>
        </p:nvSpPr>
        <p:spPr>
          <a:xfrm>
            <a:off x="715053" y="4102738"/>
            <a:ext cx="5441618" cy="369332"/>
          </a:xfrm>
          <a:prstGeom prst="rect">
            <a:avLst/>
          </a:prstGeom>
          <a:noFill/>
        </p:spPr>
        <p:txBody>
          <a:bodyPr wrap="none" rtlCol="0">
            <a:spAutoFit/>
          </a:bodyPr>
          <a:lstStyle/>
          <a:p>
            <a:r>
              <a:rPr lang="en-GB" dirty="0"/>
              <a:t>Elsevier and the Lisbon Council get miffed and respond..</a:t>
            </a:r>
          </a:p>
        </p:txBody>
      </p:sp>
      <p:pic>
        <p:nvPicPr>
          <p:cNvPr id="9" name="Picture 2" descr="Image result for butthole rick and morty gif">
            <a:extLst>
              <a:ext uri="{FF2B5EF4-FFF2-40B4-BE49-F238E27FC236}">
                <a16:creationId xmlns:a16="http://schemas.microsoft.com/office/drawing/2014/main" id="{27C08A5A-4DF6-4175-B886-358E3FFC1E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384809"/>
            <a:ext cx="3823446" cy="214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31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CEFCC-2B4A-473B-828B-EFF0DDBCBCCE}"/>
              </a:ext>
            </a:extLst>
          </p:cNvPr>
          <p:cNvPicPr>
            <a:picLocks noChangeAspect="1"/>
          </p:cNvPicPr>
          <p:nvPr/>
        </p:nvPicPr>
        <p:blipFill rotWithShape="1">
          <a:blip r:embed="rId2"/>
          <a:srcRect l="28764" t="27106" r="28461" b="18242"/>
          <a:stretch/>
        </p:blipFill>
        <p:spPr>
          <a:xfrm>
            <a:off x="2607965" y="922184"/>
            <a:ext cx="6976069" cy="5013631"/>
          </a:xfrm>
          <a:prstGeom prst="rect">
            <a:avLst/>
          </a:prstGeom>
        </p:spPr>
      </p:pic>
      <p:sp>
        <p:nvSpPr>
          <p:cNvPr id="3" name="Rectangle 2">
            <a:extLst>
              <a:ext uri="{FF2B5EF4-FFF2-40B4-BE49-F238E27FC236}">
                <a16:creationId xmlns:a16="http://schemas.microsoft.com/office/drawing/2014/main" id="{04E908C8-3DA2-4582-8ACF-6ADF9B3C26EA}"/>
              </a:ext>
            </a:extLst>
          </p:cNvPr>
          <p:cNvSpPr/>
          <p:nvPr/>
        </p:nvSpPr>
        <p:spPr>
          <a:xfrm>
            <a:off x="209945" y="6377885"/>
            <a:ext cx="5092613" cy="369332"/>
          </a:xfrm>
          <a:prstGeom prst="rect">
            <a:avLst/>
          </a:prstGeom>
        </p:spPr>
        <p:txBody>
          <a:bodyPr wrap="none">
            <a:spAutoFit/>
          </a:bodyPr>
          <a:lstStyle/>
          <a:p>
            <a:r>
              <a:rPr lang="en-GB" dirty="0">
                <a:hlinkClick r:id="rId3"/>
              </a:rPr>
              <a:t>https://zenodo.org/record/1405079#.W5dYdej7RPY</a:t>
            </a:r>
            <a:r>
              <a:rPr lang="en-GB" dirty="0"/>
              <a:t> </a:t>
            </a:r>
          </a:p>
        </p:txBody>
      </p:sp>
      <p:sp>
        <p:nvSpPr>
          <p:cNvPr id="4" name="TextBox 3">
            <a:extLst>
              <a:ext uri="{FF2B5EF4-FFF2-40B4-BE49-F238E27FC236}">
                <a16:creationId xmlns:a16="http://schemas.microsoft.com/office/drawing/2014/main" id="{F9E13153-58F1-4EFF-8178-62FFC4F1F37D}"/>
              </a:ext>
            </a:extLst>
          </p:cNvPr>
          <p:cNvSpPr txBox="1"/>
          <p:nvPr/>
        </p:nvSpPr>
        <p:spPr>
          <a:xfrm>
            <a:off x="462224" y="2039815"/>
            <a:ext cx="1868653" cy="369332"/>
          </a:xfrm>
          <a:prstGeom prst="rect">
            <a:avLst/>
          </a:prstGeom>
          <a:noFill/>
        </p:spPr>
        <p:txBody>
          <a:bodyPr wrap="none" rtlCol="0">
            <a:spAutoFit/>
          </a:bodyPr>
          <a:lstStyle/>
          <a:p>
            <a:r>
              <a:rPr lang="en-GB" dirty="0"/>
              <a:t>Dated 28</a:t>
            </a:r>
            <a:r>
              <a:rPr lang="en-GB" baseline="30000" dirty="0"/>
              <a:t>th</a:t>
            </a:r>
            <a:r>
              <a:rPr lang="en-GB" dirty="0"/>
              <a:t> August</a:t>
            </a:r>
          </a:p>
        </p:txBody>
      </p:sp>
      <p:sp>
        <p:nvSpPr>
          <p:cNvPr id="5" name="Rectangle 4">
            <a:extLst>
              <a:ext uri="{FF2B5EF4-FFF2-40B4-BE49-F238E27FC236}">
                <a16:creationId xmlns:a16="http://schemas.microsoft.com/office/drawing/2014/main" id="{52393DE1-1014-42C4-8F03-B4F5942370CD}"/>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Arrow: Right 5">
            <a:extLst>
              <a:ext uri="{FF2B5EF4-FFF2-40B4-BE49-F238E27FC236}">
                <a16:creationId xmlns:a16="http://schemas.microsoft.com/office/drawing/2014/main" id="{2B5A2001-A700-484A-BCEB-53CCACFC4B5C}"/>
              </a:ext>
            </a:extLst>
          </p:cNvPr>
          <p:cNvSpPr/>
          <p:nvPr/>
        </p:nvSpPr>
        <p:spPr>
          <a:xfrm rot="6612458">
            <a:off x="3275860" y="749615"/>
            <a:ext cx="461639" cy="291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55D0366-F547-4E2D-9E2B-0C6F71A5E17D}"/>
              </a:ext>
            </a:extLst>
          </p:cNvPr>
          <p:cNvSpPr txBox="1"/>
          <p:nvPr/>
        </p:nvSpPr>
        <p:spPr>
          <a:xfrm>
            <a:off x="3289997" y="295448"/>
            <a:ext cx="782587" cy="369332"/>
          </a:xfrm>
          <a:prstGeom prst="rect">
            <a:avLst/>
          </a:prstGeom>
          <a:noFill/>
        </p:spPr>
        <p:txBody>
          <a:bodyPr wrap="none" rtlCol="0">
            <a:spAutoFit/>
          </a:bodyPr>
          <a:lstStyle/>
          <a:p>
            <a:r>
              <a:rPr lang="en-GB" dirty="0"/>
              <a:t>Cough</a:t>
            </a:r>
          </a:p>
        </p:txBody>
      </p:sp>
    </p:spTree>
    <p:extLst>
      <p:ext uri="{BB962C8B-B14F-4D97-AF65-F5344CB8AC3E}">
        <p14:creationId xmlns:p14="http://schemas.microsoft.com/office/powerpoint/2010/main" val="1818758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2086-DD4B-476A-8F74-C38CDFFB8313}"/>
              </a:ext>
            </a:extLst>
          </p:cNvPr>
          <p:cNvSpPr>
            <a:spLocks noGrp="1"/>
          </p:cNvSpPr>
          <p:nvPr>
            <p:ph type="title"/>
          </p:nvPr>
        </p:nvSpPr>
        <p:spPr/>
        <p:txBody>
          <a:bodyPr/>
          <a:lstStyle/>
          <a:p>
            <a:r>
              <a:rPr lang="en-GB" dirty="0"/>
              <a:t>They responded! And exactly as we expected.</a:t>
            </a:r>
          </a:p>
        </p:txBody>
      </p:sp>
      <p:pic>
        <p:nvPicPr>
          <p:cNvPr id="3" name="Picture 2">
            <a:extLst>
              <a:ext uri="{FF2B5EF4-FFF2-40B4-BE49-F238E27FC236}">
                <a16:creationId xmlns:a16="http://schemas.microsoft.com/office/drawing/2014/main" id="{96949800-08CC-4E10-857E-5024693E2EE8}"/>
              </a:ext>
            </a:extLst>
          </p:cNvPr>
          <p:cNvPicPr>
            <a:picLocks noChangeAspect="1"/>
          </p:cNvPicPr>
          <p:nvPr/>
        </p:nvPicPr>
        <p:blipFill rotWithShape="1">
          <a:blip r:embed="rId2"/>
          <a:srcRect l="30450" t="26134" r="30400" b="8800"/>
          <a:stretch/>
        </p:blipFill>
        <p:spPr>
          <a:xfrm>
            <a:off x="838200" y="1690688"/>
            <a:ext cx="4773168" cy="4462272"/>
          </a:xfrm>
          <a:prstGeom prst="rect">
            <a:avLst/>
          </a:prstGeom>
        </p:spPr>
      </p:pic>
      <p:sp>
        <p:nvSpPr>
          <p:cNvPr id="4" name="TextBox 3">
            <a:extLst>
              <a:ext uri="{FF2B5EF4-FFF2-40B4-BE49-F238E27FC236}">
                <a16:creationId xmlns:a16="http://schemas.microsoft.com/office/drawing/2014/main" id="{A6AC60A0-0F56-4042-8F85-7679C2B0694D}"/>
              </a:ext>
            </a:extLst>
          </p:cNvPr>
          <p:cNvSpPr txBox="1"/>
          <p:nvPr/>
        </p:nvSpPr>
        <p:spPr>
          <a:xfrm>
            <a:off x="6070600" y="1820798"/>
            <a:ext cx="5283200" cy="2677656"/>
          </a:xfrm>
          <a:prstGeom prst="rect">
            <a:avLst/>
          </a:prstGeom>
          <a:noFill/>
        </p:spPr>
        <p:txBody>
          <a:bodyPr wrap="square" rtlCol="0">
            <a:spAutoFit/>
          </a:bodyPr>
          <a:lstStyle/>
          <a:p>
            <a:pPr algn="ctr"/>
            <a:r>
              <a:rPr lang="en-GB" sz="2400" b="1" dirty="0"/>
              <a:t>But</a:t>
            </a:r>
            <a:r>
              <a:rPr lang="en-GB" sz="2400" dirty="0"/>
              <a:t> they failed to adequately address the explicit role of </a:t>
            </a:r>
            <a:r>
              <a:rPr lang="de-DE" sz="2400" dirty="0"/>
              <a:t>Elsevier,</a:t>
            </a:r>
            <a:r>
              <a:rPr lang="en-GB" sz="2400" dirty="0"/>
              <a:t> the inherent COIs, the incredible data biases</a:t>
            </a:r>
          </a:p>
          <a:p>
            <a:pPr algn="ctr"/>
            <a:endParaRPr lang="en-GB" sz="2400" dirty="0"/>
          </a:p>
          <a:p>
            <a:pPr algn="ctr"/>
            <a:r>
              <a:rPr lang="en-GB" sz="2400" dirty="0"/>
              <a:t>But now at least there is an ‘advisory group’ overseeing the whole process</a:t>
            </a:r>
          </a:p>
          <a:p>
            <a:pPr algn="ctr"/>
            <a:r>
              <a:rPr lang="en-GB" sz="2400" b="1" dirty="0"/>
              <a:t>#WIN</a:t>
            </a:r>
            <a:endParaRPr lang="de-DE" sz="2400" b="1" dirty="0"/>
          </a:p>
        </p:txBody>
      </p:sp>
      <p:sp>
        <p:nvSpPr>
          <p:cNvPr id="5" name="Rectangle 4">
            <a:extLst>
              <a:ext uri="{FF2B5EF4-FFF2-40B4-BE49-F238E27FC236}">
                <a16:creationId xmlns:a16="http://schemas.microsoft.com/office/drawing/2014/main" id="{C4E2D789-2630-4F65-B3F7-359F27DEB9E0}"/>
              </a:ext>
            </a:extLst>
          </p:cNvPr>
          <p:cNvSpPr/>
          <p:nvPr/>
        </p:nvSpPr>
        <p:spPr>
          <a:xfrm>
            <a:off x="398210" y="6308209"/>
            <a:ext cx="5213158" cy="369332"/>
          </a:xfrm>
          <a:prstGeom prst="rect">
            <a:avLst/>
          </a:prstGeom>
        </p:spPr>
        <p:txBody>
          <a:bodyPr wrap="none">
            <a:spAutoFit/>
          </a:bodyPr>
          <a:lstStyle/>
          <a:p>
            <a:r>
              <a:rPr lang="en-GB" dirty="0">
                <a:hlinkClick r:id="rId3"/>
              </a:rPr>
              <a:t>https://zenodo.org/record/1443395?#.W724P2j7RPY</a:t>
            </a:r>
            <a:r>
              <a:rPr lang="en-GB" dirty="0"/>
              <a:t> </a:t>
            </a:r>
          </a:p>
        </p:txBody>
      </p:sp>
      <p:sp>
        <p:nvSpPr>
          <p:cNvPr id="6" name="Rectangle 5">
            <a:extLst>
              <a:ext uri="{FF2B5EF4-FFF2-40B4-BE49-F238E27FC236}">
                <a16:creationId xmlns:a16="http://schemas.microsoft.com/office/drawing/2014/main" id="{103AAA12-21C2-4969-9E22-8B01646B53A7}"/>
              </a:ext>
            </a:extLst>
          </p:cNvPr>
          <p:cNvSpPr/>
          <p:nvPr/>
        </p:nvSpPr>
        <p:spPr>
          <a:xfrm>
            <a:off x="6096000" y="5339020"/>
            <a:ext cx="6096000" cy="646331"/>
          </a:xfrm>
          <a:prstGeom prst="rect">
            <a:avLst/>
          </a:prstGeom>
        </p:spPr>
        <p:txBody>
          <a:bodyPr>
            <a:spAutoFit/>
          </a:bodyPr>
          <a:lstStyle/>
          <a:p>
            <a:r>
              <a:rPr lang="en-GB" dirty="0">
                <a:hlinkClick r:id="rId4"/>
              </a:rPr>
              <a:t>https://docdrop.org/pdf/Annex-to-letter-to-Jon-Tennant-1--BbPfR.pdf/</a:t>
            </a:r>
            <a:endParaRPr lang="en-GB" dirty="0"/>
          </a:p>
        </p:txBody>
      </p:sp>
      <p:sp>
        <p:nvSpPr>
          <p:cNvPr id="7" name="TextBox 6">
            <a:extLst>
              <a:ext uri="{FF2B5EF4-FFF2-40B4-BE49-F238E27FC236}">
                <a16:creationId xmlns:a16="http://schemas.microsoft.com/office/drawing/2014/main" id="{B764A785-6EF4-4856-847E-3EC708DB65BB}"/>
              </a:ext>
            </a:extLst>
          </p:cNvPr>
          <p:cNvSpPr txBox="1"/>
          <p:nvPr/>
        </p:nvSpPr>
        <p:spPr>
          <a:xfrm>
            <a:off x="6126480" y="4765040"/>
            <a:ext cx="5719194" cy="369332"/>
          </a:xfrm>
          <a:prstGeom prst="rect">
            <a:avLst/>
          </a:prstGeom>
          <a:noFill/>
        </p:spPr>
        <p:txBody>
          <a:bodyPr wrap="none" rtlCol="0">
            <a:spAutoFit/>
          </a:bodyPr>
          <a:lstStyle/>
          <a:p>
            <a:r>
              <a:rPr lang="en-GB" dirty="0"/>
              <a:t>Their response is being annotated here for a counter-reply:</a:t>
            </a:r>
          </a:p>
        </p:txBody>
      </p:sp>
      <p:sp>
        <p:nvSpPr>
          <p:cNvPr id="8" name="Rectangle 7">
            <a:extLst>
              <a:ext uri="{FF2B5EF4-FFF2-40B4-BE49-F238E27FC236}">
                <a16:creationId xmlns:a16="http://schemas.microsoft.com/office/drawing/2014/main" id="{BD2C8AF6-AA27-41B2-99F7-B96D2AD7F221}"/>
              </a:ext>
            </a:extLst>
          </p:cNvPr>
          <p:cNvSpPr/>
          <p:nvPr/>
        </p:nvSpPr>
        <p:spPr>
          <a:xfrm>
            <a:off x="9433368" y="6488668"/>
            <a:ext cx="2008883" cy="369332"/>
          </a:xfrm>
          <a:prstGeom prst="rect">
            <a:avLst/>
          </a:prstGeom>
        </p:spPr>
        <p:txBody>
          <a:bodyPr wrap="none">
            <a:spAutoFit/>
          </a:bodyPr>
          <a:lstStyle/>
          <a:p>
            <a:r>
              <a:rPr lang="de-DE" dirty="0">
                <a:latin typeface="Open Sans"/>
                <a:hlinkClick r:id="rId5"/>
              </a:rPr>
              <a:t>@protohedgehog</a:t>
            </a:r>
            <a:endParaRPr lang="en-GB" dirty="0">
              <a:latin typeface="Open Sans"/>
            </a:endParaRPr>
          </a:p>
        </p:txBody>
      </p:sp>
    </p:spTree>
    <p:extLst>
      <p:ext uri="{BB962C8B-B14F-4D97-AF65-F5344CB8AC3E}">
        <p14:creationId xmlns:p14="http://schemas.microsoft.com/office/powerpoint/2010/main" val="1023355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49A2-5977-455B-A4C2-55DA19EAEBD8}"/>
              </a:ext>
            </a:extLst>
          </p:cNvPr>
          <p:cNvSpPr>
            <a:spLocks noGrp="1"/>
          </p:cNvSpPr>
          <p:nvPr>
            <p:ph type="title"/>
          </p:nvPr>
        </p:nvSpPr>
        <p:spPr/>
        <p:txBody>
          <a:bodyPr/>
          <a:lstStyle/>
          <a:p>
            <a:r>
              <a:rPr lang="en-GB" dirty="0"/>
              <a:t>And while they were busy dealing with that..</a:t>
            </a:r>
          </a:p>
        </p:txBody>
      </p:sp>
      <p:sp>
        <p:nvSpPr>
          <p:cNvPr id="4" name="Rectangle 3">
            <a:extLst>
              <a:ext uri="{FF2B5EF4-FFF2-40B4-BE49-F238E27FC236}">
                <a16:creationId xmlns:a16="http://schemas.microsoft.com/office/drawing/2014/main" id="{BB8919D2-3CD8-4E84-ABBC-BCB8A51D32F8}"/>
              </a:ext>
            </a:extLst>
          </p:cNvPr>
          <p:cNvSpPr/>
          <p:nvPr/>
        </p:nvSpPr>
        <p:spPr>
          <a:xfrm>
            <a:off x="171827" y="6387028"/>
            <a:ext cx="5100948" cy="369332"/>
          </a:xfrm>
          <a:prstGeom prst="rect">
            <a:avLst/>
          </a:prstGeom>
        </p:spPr>
        <p:txBody>
          <a:bodyPr wrap="none">
            <a:spAutoFit/>
          </a:bodyPr>
          <a:lstStyle/>
          <a:p>
            <a:r>
              <a:rPr lang="en-GB" dirty="0">
                <a:hlinkClick r:id="rId2"/>
              </a:rPr>
              <a:t>https://zenodo.org/record/1472045#.W98HkZP0lPY</a:t>
            </a:r>
            <a:r>
              <a:rPr lang="en-GB" dirty="0"/>
              <a:t> </a:t>
            </a:r>
          </a:p>
        </p:txBody>
      </p:sp>
      <p:pic>
        <p:nvPicPr>
          <p:cNvPr id="5" name="Picture 4">
            <a:extLst>
              <a:ext uri="{FF2B5EF4-FFF2-40B4-BE49-F238E27FC236}">
                <a16:creationId xmlns:a16="http://schemas.microsoft.com/office/drawing/2014/main" id="{C0B9A7B1-6057-476E-8B67-DA4238F9A7AA}"/>
              </a:ext>
            </a:extLst>
          </p:cNvPr>
          <p:cNvPicPr>
            <a:picLocks noChangeAspect="1"/>
          </p:cNvPicPr>
          <p:nvPr/>
        </p:nvPicPr>
        <p:blipFill rotWithShape="1">
          <a:blip r:embed="rId3"/>
          <a:srcRect l="6875" t="28758" r="8677" b="6868"/>
          <a:stretch/>
        </p:blipFill>
        <p:spPr>
          <a:xfrm>
            <a:off x="838200" y="1488141"/>
            <a:ext cx="10295965" cy="4414794"/>
          </a:xfrm>
          <a:prstGeom prst="rect">
            <a:avLst/>
          </a:prstGeom>
        </p:spPr>
      </p:pic>
      <p:sp>
        <p:nvSpPr>
          <p:cNvPr id="6" name="Rectangle 5">
            <a:extLst>
              <a:ext uri="{FF2B5EF4-FFF2-40B4-BE49-F238E27FC236}">
                <a16:creationId xmlns:a16="http://schemas.microsoft.com/office/drawing/2014/main" id="{DF96427C-DF22-4F30-8EE0-20CBEE6CADF7}"/>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3" name="TextBox 2">
            <a:extLst>
              <a:ext uri="{FF2B5EF4-FFF2-40B4-BE49-F238E27FC236}">
                <a16:creationId xmlns:a16="http://schemas.microsoft.com/office/drawing/2014/main" id="{0921FF7E-D782-4E60-A186-D30046864B60}"/>
              </a:ext>
            </a:extLst>
          </p:cNvPr>
          <p:cNvSpPr txBox="1"/>
          <p:nvPr/>
        </p:nvSpPr>
        <p:spPr>
          <a:xfrm>
            <a:off x="8652705" y="3519812"/>
            <a:ext cx="1785104" cy="276999"/>
          </a:xfrm>
          <a:prstGeom prst="rect">
            <a:avLst/>
          </a:prstGeom>
          <a:noFill/>
        </p:spPr>
        <p:txBody>
          <a:bodyPr wrap="none" rtlCol="0">
            <a:spAutoFit/>
          </a:bodyPr>
          <a:lstStyle/>
          <a:p>
            <a:r>
              <a:rPr lang="en-GB" sz="1200" dirty="0" err="1"/>
              <a:t>Altmetric</a:t>
            </a:r>
            <a:r>
              <a:rPr lang="en-GB" sz="1200" dirty="0"/>
              <a:t> score not found</a:t>
            </a:r>
          </a:p>
        </p:txBody>
      </p:sp>
    </p:spTree>
    <p:extLst>
      <p:ext uri="{BB962C8B-B14F-4D97-AF65-F5344CB8AC3E}">
        <p14:creationId xmlns:p14="http://schemas.microsoft.com/office/powerpoint/2010/main" val="241722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1386-D2D5-47FD-A6F7-4DF127936C52}"/>
              </a:ext>
            </a:extLst>
          </p:cNvPr>
          <p:cNvSpPr>
            <a:spLocks noGrp="1"/>
          </p:cNvSpPr>
          <p:nvPr>
            <p:ph type="title"/>
          </p:nvPr>
        </p:nvSpPr>
        <p:spPr/>
        <p:txBody>
          <a:bodyPr/>
          <a:lstStyle/>
          <a:p>
            <a:r>
              <a:rPr lang="en-GB" dirty="0"/>
              <a:t>Then the EUA got involved</a:t>
            </a:r>
          </a:p>
        </p:txBody>
      </p:sp>
      <p:pic>
        <p:nvPicPr>
          <p:cNvPr id="3" name="Picture 2">
            <a:extLst>
              <a:ext uri="{FF2B5EF4-FFF2-40B4-BE49-F238E27FC236}">
                <a16:creationId xmlns:a16="http://schemas.microsoft.com/office/drawing/2014/main" id="{557190D9-46FB-428F-BFB5-B1B3D0DE5E1E}"/>
              </a:ext>
            </a:extLst>
          </p:cNvPr>
          <p:cNvPicPr>
            <a:picLocks noChangeAspect="1"/>
          </p:cNvPicPr>
          <p:nvPr/>
        </p:nvPicPr>
        <p:blipFill rotWithShape="1">
          <a:blip r:embed="rId2"/>
          <a:srcRect l="3235" t="36340" r="36029" b="5324"/>
          <a:stretch/>
        </p:blipFill>
        <p:spPr>
          <a:xfrm>
            <a:off x="2393576" y="1428656"/>
            <a:ext cx="7404847" cy="4000687"/>
          </a:xfrm>
          <a:prstGeom prst="rect">
            <a:avLst/>
          </a:prstGeom>
        </p:spPr>
      </p:pic>
      <p:sp>
        <p:nvSpPr>
          <p:cNvPr id="4" name="Rectangle 3">
            <a:extLst>
              <a:ext uri="{FF2B5EF4-FFF2-40B4-BE49-F238E27FC236}">
                <a16:creationId xmlns:a16="http://schemas.microsoft.com/office/drawing/2014/main" id="{738BF488-1A0B-457A-BB5D-1478B1F82CF4}"/>
              </a:ext>
            </a:extLst>
          </p:cNvPr>
          <p:cNvSpPr/>
          <p:nvPr/>
        </p:nvSpPr>
        <p:spPr>
          <a:xfrm>
            <a:off x="327168" y="6027003"/>
            <a:ext cx="6096000" cy="646331"/>
          </a:xfrm>
          <a:prstGeom prst="rect">
            <a:avLst/>
          </a:prstGeom>
        </p:spPr>
        <p:txBody>
          <a:bodyPr>
            <a:spAutoFit/>
          </a:bodyPr>
          <a:lstStyle/>
          <a:p>
            <a:r>
              <a:rPr lang="en-GB" dirty="0">
                <a:hlinkClick r:id="rId3"/>
              </a:rPr>
              <a:t>https://www.eua.eu/news/188:scholarly-publishing-eua-asks-european-commission-to-investigate-lack-of-competition.html</a:t>
            </a:r>
            <a:r>
              <a:rPr lang="en-GB" dirty="0"/>
              <a:t> </a:t>
            </a:r>
          </a:p>
        </p:txBody>
      </p:sp>
      <p:sp>
        <p:nvSpPr>
          <p:cNvPr id="7" name="Rectangle 6">
            <a:extLst>
              <a:ext uri="{FF2B5EF4-FFF2-40B4-BE49-F238E27FC236}">
                <a16:creationId xmlns:a16="http://schemas.microsoft.com/office/drawing/2014/main" id="{1B888797-7C10-4351-96C3-9E258193AA8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362821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BDEC-127E-4A9B-8230-6FCF8FB7ECA1}"/>
              </a:ext>
            </a:extLst>
          </p:cNvPr>
          <p:cNvSpPr>
            <a:spLocks noGrp="1"/>
          </p:cNvSpPr>
          <p:nvPr>
            <p:ph type="title"/>
          </p:nvPr>
        </p:nvSpPr>
        <p:spPr/>
        <p:txBody>
          <a:bodyPr/>
          <a:lstStyle/>
          <a:p>
            <a:r>
              <a:rPr lang="en-GB" dirty="0"/>
              <a:t>‘Abusive’ practices of scholarly publishers</a:t>
            </a:r>
          </a:p>
        </p:txBody>
      </p:sp>
      <p:sp>
        <p:nvSpPr>
          <p:cNvPr id="3" name="Rectangle 2">
            <a:extLst>
              <a:ext uri="{FF2B5EF4-FFF2-40B4-BE49-F238E27FC236}">
                <a16:creationId xmlns:a16="http://schemas.microsoft.com/office/drawing/2014/main" id="{FCFB019D-5AE2-432E-91FD-40D2A3EF567D}"/>
              </a:ext>
            </a:extLst>
          </p:cNvPr>
          <p:cNvSpPr/>
          <p:nvPr/>
        </p:nvSpPr>
        <p:spPr>
          <a:xfrm>
            <a:off x="838200" y="2167261"/>
            <a:ext cx="10515600" cy="4031873"/>
          </a:xfrm>
          <a:prstGeom prst="rect">
            <a:avLst/>
          </a:prstGeom>
        </p:spPr>
        <p:txBody>
          <a:bodyPr wrap="square">
            <a:spAutoFit/>
          </a:bodyPr>
          <a:lstStyle/>
          <a:p>
            <a:r>
              <a:rPr lang="en-GB" sz="3200" dirty="0"/>
              <a:t>1. High degree of concentration of ownership</a:t>
            </a:r>
          </a:p>
          <a:p>
            <a:r>
              <a:rPr lang="en-GB" sz="3200" dirty="0"/>
              <a:t>2. A sector with oligopolistic structures</a:t>
            </a:r>
          </a:p>
          <a:p>
            <a:r>
              <a:rPr lang="en-GB" sz="3200" dirty="0"/>
              <a:t>3. No transparency in pricing</a:t>
            </a:r>
          </a:p>
          <a:p>
            <a:r>
              <a:rPr lang="en-GB" sz="3200" dirty="0"/>
              <a:t>4. Large profits based on public funds</a:t>
            </a:r>
          </a:p>
          <a:p>
            <a:r>
              <a:rPr lang="en-GB" sz="3200" dirty="0"/>
              <a:t>5. Calls for open access without positive effect on pricing</a:t>
            </a:r>
          </a:p>
          <a:p>
            <a:r>
              <a:rPr lang="en-GB" sz="3200" dirty="0"/>
              <a:t>6. Asymmetry in negotiating power</a:t>
            </a:r>
          </a:p>
          <a:p>
            <a:r>
              <a:rPr lang="en-GB" sz="3200" dirty="0"/>
              <a:t>7. Trend towards vendor lock-in</a:t>
            </a:r>
          </a:p>
          <a:p>
            <a:r>
              <a:rPr lang="en-GB" sz="3200" dirty="0"/>
              <a:t>8. No sign of improvement in competition</a:t>
            </a:r>
          </a:p>
        </p:txBody>
      </p:sp>
      <p:sp>
        <p:nvSpPr>
          <p:cNvPr id="4" name="Rectangle 3">
            <a:extLst>
              <a:ext uri="{FF2B5EF4-FFF2-40B4-BE49-F238E27FC236}">
                <a16:creationId xmlns:a16="http://schemas.microsoft.com/office/drawing/2014/main" id="{0F37DB8B-3F83-44E1-9D77-F17E37F1EAB3}"/>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2623199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unite4education.org/wp-content/uploads/2018/11/rsz_eslevier_fakelogo_propecunia_small.jpg">
            <a:extLst>
              <a:ext uri="{FF2B5EF4-FFF2-40B4-BE49-F238E27FC236}">
                <a16:creationId xmlns:a16="http://schemas.microsoft.com/office/drawing/2014/main" id="{B2F4CBB3-F4F9-40A2-85BF-01997265CD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00"/>
          <a:stretch/>
        </p:blipFill>
        <p:spPr bwMode="auto">
          <a:xfrm>
            <a:off x="76200" y="1110744"/>
            <a:ext cx="6858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756F1A8-522B-46D0-B2F5-583839DAE444}"/>
              </a:ext>
            </a:extLst>
          </p:cNvPr>
          <p:cNvSpPr>
            <a:spLocks noGrp="1"/>
          </p:cNvSpPr>
          <p:nvPr>
            <p:ph type="title"/>
          </p:nvPr>
        </p:nvSpPr>
        <p:spPr>
          <a:xfrm>
            <a:off x="287784" y="187572"/>
            <a:ext cx="10515600" cy="1325563"/>
          </a:xfrm>
        </p:spPr>
        <p:txBody>
          <a:bodyPr/>
          <a:lstStyle/>
          <a:p>
            <a:r>
              <a:rPr lang="en-GB" dirty="0"/>
              <a:t>Activating unions to challenge this </a:t>
            </a:r>
          </a:p>
        </p:txBody>
      </p:sp>
      <p:sp>
        <p:nvSpPr>
          <p:cNvPr id="3" name="Rectangle 2">
            <a:extLst>
              <a:ext uri="{FF2B5EF4-FFF2-40B4-BE49-F238E27FC236}">
                <a16:creationId xmlns:a16="http://schemas.microsoft.com/office/drawing/2014/main" id="{0C3710F0-7188-4E32-88DE-DF7B9DE0D81B}"/>
              </a:ext>
            </a:extLst>
          </p:cNvPr>
          <p:cNvSpPr/>
          <p:nvPr/>
        </p:nvSpPr>
        <p:spPr>
          <a:xfrm>
            <a:off x="76200" y="5226199"/>
            <a:ext cx="6096000" cy="646331"/>
          </a:xfrm>
          <a:prstGeom prst="rect">
            <a:avLst/>
          </a:prstGeom>
        </p:spPr>
        <p:txBody>
          <a:bodyPr>
            <a:spAutoFit/>
          </a:bodyPr>
          <a:lstStyle/>
          <a:p>
            <a:r>
              <a:rPr lang="en-GB" dirty="0">
                <a:hlinkClick r:id="rId3"/>
              </a:rPr>
              <a:t>https://www.ei-ie.org/en/detail/16061/elsevier-putting-a-price-on-knowledge</a:t>
            </a:r>
            <a:r>
              <a:rPr lang="en-GB" dirty="0"/>
              <a:t> </a:t>
            </a:r>
          </a:p>
        </p:txBody>
      </p:sp>
      <p:sp>
        <p:nvSpPr>
          <p:cNvPr id="5" name="Rectangle 4">
            <a:extLst>
              <a:ext uri="{FF2B5EF4-FFF2-40B4-BE49-F238E27FC236}">
                <a16:creationId xmlns:a16="http://schemas.microsoft.com/office/drawing/2014/main" id="{2B14284A-88B9-45CD-818B-FFB5A84929D1}"/>
              </a:ext>
            </a:extLst>
          </p:cNvPr>
          <p:cNvSpPr/>
          <p:nvPr/>
        </p:nvSpPr>
        <p:spPr>
          <a:xfrm>
            <a:off x="6934200" y="1368038"/>
            <a:ext cx="5257800" cy="4524315"/>
          </a:xfrm>
          <a:prstGeom prst="rect">
            <a:avLst/>
          </a:prstGeom>
        </p:spPr>
        <p:txBody>
          <a:bodyPr wrap="square">
            <a:spAutoFit/>
          </a:bodyPr>
          <a:lstStyle/>
          <a:p>
            <a:r>
              <a:rPr lang="en-GB" sz="2400" dirty="0">
                <a:solidFill>
                  <a:srgbClr val="000000"/>
                </a:solidFill>
                <a:latin typeface="open_sansregular"/>
              </a:rPr>
              <a:t>David Edwards, General Secretary of EI: “</a:t>
            </a:r>
            <a:r>
              <a:rPr lang="en-GB" sz="2400" i="1" dirty="0">
                <a:solidFill>
                  <a:srgbClr val="000000"/>
                </a:solidFill>
                <a:latin typeface="open_sansregular"/>
              </a:rPr>
              <a:t>Higher education and research are fundamental social rights, and as such must be exempt from commercialization by third parties which are interested only in making profit, not in promoting access to knowledge. We have to democratize knowledge if we want to achieve social justice through quality education for all. EI and its more than 32 million members are fighting to that end day in and day out.”</a:t>
            </a:r>
            <a:endParaRPr lang="en-GB" sz="2400" i="1" dirty="0"/>
          </a:p>
        </p:txBody>
      </p:sp>
      <p:sp>
        <p:nvSpPr>
          <p:cNvPr id="7" name="Rectangle 6">
            <a:extLst>
              <a:ext uri="{FF2B5EF4-FFF2-40B4-BE49-F238E27FC236}">
                <a16:creationId xmlns:a16="http://schemas.microsoft.com/office/drawing/2014/main" id="{484C1C60-62D0-4AE0-9F92-622558AE05C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D067D315-BE56-49E6-AE95-D169118DC4CC}"/>
              </a:ext>
            </a:extLst>
          </p:cNvPr>
          <p:cNvSpPr txBox="1"/>
          <p:nvPr/>
        </p:nvSpPr>
        <p:spPr>
          <a:xfrm>
            <a:off x="8190912" y="5872530"/>
            <a:ext cx="2484911" cy="369332"/>
          </a:xfrm>
          <a:prstGeom prst="rect">
            <a:avLst/>
          </a:prstGeom>
          <a:noFill/>
        </p:spPr>
        <p:txBody>
          <a:bodyPr wrap="none" rtlCol="0">
            <a:spAutoFit/>
          </a:bodyPr>
          <a:lstStyle/>
          <a:p>
            <a:r>
              <a:rPr lang="en-GB" dirty="0"/>
              <a:t>#</a:t>
            </a:r>
            <a:r>
              <a:rPr lang="en-GB" dirty="0" err="1"/>
              <a:t>democratiseknowledge</a:t>
            </a:r>
            <a:endParaRPr lang="en-GB" dirty="0"/>
          </a:p>
        </p:txBody>
      </p:sp>
    </p:spTree>
    <p:extLst>
      <p:ext uri="{BB962C8B-B14F-4D97-AF65-F5344CB8AC3E}">
        <p14:creationId xmlns:p14="http://schemas.microsoft.com/office/powerpoint/2010/main" val="1482674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BAAB-5914-41F6-B78E-5651FC4562EC}"/>
              </a:ext>
            </a:extLst>
          </p:cNvPr>
          <p:cNvSpPr>
            <a:spLocks noGrp="1"/>
          </p:cNvSpPr>
          <p:nvPr>
            <p:ph type="title"/>
          </p:nvPr>
        </p:nvSpPr>
        <p:spPr>
          <a:xfrm>
            <a:off x="1303973" y="-557073"/>
            <a:ext cx="5934508" cy="1639886"/>
          </a:xfrm>
        </p:spPr>
        <p:txBody>
          <a:bodyPr/>
          <a:lstStyle/>
          <a:p>
            <a:r>
              <a:rPr lang="de-DE" b="1" dirty="0"/>
              <a:t>Germany</a:t>
            </a:r>
            <a:r>
              <a:rPr lang="de-DE" dirty="0"/>
              <a:t> versus Elsevier</a:t>
            </a:r>
            <a:endParaRPr lang="en-GB" dirty="0"/>
          </a:p>
        </p:txBody>
      </p:sp>
      <p:sp>
        <p:nvSpPr>
          <p:cNvPr id="4" name="Text Placeholder 3">
            <a:extLst>
              <a:ext uri="{FF2B5EF4-FFF2-40B4-BE49-F238E27FC236}">
                <a16:creationId xmlns:a16="http://schemas.microsoft.com/office/drawing/2014/main" id="{C5874D57-F50B-47CE-99BD-702C2D425E53}"/>
              </a:ext>
            </a:extLst>
          </p:cNvPr>
          <p:cNvSpPr>
            <a:spLocks noGrp="1"/>
          </p:cNvSpPr>
          <p:nvPr>
            <p:ph type="body" sz="half" idx="2"/>
          </p:nvPr>
        </p:nvSpPr>
        <p:spPr>
          <a:xfrm>
            <a:off x="510001" y="1301877"/>
            <a:ext cx="5398090" cy="3282002"/>
          </a:xfrm>
        </p:spPr>
        <p:txBody>
          <a:bodyPr>
            <a:noAutofit/>
          </a:bodyPr>
          <a:lstStyle/>
          <a:p>
            <a:pPr algn="ctr"/>
            <a:r>
              <a:rPr lang="en-GB" sz="2800" dirty="0">
                <a:latin typeface="Open Sans"/>
              </a:rPr>
              <a:t>“</a:t>
            </a:r>
            <a:r>
              <a:rPr lang="en-GB" sz="2800" i="1" dirty="0">
                <a:latin typeface="Open Sans"/>
              </a:rPr>
              <a:t>One big publisher stated: if your country stops subscribing to our journals, science in your country will be set back significantly. I responded […] it is interesting to hear such a threat from a producer of envelopes who does not have any idea of the contents</a:t>
            </a:r>
            <a:r>
              <a:rPr lang="en-GB" sz="2800" dirty="0">
                <a:latin typeface="Open Sans"/>
              </a:rPr>
              <a:t>.”</a:t>
            </a:r>
          </a:p>
        </p:txBody>
      </p:sp>
      <p:pic>
        <p:nvPicPr>
          <p:cNvPr id="8" name="Picture 7">
            <a:extLst>
              <a:ext uri="{FF2B5EF4-FFF2-40B4-BE49-F238E27FC236}">
                <a16:creationId xmlns:a16="http://schemas.microsoft.com/office/drawing/2014/main" id="{A0E848CB-D43A-44DB-9113-68FD2C0C0E25}"/>
              </a:ext>
            </a:extLst>
          </p:cNvPr>
          <p:cNvPicPr>
            <a:picLocks noChangeAspect="1"/>
          </p:cNvPicPr>
          <p:nvPr/>
        </p:nvPicPr>
        <p:blipFill>
          <a:blip r:embed="rId2"/>
          <a:stretch>
            <a:fillRect/>
          </a:stretch>
        </p:blipFill>
        <p:spPr>
          <a:xfrm>
            <a:off x="6096000" y="578331"/>
            <a:ext cx="5937633" cy="3728720"/>
          </a:xfrm>
          <a:prstGeom prst="rect">
            <a:avLst/>
          </a:prstGeom>
        </p:spPr>
      </p:pic>
      <p:pic>
        <p:nvPicPr>
          <p:cNvPr id="6" name="Picture 2" descr="Image result for project deal elsevier">
            <a:extLst>
              <a:ext uri="{FF2B5EF4-FFF2-40B4-BE49-F238E27FC236}">
                <a16:creationId xmlns:a16="http://schemas.microsoft.com/office/drawing/2014/main" id="{6774CB14-2DC4-42CB-8C12-5F6517AE6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973" y="4896423"/>
            <a:ext cx="3711575" cy="1486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0D68897-1714-4D44-8616-B6B3E56CA7C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3" name="Rectangle 2">
            <a:extLst>
              <a:ext uri="{FF2B5EF4-FFF2-40B4-BE49-F238E27FC236}">
                <a16:creationId xmlns:a16="http://schemas.microsoft.com/office/drawing/2014/main" id="{C604FF16-7295-4216-9D06-36F8405A4382}"/>
              </a:ext>
            </a:extLst>
          </p:cNvPr>
          <p:cNvSpPr/>
          <p:nvPr/>
        </p:nvSpPr>
        <p:spPr>
          <a:xfrm>
            <a:off x="6096000" y="4442395"/>
            <a:ext cx="6096000" cy="646331"/>
          </a:xfrm>
          <a:prstGeom prst="rect">
            <a:avLst/>
          </a:prstGeom>
        </p:spPr>
        <p:txBody>
          <a:bodyPr>
            <a:spAutoFit/>
          </a:bodyPr>
          <a:lstStyle/>
          <a:p>
            <a:r>
              <a:rPr lang="en-GB" dirty="0">
                <a:solidFill>
                  <a:srgbClr val="14171A"/>
                </a:solidFill>
                <a:latin typeface="Segoe UI" panose="020B0502040204020203" pitchFamily="34" charset="0"/>
              </a:rPr>
              <a:t>Martin </a:t>
            </a:r>
            <a:r>
              <a:rPr lang="en-GB" dirty="0" err="1">
                <a:solidFill>
                  <a:srgbClr val="14171A"/>
                </a:solidFill>
                <a:latin typeface="Segoe UI" panose="020B0502040204020203" pitchFamily="34" charset="0"/>
              </a:rPr>
              <a:t>Grötschel</a:t>
            </a:r>
            <a:r>
              <a:rPr lang="en-GB" dirty="0">
                <a:solidFill>
                  <a:srgbClr val="14171A"/>
                </a:solidFill>
                <a:latin typeface="Segoe UI" panose="020B0502040204020203" pitchFamily="34" charset="0"/>
              </a:rPr>
              <a:t>, President of the Berlin-Brandenburg Academy of Sciences and Humanities</a:t>
            </a:r>
            <a:endParaRPr lang="en-GB" dirty="0"/>
          </a:p>
        </p:txBody>
      </p:sp>
      <p:sp>
        <p:nvSpPr>
          <p:cNvPr id="5" name="TextBox 4">
            <a:extLst>
              <a:ext uri="{FF2B5EF4-FFF2-40B4-BE49-F238E27FC236}">
                <a16:creationId xmlns:a16="http://schemas.microsoft.com/office/drawing/2014/main" id="{C2811F6B-93D0-4E54-BD3D-B523A14B4F49}"/>
              </a:ext>
            </a:extLst>
          </p:cNvPr>
          <p:cNvSpPr txBox="1"/>
          <p:nvPr/>
        </p:nvSpPr>
        <p:spPr>
          <a:xfrm>
            <a:off x="8188257" y="5224070"/>
            <a:ext cx="1911485" cy="830997"/>
          </a:xfrm>
          <a:prstGeom prst="rect">
            <a:avLst/>
          </a:prstGeom>
          <a:noFill/>
        </p:spPr>
        <p:txBody>
          <a:bodyPr wrap="none" rtlCol="0">
            <a:spAutoFit/>
          </a:bodyPr>
          <a:lstStyle/>
          <a:p>
            <a:r>
              <a:rPr lang="en-GB" sz="4800" dirty="0"/>
              <a:t>#HERO</a:t>
            </a:r>
          </a:p>
        </p:txBody>
      </p:sp>
      <p:sp>
        <p:nvSpPr>
          <p:cNvPr id="9" name="TextBox 8">
            <a:extLst>
              <a:ext uri="{FF2B5EF4-FFF2-40B4-BE49-F238E27FC236}">
                <a16:creationId xmlns:a16="http://schemas.microsoft.com/office/drawing/2014/main" id="{FF999CDC-DE77-4546-B41F-27629A62677E}"/>
              </a:ext>
            </a:extLst>
          </p:cNvPr>
          <p:cNvSpPr txBox="1"/>
          <p:nvPr/>
        </p:nvSpPr>
        <p:spPr>
          <a:xfrm>
            <a:off x="2857027" y="6074936"/>
            <a:ext cx="704039" cy="307777"/>
          </a:xfrm>
          <a:prstGeom prst="rect">
            <a:avLst/>
          </a:prstGeom>
          <a:noFill/>
        </p:spPr>
        <p:txBody>
          <a:bodyPr wrap="none" rtlCol="0">
            <a:spAutoFit/>
          </a:bodyPr>
          <a:lstStyle/>
          <a:p>
            <a:r>
              <a:rPr lang="en-GB" sz="1400" dirty="0"/>
              <a:t>#villain</a:t>
            </a:r>
          </a:p>
        </p:txBody>
      </p:sp>
    </p:spTree>
    <p:extLst>
      <p:ext uri="{BB962C8B-B14F-4D97-AF65-F5344CB8AC3E}">
        <p14:creationId xmlns:p14="http://schemas.microsoft.com/office/powerpoint/2010/main" val="4496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0D20-91AF-41B8-B556-22266C4FE358}"/>
              </a:ext>
            </a:extLst>
          </p:cNvPr>
          <p:cNvSpPr>
            <a:spLocks noGrp="1"/>
          </p:cNvSpPr>
          <p:nvPr>
            <p:ph type="title"/>
          </p:nvPr>
        </p:nvSpPr>
        <p:spPr/>
        <p:txBody>
          <a:bodyPr/>
          <a:lstStyle/>
          <a:p>
            <a:r>
              <a:rPr lang="en-GB" dirty="0"/>
              <a:t>And now ‘Plan S’</a:t>
            </a:r>
          </a:p>
        </p:txBody>
      </p:sp>
      <p:sp>
        <p:nvSpPr>
          <p:cNvPr id="3" name="Content Placeholder 2">
            <a:extLst>
              <a:ext uri="{FF2B5EF4-FFF2-40B4-BE49-F238E27FC236}">
                <a16:creationId xmlns:a16="http://schemas.microsoft.com/office/drawing/2014/main" id="{1110A720-B79B-4038-B5DB-8600A7D11EDE}"/>
              </a:ext>
            </a:extLst>
          </p:cNvPr>
          <p:cNvSpPr>
            <a:spLocks noGrp="1"/>
          </p:cNvSpPr>
          <p:nvPr>
            <p:ph idx="1"/>
          </p:nvPr>
        </p:nvSpPr>
        <p:spPr/>
        <p:txBody>
          <a:bodyPr/>
          <a:lstStyle/>
          <a:p>
            <a:r>
              <a:rPr lang="en-GB" dirty="0"/>
              <a:t>Has revealed the shocking nature and tone of this debate</a:t>
            </a:r>
          </a:p>
          <a:p>
            <a:r>
              <a:rPr lang="en-GB" dirty="0"/>
              <a:t>Misinformation, lies, rhetoric</a:t>
            </a:r>
          </a:p>
          <a:p>
            <a:r>
              <a:rPr lang="en-GB" dirty="0"/>
              <a:t>Much discussion on social media has been, just, ugh…</a:t>
            </a:r>
          </a:p>
          <a:p>
            <a:r>
              <a:rPr lang="en-GB" dirty="0"/>
              <a:t>Massive under-appreciation of the history, wider contexts, and potential for reform</a:t>
            </a:r>
          </a:p>
          <a:p>
            <a:r>
              <a:rPr lang="en-GB" dirty="0"/>
              <a:t>Has ultimately been very divisive in creating pro- and anti- camps</a:t>
            </a:r>
          </a:p>
          <a:p>
            <a:r>
              <a:rPr lang="en-GB" dirty="0"/>
              <a:t>Definitely activated more people to become involved, but…</a:t>
            </a:r>
          </a:p>
          <a:p>
            <a:r>
              <a:rPr lang="en-GB" dirty="0"/>
              <a:t>More debate does not mean a higher quality of debate</a:t>
            </a:r>
          </a:p>
        </p:txBody>
      </p:sp>
      <p:sp>
        <p:nvSpPr>
          <p:cNvPr id="4" name="Rectangle 3">
            <a:extLst>
              <a:ext uri="{FF2B5EF4-FFF2-40B4-BE49-F238E27FC236}">
                <a16:creationId xmlns:a16="http://schemas.microsoft.com/office/drawing/2014/main" id="{113CA9D7-1BD9-4ED9-B20D-32B1B8E86CD0}"/>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3076713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400E-62D9-43B1-A1DE-19146E43450B}"/>
              </a:ext>
            </a:extLst>
          </p:cNvPr>
          <p:cNvSpPr>
            <a:spLocks noGrp="1"/>
          </p:cNvSpPr>
          <p:nvPr>
            <p:ph type="title"/>
          </p:nvPr>
        </p:nvSpPr>
        <p:spPr/>
        <p:txBody>
          <a:bodyPr/>
          <a:lstStyle/>
          <a:p>
            <a:r>
              <a:rPr lang="en-GB" dirty="0"/>
              <a:t>How did I get here? </a:t>
            </a:r>
            <a:r>
              <a:rPr lang="en-GB" i="1" dirty="0"/>
              <a:t>The middle years</a:t>
            </a:r>
            <a:endParaRPr lang="en-GB" dirty="0"/>
          </a:p>
        </p:txBody>
      </p:sp>
      <p:pic>
        <p:nvPicPr>
          <p:cNvPr id="4" name="Picture 3">
            <a:extLst>
              <a:ext uri="{FF2B5EF4-FFF2-40B4-BE49-F238E27FC236}">
                <a16:creationId xmlns:a16="http://schemas.microsoft.com/office/drawing/2014/main" id="{31E41149-8F63-4E5C-820D-410935D5DC1E}"/>
              </a:ext>
            </a:extLst>
          </p:cNvPr>
          <p:cNvPicPr>
            <a:picLocks noChangeAspect="1"/>
          </p:cNvPicPr>
          <p:nvPr/>
        </p:nvPicPr>
        <p:blipFill rotWithShape="1">
          <a:blip r:embed="rId2"/>
          <a:srcRect l="25413" t="54369" r="32136" b="24272"/>
          <a:stretch/>
        </p:blipFill>
        <p:spPr>
          <a:xfrm>
            <a:off x="6560598" y="1606602"/>
            <a:ext cx="5175681" cy="1464817"/>
          </a:xfrm>
          <a:prstGeom prst="rect">
            <a:avLst/>
          </a:prstGeom>
        </p:spPr>
      </p:pic>
      <p:pic>
        <p:nvPicPr>
          <p:cNvPr id="5" name="Picture 4">
            <a:extLst>
              <a:ext uri="{FF2B5EF4-FFF2-40B4-BE49-F238E27FC236}">
                <a16:creationId xmlns:a16="http://schemas.microsoft.com/office/drawing/2014/main" id="{4E7BF0F5-F075-4B37-8665-9396FA1C3B6C}"/>
              </a:ext>
            </a:extLst>
          </p:cNvPr>
          <p:cNvPicPr>
            <a:picLocks noChangeAspect="1"/>
          </p:cNvPicPr>
          <p:nvPr/>
        </p:nvPicPr>
        <p:blipFill rotWithShape="1">
          <a:blip r:embed="rId3"/>
          <a:srcRect l="16456" t="35599" r="39636" b="33203"/>
          <a:stretch/>
        </p:blipFill>
        <p:spPr>
          <a:xfrm>
            <a:off x="604272" y="3876669"/>
            <a:ext cx="5353235" cy="2139520"/>
          </a:xfrm>
          <a:prstGeom prst="rect">
            <a:avLst/>
          </a:prstGeom>
        </p:spPr>
      </p:pic>
      <p:sp>
        <p:nvSpPr>
          <p:cNvPr id="6" name="Rectangle 5">
            <a:extLst>
              <a:ext uri="{FF2B5EF4-FFF2-40B4-BE49-F238E27FC236}">
                <a16:creationId xmlns:a16="http://schemas.microsoft.com/office/drawing/2014/main" id="{3CE5F750-BA05-44F8-9EAA-50A20EABD9A0}"/>
              </a:ext>
            </a:extLst>
          </p:cNvPr>
          <p:cNvSpPr/>
          <p:nvPr/>
        </p:nvSpPr>
        <p:spPr>
          <a:xfrm>
            <a:off x="604272" y="6016189"/>
            <a:ext cx="4581895" cy="369332"/>
          </a:xfrm>
          <a:prstGeom prst="rect">
            <a:avLst/>
          </a:prstGeom>
        </p:spPr>
        <p:txBody>
          <a:bodyPr wrap="none">
            <a:spAutoFit/>
          </a:bodyPr>
          <a:lstStyle/>
          <a:p>
            <a:r>
              <a:rPr lang="en-GB" dirty="0">
                <a:hlinkClick r:id="rId4"/>
              </a:rPr>
              <a:t>https://f1000research.com/articles/6-1151/v3</a:t>
            </a:r>
            <a:r>
              <a:rPr lang="en-GB" dirty="0"/>
              <a:t> </a:t>
            </a:r>
          </a:p>
        </p:txBody>
      </p:sp>
      <p:sp>
        <p:nvSpPr>
          <p:cNvPr id="7" name="Rectangle 6">
            <a:extLst>
              <a:ext uri="{FF2B5EF4-FFF2-40B4-BE49-F238E27FC236}">
                <a16:creationId xmlns:a16="http://schemas.microsoft.com/office/drawing/2014/main" id="{C10E8192-0B90-4839-96DD-D5E4D0C97423}"/>
              </a:ext>
            </a:extLst>
          </p:cNvPr>
          <p:cNvSpPr/>
          <p:nvPr/>
        </p:nvSpPr>
        <p:spPr>
          <a:xfrm>
            <a:off x="6560598" y="2971461"/>
            <a:ext cx="3925755" cy="369332"/>
          </a:xfrm>
          <a:prstGeom prst="rect">
            <a:avLst/>
          </a:prstGeom>
        </p:spPr>
        <p:txBody>
          <a:bodyPr wrap="none">
            <a:spAutoFit/>
          </a:bodyPr>
          <a:lstStyle/>
          <a:p>
            <a:r>
              <a:rPr lang="en-GB" dirty="0">
                <a:hlinkClick r:id="rId5"/>
              </a:rPr>
              <a:t>https://doi.org/10.1093/femsle/fny204</a:t>
            </a:r>
            <a:r>
              <a:rPr lang="en-GB" dirty="0"/>
              <a:t> </a:t>
            </a:r>
          </a:p>
        </p:txBody>
      </p:sp>
      <p:pic>
        <p:nvPicPr>
          <p:cNvPr id="8" name="Picture 7">
            <a:extLst>
              <a:ext uri="{FF2B5EF4-FFF2-40B4-BE49-F238E27FC236}">
                <a16:creationId xmlns:a16="http://schemas.microsoft.com/office/drawing/2014/main" id="{7E1E0410-9BC9-4188-BBD8-2ABBD229A1BD}"/>
              </a:ext>
            </a:extLst>
          </p:cNvPr>
          <p:cNvPicPr>
            <a:picLocks noChangeAspect="1"/>
          </p:cNvPicPr>
          <p:nvPr/>
        </p:nvPicPr>
        <p:blipFill rotWithShape="1">
          <a:blip r:embed="rId6"/>
          <a:srcRect l="16320" t="33268" r="39563" b="48609"/>
          <a:stretch/>
        </p:blipFill>
        <p:spPr>
          <a:xfrm>
            <a:off x="621831" y="1828544"/>
            <a:ext cx="5378734" cy="1242875"/>
          </a:xfrm>
          <a:prstGeom prst="rect">
            <a:avLst/>
          </a:prstGeom>
        </p:spPr>
      </p:pic>
      <p:sp>
        <p:nvSpPr>
          <p:cNvPr id="9" name="Rectangle 8">
            <a:extLst>
              <a:ext uri="{FF2B5EF4-FFF2-40B4-BE49-F238E27FC236}">
                <a16:creationId xmlns:a16="http://schemas.microsoft.com/office/drawing/2014/main" id="{4AA291AF-A3F4-41D9-9788-A9439C8AE821}"/>
              </a:ext>
            </a:extLst>
          </p:cNvPr>
          <p:cNvSpPr/>
          <p:nvPr/>
        </p:nvSpPr>
        <p:spPr>
          <a:xfrm>
            <a:off x="621831" y="3071419"/>
            <a:ext cx="4464877" cy="369332"/>
          </a:xfrm>
          <a:prstGeom prst="rect">
            <a:avLst/>
          </a:prstGeom>
        </p:spPr>
        <p:txBody>
          <a:bodyPr wrap="none">
            <a:spAutoFit/>
          </a:bodyPr>
          <a:lstStyle/>
          <a:p>
            <a:r>
              <a:rPr lang="en-GB" dirty="0">
                <a:hlinkClick r:id="rId7"/>
              </a:rPr>
              <a:t>https://f1000research.com/articles/5-632/v3</a:t>
            </a:r>
            <a:r>
              <a:rPr lang="en-GB" dirty="0"/>
              <a:t> </a:t>
            </a:r>
          </a:p>
        </p:txBody>
      </p:sp>
      <p:pic>
        <p:nvPicPr>
          <p:cNvPr id="10" name="Picture 9">
            <a:extLst>
              <a:ext uri="{FF2B5EF4-FFF2-40B4-BE49-F238E27FC236}">
                <a16:creationId xmlns:a16="http://schemas.microsoft.com/office/drawing/2014/main" id="{3AFA8147-C0A3-40AF-AE07-DF2BDEC32DE6}"/>
              </a:ext>
            </a:extLst>
          </p:cNvPr>
          <p:cNvPicPr>
            <a:picLocks noChangeAspect="1"/>
          </p:cNvPicPr>
          <p:nvPr/>
        </p:nvPicPr>
        <p:blipFill rotWithShape="1">
          <a:blip r:embed="rId8"/>
          <a:srcRect l="20316" t="20282" r="20850" b="37994"/>
          <a:stretch/>
        </p:blipFill>
        <p:spPr>
          <a:xfrm>
            <a:off x="6560597" y="3703554"/>
            <a:ext cx="5175682" cy="2064662"/>
          </a:xfrm>
          <a:prstGeom prst="rect">
            <a:avLst/>
          </a:prstGeom>
        </p:spPr>
      </p:pic>
      <p:sp>
        <p:nvSpPr>
          <p:cNvPr id="11" name="Rectangle 10">
            <a:extLst>
              <a:ext uri="{FF2B5EF4-FFF2-40B4-BE49-F238E27FC236}">
                <a16:creationId xmlns:a16="http://schemas.microsoft.com/office/drawing/2014/main" id="{E63B52A2-C93C-4945-913C-B147A4688A97}"/>
              </a:ext>
            </a:extLst>
          </p:cNvPr>
          <p:cNvSpPr/>
          <p:nvPr/>
        </p:nvSpPr>
        <p:spPr>
          <a:xfrm>
            <a:off x="6560597" y="5782103"/>
            <a:ext cx="4776116" cy="369332"/>
          </a:xfrm>
          <a:prstGeom prst="rect">
            <a:avLst/>
          </a:prstGeom>
        </p:spPr>
        <p:txBody>
          <a:bodyPr wrap="none">
            <a:spAutoFit/>
          </a:bodyPr>
          <a:lstStyle/>
          <a:p>
            <a:r>
              <a:rPr lang="en-GB" dirty="0">
                <a:hlinkClick r:id="rId9"/>
              </a:rPr>
              <a:t>https://open-scholarship-strategy.github.io/site/</a:t>
            </a:r>
            <a:r>
              <a:rPr lang="en-GB" dirty="0"/>
              <a:t> </a:t>
            </a:r>
          </a:p>
        </p:txBody>
      </p:sp>
      <p:sp>
        <p:nvSpPr>
          <p:cNvPr id="12" name="Rectangle 11">
            <a:extLst>
              <a:ext uri="{FF2B5EF4-FFF2-40B4-BE49-F238E27FC236}">
                <a16:creationId xmlns:a16="http://schemas.microsoft.com/office/drawing/2014/main" id="{902C55F5-526E-4AF6-B83D-86FEBB771348}"/>
              </a:ext>
            </a:extLst>
          </p:cNvPr>
          <p:cNvSpPr/>
          <p:nvPr/>
        </p:nvSpPr>
        <p:spPr>
          <a:xfrm>
            <a:off x="9433368" y="6488668"/>
            <a:ext cx="2008883" cy="369332"/>
          </a:xfrm>
          <a:prstGeom prst="rect">
            <a:avLst/>
          </a:prstGeom>
        </p:spPr>
        <p:txBody>
          <a:bodyPr wrap="none">
            <a:spAutoFit/>
          </a:bodyPr>
          <a:lstStyle/>
          <a:p>
            <a:r>
              <a:rPr lang="de-DE" dirty="0">
                <a:latin typeface="Open Sans"/>
                <a:hlinkClick r:id="rId10"/>
              </a:rPr>
              <a:t>@protohedgehog</a:t>
            </a:r>
            <a:endParaRPr lang="en-GB" dirty="0">
              <a:latin typeface="Open Sans"/>
            </a:endParaRPr>
          </a:p>
        </p:txBody>
      </p:sp>
    </p:spTree>
    <p:extLst>
      <p:ext uri="{BB962C8B-B14F-4D97-AF65-F5344CB8AC3E}">
        <p14:creationId xmlns:p14="http://schemas.microsoft.com/office/powerpoint/2010/main" val="3546831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85" y="1478603"/>
            <a:ext cx="7603422" cy="3942641"/>
          </a:xfrm>
        </p:spPr>
        <p:txBody>
          <a:bodyPr>
            <a:noAutofit/>
          </a:bodyPr>
          <a:lstStyle/>
          <a:p>
            <a:pPr algn="ctr"/>
            <a:r>
              <a:rPr lang="en-GB" dirty="0">
                <a:latin typeface="Open Sans"/>
              </a:rPr>
              <a:t>The mantra ‘</a:t>
            </a:r>
            <a:r>
              <a:rPr lang="en-GB" b="1" dirty="0">
                <a:latin typeface="Open Sans"/>
              </a:rPr>
              <a:t>publish or perish</a:t>
            </a:r>
            <a:r>
              <a:rPr lang="en-GB" dirty="0">
                <a:latin typeface="Open Sans"/>
              </a:rPr>
              <a:t>’ is dead, replaced by ‘</a:t>
            </a:r>
            <a:r>
              <a:rPr lang="en-GB" b="1" dirty="0">
                <a:latin typeface="Open Sans"/>
              </a:rPr>
              <a:t>publish and perish</a:t>
            </a:r>
            <a:r>
              <a:rPr lang="en-GB" dirty="0">
                <a:latin typeface="Open Sans"/>
              </a:rPr>
              <a:t>’ due to under-funding and competitiveness in climbing the academic career ladder.</a:t>
            </a:r>
          </a:p>
          <a:p>
            <a:pPr algn="ctr"/>
            <a:r>
              <a:rPr lang="en-GB" dirty="0">
                <a:latin typeface="Open Sans"/>
              </a:rPr>
              <a:t>A mentality grilled into students as soon as they start, with the view that anything beyond attaining a professorship is failure.</a:t>
            </a:r>
          </a:p>
          <a:p>
            <a:pPr algn="ctr"/>
            <a:r>
              <a:rPr lang="en-GB" dirty="0">
                <a:latin typeface="Open Sans"/>
              </a:rPr>
              <a:t>And then we wonder why mental health problems are so rampant for researchers…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183"/>
          <a:stretch/>
        </p:blipFill>
        <p:spPr>
          <a:xfrm>
            <a:off x="7953618" y="1478603"/>
            <a:ext cx="2959499" cy="3942641"/>
          </a:xfrm>
          <a:prstGeom prst="rect">
            <a:avLst/>
          </a:prstGeom>
        </p:spPr>
      </p:pic>
      <p:sp>
        <p:nvSpPr>
          <p:cNvPr id="7" name="Rectangle 6">
            <a:extLst>
              <a:ext uri="{FF2B5EF4-FFF2-40B4-BE49-F238E27FC236}">
                <a16:creationId xmlns:a16="http://schemas.microsoft.com/office/drawing/2014/main" id="{95587F93-BF65-4B9B-A280-530212EF3A05}"/>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itle 1">
            <a:extLst>
              <a:ext uri="{FF2B5EF4-FFF2-40B4-BE49-F238E27FC236}">
                <a16:creationId xmlns:a16="http://schemas.microsoft.com/office/drawing/2014/main" id="{AF2F7959-2A40-4AE9-8FE3-A9A1472F255F}"/>
              </a:ext>
            </a:extLst>
          </p:cNvPr>
          <p:cNvSpPr>
            <a:spLocks noGrp="1"/>
          </p:cNvSpPr>
          <p:nvPr>
            <p:ph type="title"/>
          </p:nvPr>
        </p:nvSpPr>
        <p:spPr>
          <a:xfrm>
            <a:off x="1278883" y="-621086"/>
            <a:ext cx="10515600" cy="2852737"/>
          </a:xfrm>
        </p:spPr>
        <p:txBody>
          <a:bodyPr/>
          <a:lstStyle/>
          <a:p>
            <a:r>
              <a:rPr lang="en-GB" dirty="0"/>
              <a:t>Power and culture change</a:t>
            </a:r>
          </a:p>
        </p:txBody>
      </p:sp>
    </p:spTree>
    <p:extLst>
      <p:ext uri="{BB962C8B-B14F-4D97-AF65-F5344CB8AC3E}">
        <p14:creationId xmlns:p14="http://schemas.microsoft.com/office/powerpoint/2010/main" val="175866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F12B-7931-4086-B3E5-16B325E31A19}"/>
              </a:ext>
            </a:extLst>
          </p:cNvPr>
          <p:cNvSpPr>
            <a:spLocks noGrp="1"/>
          </p:cNvSpPr>
          <p:nvPr>
            <p:ph type="title"/>
          </p:nvPr>
        </p:nvSpPr>
        <p:spPr/>
        <p:txBody>
          <a:bodyPr/>
          <a:lstStyle/>
          <a:p>
            <a:r>
              <a:rPr lang="en-GB" dirty="0"/>
              <a:t>Have you ever met an average academic?</a:t>
            </a:r>
          </a:p>
        </p:txBody>
      </p:sp>
      <p:sp>
        <p:nvSpPr>
          <p:cNvPr id="3" name="Content Placeholder 2">
            <a:extLst>
              <a:ext uri="{FF2B5EF4-FFF2-40B4-BE49-F238E27FC236}">
                <a16:creationId xmlns:a16="http://schemas.microsoft.com/office/drawing/2014/main" id="{D922BB36-B636-4F45-9B14-EB88753D67A6}"/>
              </a:ext>
            </a:extLst>
          </p:cNvPr>
          <p:cNvSpPr>
            <a:spLocks noGrp="1"/>
          </p:cNvSpPr>
          <p:nvPr>
            <p:ph idx="1"/>
          </p:nvPr>
        </p:nvSpPr>
        <p:spPr>
          <a:xfrm>
            <a:off x="555880" y="2097088"/>
            <a:ext cx="6972383" cy="4391580"/>
          </a:xfrm>
        </p:spPr>
        <p:txBody>
          <a:bodyPr>
            <a:normAutofit lnSpcReduction="10000"/>
          </a:bodyPr>
          <a:lstStyle/>
          <a:p>
            <a:r>
              <a:rPr lang="en-GB" sz="3200" b="1" dirty="0">
                <a:latin typeface="Open Sans"/>
              </a:rPr>
              <a:t>50% of academics are less intelligent than the average academic</a:t>
            </a:r>
            <a:r>
              <a:rPr lang="en-GB" sz="3200" dirty="0">
                <a:latin typeface="Open Sans"/>
              </a:rPr>
              <a:t>.</a:t>
            </a:r>
          </a:p>
          <a:p>
            <a:r>
              <a:rPr lang="en-GB" sz="3200" dirty="0">
                <a:latin typeface="Open Sans"/>
              </a:rPr>
              <a:t>A system defined by </a:t>
            </a:r>
            <a:r>
              <a:rPr lang="en-GB" sz="3200" b="1" dirty="0">
                <a:latin typeface="Open Sans"/>
              </a:rPr>
              <a:t>cultural inertia</a:t>
            </a:r>
            <a:r>
              <a:rPr lang="en-GB" sz="3200" dirty="0">
                <a:latin typeface="Open Sans"/>
              </a:rPr>
              <a:t>.</a:t>
            </a:r>
          </a:p>
          <a:p>
            <a:r>
              <a:rPr lang="en-GB" sz="3200" dirty="0">
                <a:latin typeface="Open Sans"/>
              </a:rPr>
              <a:t>Slow to adapt to new technologies and practices.</a:t>
            </a:r>
          </a:p>
          <a:p>
            <a:r>
              <a:rPr lang="en-GB" sz="3200" dirty="0">
                <a:latin typeface="Open Sans"/>
              </a:rPr>
              <a:t>What happened to doing </a:t>
            </a:r>
            <a:r>
              <a:rPr lang="en-GB" sz="3200" b="1" dirty="0">
                <a:latin typeface="Open Sans"/>
              </a:rPr>
              <a:t>good</a:t>
            </a:r>
            <a:r>
              <a:rPr lang="en-GB" sz="3200" dirty="0">
                <a:latin typeface="Open Sans"/>
              </a:rPr>
              <a:t> science? What are the incentives for that?</a:t>
            </a:r>
          </a:p>
        </p:txBody>
      </p:sp>
      <p:sp>
        <p:nvSpPr>
          <p:cNvPr id="5" name="Rectangle 4">
            <a:extLst>
              <a:ext uri="{FF2B5EF4-FFF2-40B4-BE49-F238E27FC236}">
                <a16:creationId xmlns:a16="http://schemas.microsoft.com/office/drawing/2014/main" id="{6CB5E67B-0C1C-4C4A-BF2D-1CEF07CAA1F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6" name="Picture 2" descr="Image result for penguin gif">
            <a:extLst>
              <a:ext uri="{FF2B5EF4-FFF2-40B4-BE49-F238E27FC236}">
                <a16:creationId xmlns:a16="http://schemas.microsoft.com/office/drawing/2014/main" id="{7AD0E3DE-3B77-42BA-8C60-717DE7E8C6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7894" y="2097088"/>
            <a:ext cx="4453323" cy="28712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E2BEDC-89D5-451F-8E28-C0E55F93967F}"/>
              </a:ext>
            </a:extLst>
          </p:cNvPr>
          <p:cNvSpPr txBox="1"/>
          <p:nvPr/>
        </p:nvSpPr>
        <p:spPr>
          <a:xfrm>
            <a:off x="8394218" y="5005379"/>
            <a:ext cx="2087174" cy="369332"/>
          </a:xfrm>
          <a:prstGeom prst="rect">
            <a:avLst/>
          </a:prstGeom>
          <a:noFill/>
        </p:spPr>
        <p:txBody>
          <a:bodyPr wrap="none" rtlCol="0">
            <a:spAutoFit/>
          </a:bodyPr>
          <a:lstStyle/>
          <a:p>
            <a:r>
              <a:rPr lang="en-GB" dirty="0"/>
              <a:t>We are all penguins.</a:t>
            </a:r>
          </a:p>
        </p:txBody>
      </p:sp>
    </p:spTree>
    <p:extLst>
      <p:ext uri="{BB962C8B-B14F-4D97-AF65-F5344CB8AC3E}">
        <p14:creationId xmlns:p14="http://schemas.microsoft.com/office/powerpoint/2010/main" val="3690132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EBB86-6475-46CC-89BA-4B6E5A287F37}"/>
              </a:ext>
            </a:extLst>
          </p:cNvPr>
          <p:cNvSpPr/>
          <p:nvPr/>
        </p:nvSpPr>
        <p:spPr>
          <a:xfrm>
            <a:off x="674707" y="600150"/>
            <a:ext cx="8796704" cy="461665"/>
          </a:xfrm>
          <a:prstGeom prst="rect">
            <a:avLst/>
          </a:prstGeom>
        </p:spPr>
        <p:txBody>
          <a:bodyPr wrap="none">
            <a:spAutoFit/>
          </a:bodyPr>
          <a:lstStyle/>
          <a:p>
            <a:r>
              <a:rPr lang="en-GB" sz="2400" dirty="0">
                <a:latin typeface="Open Sans"/>
              </a:rPr>
              <a:t>But academics are also generally terrible at making predictions...</a:t>
            </a:r>
          </a:p>
        </p:txBody>
      </p:sp>
      <p:pic>
        <p:nvPicPr>
          <p:cNvPr id="1026" name="Picture 2" descr="Image result for moss wrong gif">
            <a:extLst>
              <a:ext uri="{FF2B5EF4-FFF2-40B4-BE49-F238E27FC236}">
                <a16:creationId xmlns:a16="http://schemas.microsoft.com/office/drawing/2014/main" id="{5BA38452-1D82-495E-A002-BEEC2D2CE12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68106" y="2258534"/>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5AADC5-4806-4B4C-8794-576E6CF8C121}"/>
              </a:ext>
            </a:extLst>
          </p:cNvPr>
          <p:cNvSpPr txBox="1"/>
          <p:nvPr/>
        </p:nvSpPr>
        <p:spPr>
          <a:xfrm>
            <a:off x="551894" y="1333964"/>
            <a:ext cx="6275033" cy="4420890"/>
          </a:xfrm>
          <a:prstGeom prst="rect">
            <a:avLst/>
          </a:prstGeom>
          <a:noFill/>
        </p:spPr>
        <p:txBody>
          <a:bodyPr wrap="square" rtlCol="0">
            <a:spAutoFit/>
          </a:bodyPr>
          <a:lstStyle/>
          <a:p>
            <a:pPr>
              <a:lnSpc>
                <a:spcPct val="200000"/>
              </a:lnSpc>
            </a:pPr>
            <a:r>
              <a:rPr lang="en-GB" sz="2400" dirty="0"/>
              <a:t>“Open Access will never catch on.”</a:t>
            </a:r>
          </a:p>
          <a:p>
            <a:pPr>
              <a:lnSpc>
                <a:spcPct val="200000"/>
              </a:lnSpc>
            </a:pPr>
            <a:r>
              <a:rPr lang="en-GB" sz="2400" dirty="0"/>
              <a:t>“Preprints will never be a thing.”</a:t>
            </a:r>
          </a:p>
          <a:p>
            <a:pPr>
              <a:lnSpc>
                <a:spcPct val="200000"/>
              </a:lnSpc>
            </a:pPr>
            <a:r>
              <a:rPr lang="en-GB" sz="2400" dirty="0"/>
              <a:t>“Sharing our data won’t ever be mandatory.”</a:t>
            </a:r>
          </a:p>
          <a:p>
            <a:pPr>
              <a:lnSpc>
                <a:spcPct val="200000"/>
              </a:lnSpc>
            </a:pPr>
            <a:r>
              <a:rPr lang="en-GB" sz="2400" dirty="0"/>
              <a:t>“Open peer review is fake news.”</a:t>
            </a:r>
          </a:p>
          <a:p>
            <a:pPr>
              <a:lnSpc>
                <a:spcPct val="200000"/>
              </a:lnSpc>
            </a:pPr>
            <a:r>
              <a:rPr lang="en-GB" sz="2400" dirty="0"/>
              <a:t>“It doesn’t matter if research isn’t reproducible.”</a:t>
            </a:r>
          </a:p>
          <a:p>
            <a:pPr>
              <a:lnSpc>
                <a:spcPct val="200000"/>
              </a:lnSpc>
            </a:pPr>
            <a:r>
              <a:rPr lang="en-GB" sz="2400" dirty="0"/>
              <a:t>“Open Science is just a fad.”</a:t>
            </a:r>
          </a:p>
        </p:txBody>
      </p:sp>
      <p:sp>
        <p:nvSpPr>
          <p:cNvPr id="5" name="Rectangle 4">
            <a:extLst>
              <a:ext uri="{FF2B5EF4-FFF2-40B4-BE49-F238E27FC236}">
                <a16:creationId xmlns:a16="http://schemas.microsoft.com/office/drawing/2014/main" id="{F19F1291-D3E3-4939-A92B-8E38E1D77C52}"/>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6" name="Rectangle 5">
            <a:extLst>
              <a:ext uri="{FF2B5EF4-FFF2-40B4-BE49-F238E27FC236}">
                <a16:creationId xmlns:a16="http://schemas.microsoft.com/office/drawing/2014/main" id="{05CD8E61-DA37-4550-8E88-9370D17D867D}"/>
              </a:ext>
            </a:extLst>
          </p:cNvPr>
          <p:cNvSpPr/>
          <p:nvPr/>
        </p:nvSpPr>
        <p:spPr>
          <a:xfrm>
            <a:off x="6984536" y="5048694"/>
            <a:ext cx="4655570" cy="307777"/>
          </a:xfrm>
          <a:prstGeom prst="rect">
            <a:avLst/>
          </a:prstGeom>
        </p:spPr>
        <p:txBody>
          <a:bodyPr wrap="none">
            <a:spAutoFit/>
          </a:bodyPr>
          <a:lstStyle/>
          <a:p>
            <a:r>
              <a:rPr lang="en-GB" sz="1400" dirty="0">
                <a:latin typeface="Open Sans"/>
              </a:rPr>
              <a:t>I wonder if they ever get tired being wrong all the time…</a:t>
            </a:r>
          </a:p>
        </p:txBody>
      </p:sp>
    </p:spTree>
    <p:extLst>
      <p:ext uri="{BB962C8B-B14F-4D97-AF65-F5344CB8AC3E}">
        <p14:creationId xmlns:p14="http://schemas.microsoft.com/office/powerpoint/2010/main" val="493310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Principles in Open Research</a:t>
            </a:r>
          </a:p>
        </p:txBody>
      </p:sp>
      <p:sp>
        <p:nvSpPr>
          <p:cNvPr id="3" name="Text Placeholder 2"/>
          <p:cNvSpPr>
            <a:spLocks noGrp="1"/>
          </p:cNvSpPr>
          <p:nvPr>
            <p:ph type="body" idx="1"/>
          </p:nvPr>
        </p:nvSpPr>
        <p:spPr>
          <a:xfrm>
            <a:off x="2293609" y="1417036"/>
            <a:ext cx="1393174" cy="731520"/>
          </a:xfrm>
        </p:spPr>
        <p:txBody>
          <a:bodyPr/>
          <a:lstStyle/>
          <a:p>
            <a:r>
              <a:rPr lang="en-GB" dirty="0">
                <a:latin typeface="Open Sans"/>
              </a:rPr>
              <a:t>Drivers</a:t>
            </a:r>
          </a:p>
        </p:txBody>
      </p:sp>
      <p:sp>
        <p:nvSpPr>
          <p:cNvPr id="4" name="Content Placeholder 3"/>
          <p:cNvSpPr>
            <a:spLocks noGrp="1"/>
          </p:cNvSpPr>
          <p:nvPr>
            <p:ph sz="half" idx="2"/>
          </p:nvPr>
        </p:nvSpPr>
        <p:spPr>
          <a:xfrm>
            <a:off x="639905" y="2366149"/>
            <a:ext cx="6004085" cy="3956830"/>
          </a:xfrm>
        </p:spPr>
        <p:txBody>
          <a:bodyPr>
            <a:normAutofit/>
          </a:bodyPr>
          <a:lstStyle/>
          <a:p>
            <a:pPr>
              <a:buFont typeface="Wingdings" panose="05000000000000000000" pitchFamily="2" charset="2"/>
              <a:buChar char="ü"/>
            </a:pPr>
            <a:r>
              <a:rPr lang="en-GB" sz="2000" dirty="0">
                <a:latin typeface="Open Sans"/>
              </a:rPr>
              <a:t> Reduce publication bias.</a:t>
            </a:r>
          </a:p>
          <a:p>
            <a:pPr>
              <a:buFont typeface="Wingdings" panose="05000000000000000000" pitchFamily="2" charset="2"/>
              <a:buChar char="ü"/>
            </a:pPr>
            <a:r>
              <a:rPr lang="en-GB" sz="2000" dirty="0">
                <a:latin typeface="Open Sans"/>
              </a:rPr>
              <a:t> Increase replicability.</a:t>
            </a:r>
          </a:p>
          <a:p>
            <a:pPr>
              <a:buFont typeface="Wingdings" panose="05000000000000000000" pitchFamily="2" charset="2"/>
              <a:buChar char="ü"/>
            </a:pPr>
            <a:r>
              <a:rPr lang="en-GB" sz="2000" dirty="0">
                <a:latin typeface="Open Sans"/>
              </a:rPr>
              <a:t> Increase reliability of scientific record.</a:t>
            </a:r>
          </a:p>
          <a:p>
            <a:pPr>
              <a:buFont typeface="Wingdings" panose="05000000000000000000" pitchFamily="2" charset="2"/>
              <a:buChar char="ü"/>
            </a:pPr>
            <a:r>
              <a:rPr lang="en-GB" sz="2000" dirty="0">
                <a:latin typeface="Open Sans"/>
              </a:rPr>
              <a:t> Make publicly funded research publicly accessible.</a:t>
            </a:r>
          </a:p>
          <a:p>
            <a:pPr>
              <a:buFont typeface="Wingdings" panose="05000000000000000000" pitchFamily="2" charset="2"/>
              <a:buChar char="ü"/>
            </a:pPr>
            <a:r>
              <a:rPr lang="en-GB" sz="2000" dirty="0">
                <a:latin typeface="Open Sans"/>
              </a:rPr>
              <a:t> Make research more efficient.</a:t>
            </a:r>
          </a:p>
          <a:p>
            <a:pPr>
              <a:buFont typeface="Wingdings" panose="05000000000000000000" pitchFamily="2" charset="2"/>
              <a:buChar char="ü"/>
            </a:pPr>
            <a:r>
              <a:rPr lang="en-GB" sz="2000" dirty="0">
                <a:latin typeface="Open Sans"/>
              </a:rPr>
              <a:t> Increase public trust.</a:t>
            </a:r>
          </a:p>
          <a:p>
            <a:pPr>
              <a:buFont typeface="Wingdings" panose="05000000000000000000" pitchFamily="2" charset="2"/>
              <a:buChar char="ü"/>
            </a:pPr>
            <a:r>
              <a:rPr lang="en-GB" sz="2000" dirty="0">
                <a:latin typeface="Open Sans"/>
              </a:rPr>
              <a:t> Foster collaboration.</a:t>
            </a:r>
          </a:p>
          <a:p>
            <a:pPr>
              <a:buFont typeface="Wingdings" panose="05000000000000000000" pitchFamily="2" charset="2"/>
              <a:buChar char="ü"/>
            </a:pPr>
            <a:r>
              <a:rPr lang="en-GB" sz="2000" dirty="0">
                <a:latin typeface="Open Sans"/>
              </a:rPr>
              <a:t> Sustainable research.</a:t>
            </a:r>
          </a:p>
        </p:txBody>
      </p:sp>
      <p:sp>
        <p:nvSpPr>
          <p:cNvPr id="5" name="Text Placeholder 4"/>
          <p:cNvSpPr>
            <a:spLocks noGrp="1"/>
          </p:cNvSpPr>
          <p:nvPr>
            <p:ph type="body" sz="quarter" idx="3"/>
          </p:nvPr>
        </p:nvSpPr>
        <p:spPr>
          <a:xfrm>
            <a:off x="6774181" y="1385987"/>
            <a:ext cx="1504057" cy="731520"/>
          </a:xfrm>
        </p:spPr>
        <p:txBody>
          <a:bodyPr/>
          <a:lstStyle/>
          <a:p>
            <a:r>
              <a:rPr lang="en-GB" dirty="0">
                <a:latin typeface="Open Sans"/>
              </a:rPr>
              <a:t>Barriers</a:t>
            </a:r>
          </a:p>
        </p:txBody>
      </p:sp>
      <p:sp>
        <p:nvSpPr>
          <p:cNvPr id="6" name="Content Placeholder 5"/>
          <p:cNvSpPr>
            <a:spLocks noGrp="1"/>
          </p:cNvSpPr>
          <p:nvPr>
            <p:ph sz="quarter" idx="4"/>
          </p:nvPr>
        </p:nvSpPr>
        <p:spPr>
          <a:xfrm>
            <a:off x="6774181" y="2507549"/>
            <a:ext cx="4859019" cy="3664651"/>
          </a:xfrm>
        </p:spPr>
        <p:txBody>
          <a:bodyPr>
            <a:noAutofit/>
          </a:bodyPr>
          <a:lstStyle/>
          <a:p>
            <a:r>
              <a:rPr lang="en-GB" sz="2000" b="1" dirty="0">
                <a:latin typeface="Open Sans"/>
              </a:rPr>
              <a:t>Fear</a:t>
            </a:r>
            <a:r>
              <a:rPr lang="en-GB" sz="2000" dirty="0">
                <a:latin typeface="Open Sans"/>
              </a:rPr>
              <a:t> of scooping or ideas being stolen.</a:t>
            </a:r>
          </a:p>
          <a:p>
            <a:r>
              <a:rPr lang="en-GB" sz="2000" b="1" dirty="0">
                <a:latin typeface="Open Sans"/>
              </a:rPr>
              <a:t>Fear</a:t>
            </a:r>
            <a:r>
              <a:rPr lang="en-GB" sz="2000" dirty="0">
                <a:latin typeface="Open Sans"/>
              </a:rPr>
              <a:t> of not being credited for ideas.</a:t>
            </a:r>
          </a:p>
          <a:p>
            <a:r>
              <a:rPr lang="en-GB" sz="2000" b="1" dirty="0">
                <a:latin typeface="Open Sans"/>
              </a:rPr>
              <a:t>Fear</a:t>
            </a:r>
            <a:r>
              <a:rPr lang="en-GB" sz="2000" dirty="0">
                <a:latin typeface="Open Sans"/>
              </a:rPr>
              <a:t> of errors and public humiliation.</a:t>
            </a:r>
          </a:p>
          <a:p>
            <a:r>
              <a:rPr lang="en-GB" sz="2000" b="1" dirty="0">
                <a:latin typeface="Open Sans"/>
              </a:rPr>
              <a:t>Fear</a:t>
            </a:r>
            <a:r>
              <a:rPr lang="en-GB" sz="2000" dirty="0">
                <a:latin typeface="Open Sans"/>
              </a:rPr>
              <a:t> of risk to reputation.</a:t>
            </a:r>
          </a:p>
          <a:p>
            <a:r>
              <a:rPr lang="en-GB" sz="2000" b="1" dirty="0">
                <a:latin typeface="Open Sans"/>
              </a:rPr>
              <a:t>Fear</a:t>
            </a:r>
            <a:r>
              <a:rPr lang="en-GB" sz="2000" dirty="0">
                <a:latin typeface="Open Sans"/>
              </a:rPr>
              <a:t> of reduced scientific quality.</a:t>
            </a:r>
          </a:p>
          <a:p>
            <a:r>
              <a:rPr lang="en-GB" sz="2000" b="1" dirty="0">
                <a:latin typeface="Open Sans"/>
              </a:rPr>
              <a:t>Fear</a:t>
            </a:r>
            <a:r>
              <a:rPr lang="en-GB" sz="2000" dirty="0">
                <a:latin typeface="Open Sans"/>
              </a:rPr>
              <a:t> of information overload.</a:t>
            </a:r>
          </a:p>
          <a:p>
            <a:r>
              <a:rPr lang="en-GB" sz="2000" b="1" dirty="0">
                <a:latin typeface="Open Sans"/>
              </a:rPr>
              <a:t>Fear</a:t>
            </a:r>
            <a:r>
              <a:rPr lang="en-GB" sz="2000" dirty="0">
                <a:latin typeface="Open Sans"/>
              </a:rPr>
              <a:t> of career compromise.</a:t>
            </a:r>
          </a:p>
          <a:p>
            <a:r>
              <a:rPr lang="en-GB" sz="2000" b="1" dirty="0">
                <a:latin typeface="Open Sans"/>
              </a:rPr>
              <a:t>Fear</a:t>
            </a:r>
            <a:r>
              <a:rPr lang="en-GB" sz="2000" dirty="0">
                <a:latin typeface="Open Sans"/>
              </a:rPr>
              <a:t> of backlash from senior figures.</a:t>
            </a:r>
          </a:p>
          <a:p>
            <a:r>
              <a:rPr lang="en-GB" sz="2000" b="1" dirty="0">
                <a:latin typeface="Open Sans"/>
              </a:rPr>
              <a:t>Fear</a:t>
            </a:r>
            <a:r>
              <a:rPr lang="en-GB" sz="2000" dirty="0">
                <a:latin typeface="Open Sans"/>
              </a:rPr>
              <a:t> of being different.</a:t>
            </a:r>
          </a:p>
        </p:txBody>
      </p:sp>
      <p:sp>
        <p:nvSpPr>
          <p:cNvPr id="8" name="Rectangle 7"/>
          <p:cNvSpPr/>
          <p:nvPr/>
        </p:nvSpPr>
        <p:spPr>
          <a:xfrm>
            <a:off x="7042827" y="2524176"/>
            <a:ext cx="618602" cy="3548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9E27092-E9F9-45F1-9ADF-4758F5DF428A}"/>
              </a:ext>
            </a:extLst>
          </p:cNvPr>
          <p:cNvSpPr/>
          <p:nvPr/>
        </p:nvSpPr>
        <p:spPr>
          <a:xfrm>
            <a:off x="9937979" y="6308522"/>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Tree>
    <p:extLst>
      <p:ext uri="{BB962C8B-B14F-4D97-AF65-F5344CB8AC3E}">
        <p14:creationId xmlns:p14="http://schemas.microsoft.com/office/powerpoint/2010/main" val="35811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FE0014-7FA6-4884-9132-F3AA84D84BE9}"/>
              </a:ext>
            </a:extLst>
          </p:cNvPr>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8" name="Rectangle 7">
            <a:extLst>
              <a:ext uri="{FF2B5EF4-FFF2-40B4-BE49-F238E27FC236}">
                <a16:creationId xmlns:a16="http://schemas.microsoft.com/office/drawing/2014/main" id="{0166ACD3-7B62-4AC9-959D-994F68E2894C}"/>
              </a:ext>
            </a:extLst>
          </p:cNvPr>
          <p:cNvSpPr/>
          <p:nvPr/>
        </p:nvSpPr>
        <p:spPr>
          <a:xfrm>
            <a:off x="9433368"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74371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llied Into Bad Science">
            <a:extLst>
              <a:ext uri="{FF2B5EF4-FFF2-40B4-BE49-F238E27FC236}">
                <a16:creationId xmlns:a16="http://schemas.microsoft.com/office/drawing/2014/main" id="{C58A26F2-BDE6-4192-98C7-9AFB698E13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700" y="196658"/>
            <a:ext cx="7006599" cy="3232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BE5719C-AD5C-4C47-B314-8E02CB24F979}"/>
              </a:ext>
            </a:extLst>
          </p:cNvPr>
          <p:cNvSpPr/>
          <p:nvPr/>
        </p:nvSpPr>
        <p:spPr>
          <a:xfrm>
            <a:off x="2012845" y="4276739"/>
            <a:ext cx="9511995" cy="1200329"/>
          </a:xfrm>
          <a:prstGeom prst="rect">
            <a:avLst/>
          </a:prstGeom>
        </p:spPr>
        <p:txBody>
          <a:bodyPr wrap="square">
            <a:spAutoFit/>
          </a:bodyPr>
          <a:lstStyle/>
          <a:p>
            <a:r>
              <a:rPr lang="en-GB" sz="2400" i="1" dirty="0"/>
              <a:t>The Bullied Into Bad Science campaign is an initiative by early career researchers (ECRs) for early career researchers who aim for a </a:t>
            </a:r>
            <a:r>
              <a:rPr lang="en-GB" sz="2400" b="1" i="1" dirty="0"/>
              <a:t>fairer</a:t>
            </a:r>
            <a:r>
              <a:rPr lang="en-GB" sz="2400" i="1" dirty="0"/>
              <a:t>, more </a:t>
            </a:r>
            <a:r>
              <a:rPr lang="en-GB" sz="2400" b="1" i="1" dirty="0"/>
              <a:t>open</a:t>
            </a:r>
            <a:r>
              <a:rPr lang="en-GB" sz="2400" i="1" dirty="0"/>
              <a:t> and </a:t>
            </a:r>
            <a:r>
              <a:rPr lang="en-GB" sz="2400" b="1" i="1" dirty="0"/>
              <a:t>ethical</a:t>
            </a:r>
            <a:r>
              <a:rPr lang="en-GB" sz="2400" i="1" dirty="0"/>
              <a:t> research and publication environment.</a:t>
            </a:r>
          </a:p>
        </p:txBody>
      </p:sp>
      <p:sp>
        <p:nvSpPr>
          <p:cNvPr id="5" name="Rectangle 4">
            <a:extLst>
              <a:ext uri="{FF2B5EF4-FFF2-40B4-BE49-F238E27FC236}">
                <a16:creationId xmlns:a16="http://schemas.microsoft.com/office/drawing/2014/main" id="{9DC49406-C603-43B0-B164-D3E57A0BDABB}"/>
              </a:ext>
            </a:extLst>
          </p:cNvPr>
          <p:cNvSpPr/>
          <p:nvPr/>
        </p:nvSpPr>
        <p:spPr>
          <a:xfrm>
            <a:off x="176203" y="6358268"/>
            <a:ext cx="3389198" cy="369332"/>
          </a:xfrm>
          <a:prstGeom prst="rect">
            <a:avLst/>
          </a:prstGeom>
        </p:spPr>
        <p:txBody>
          <a:bodyPr wrap="none">
            <a:spAutoFit/>
          </a:bodyPr>
          <a:lstStyle/>
          <a:p>
            <a:r>
              <a:rPr lang="en-GB" dirty="0">
                <a:hlinkClick r:id="rId3"/>
              </a:rPr>
              <a:t>http://bulliedintobadscience.org/</a:t>
            </a:r>
            <a:r>
              <a:rPr lang="en-GB" dirty="0"/>
              <a:t> </a:t>
            </a:r>
          </a:p>
        </p:txBody>
      </p:sp>
      <p:sp>
        <p:nvSpPr>
          <p:cNvPr id="7" name="Rectangle 6">
            <a:extLst>
              <a:ext uri="{FF2B5EF4-FFF2-40B4-BE49-F238E27FC236}">
                <a16:creationId xmlns:a16="http://schemas.microsoft.com/office/drawing/2014/main" id="{43698083-966C-4814-800B-8F60E278309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4245225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hyopenresearch.org/images/impact_factor.jpg">
            <a:extLst>
              <a:ext uri="{FF2B5EF4-FFF2-40B4-BE49-F238E27FC236}">
                <a16:creationId xmlns:a16="http://schemas.microsoft.com/office/drawing/2014/main" id="{F19CD85E-C5B7-45AF-B567-10B28A95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3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243CD8-03B1-495E-A962-DECF70EF062B}"/>
              </a:ext>
            </a:extLst>
          </p:cNvPr>
          <p:cNvSpPr/>
          <p:nvPr/>
        </p:nvSpPr>
        <p:spPr>
          <a:xfrm>
            <a:off x="0" y="6488668"/>
            <a:ext cx="5024132" cy="369332"/>
          </a:xfrm>
          <a:prstGeom prst="rect">
            <a:avLst/>
          </a:prstGeom>
        </p:spPr>
        <p:txBody>
          <a:bodyPr wrap="none">
            <a:spAutoFit/>
          </a:bodyPr>
          <a:lstStyle/>
          <a:p>
            <a:r>
              <a:rPr lang="en-GB" dirty="0">
                <a:hlinkClick r:id="rId3"/>
              </a:rPr>
              <a:t>http://whyopenresearch.org/impactfactor</a:t>
            </a:r>
            <a:r>
              <a:rPr lang="en-GB" dirty="0"/>
              <a:t> </a:t>
            </a:r>
          </a:p>
        </p:txBody>
      </p:sp>
      <p:sp>
        <p:nvSpPr>
          <p:cNvPr id="6" name="Rectangle 5">
            <a:extLst>
              <a:ext uri="{FF2B5EF4-FFF2-40B4-BE49-F238E27FC236}">
                <a16:creationId xmlns:a16="http://schemas.microsoft.com/office/drawing/2014/main" id="{3EEC9CF6-0DBD-44DE-9E5B-8DA6586BA912}"/>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5" name="Picture 2" descr="Rick And Morty GIF">
            <a:extLst>
              <a:ext uri="{FF2B5EF4-FFF2-40B4-BE49-F238E27FC236}">
                <a16:creationId xmlns:a16="http://schemas.microsoft.com/office/drawing/2014/main" id="{A3198995-3304-4E0A-8391-426B2D5F357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0816" y="136432"/>
            <a:ext cx="3580572" cy="201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0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570205-C955-46E7-A41E-58CDA3428912}"/>
              </a:ext>
            </a:extLst>
          </p:cNvPr>
          <p:cNvSpPr txBox="1"/>
          <p:nvPr/>
        </p:nvSpPr>
        <p:spPr>
          <a:xfrm>
            <a:off x="1184431" y="5429216"/>
            <a:ext cx="9554923" cy="954107"/>
          </a:xfrm>
          <a:prstGeom prst="rect">
            <a:avLst/>
          </a:prstGeom>
          <a:noFill/>
        </p:spPr>
        <p:txBody>
          <a:bodyPr wrap="none" rtlCol="0">
            <a:spAutoFit/>
          </a:bodyPr>
          <a:lstStyle/>
          <a:p>
            <a:pPr marL="457200" indent="-457200" algn="ctr">
              <a:buFont typeface="Wingdings" panose="05000000000000000000" pitchFamily="2" charset="2"/>
              <a:buChar char="Ø"/>
            </a:pPr>
            <a:r>
              <a:rPr lang="en-GB" sz="2800" dirty="0">
                <a:latin typeface="Open Sans"/>
              </a:rPr>
              <a:t>But </a:t>
            </a:r>
            <a:r>
              <a:rPr lang="en-GB" sz="2800" b="1" dirty="0">
                <a:latin typeface="Open Sans"/>
              </a:rPr>
              <a:t>all</a:t>
            </a:r>
            <a:r>
              <a:rPr lang="en-GB" sz="2800" dirty="0">
                <a:latin typeface="Open Sans"/>
              </a:rPr>
              <a:t> players should still be </a:t>
            </a:r>
            <a:r>
              <a:rPr lang="en-GB" sz="2800" b="1" dirty="0">
                <a:latin typeface="Open Sans"/>
              </a:rPr>
              <a:t>accountable</a:t>
            </a:r>
            <a:r>
              <a:rPr lang="en-GB" sz="2800" dirty="0">
                <a:latin typeface="Open Sans"/>
              </a:rPr>
              <a:t> for the game.</a:t>
            </a:r>
          </a:p>
          <a:p>
            <a:pPr marL="457200" indent="-457200" algn="ctr">
              <a:buFont typeface="Wingdings" panose="05000000000000000000" pitchFamily="2" charset="2"/>
              <a:buChar char="Ø"/>
            </a:pPr>
            <a:r>
              <a:rPr lang="en-GB" sz="2800" dirty="0">
                <a:latin typeface="Open Sans"/>
              </a:rPr>
              <a:t>Something </a:t>
            </a:r>
            <a:r>
              <a:rPr lang="en-GB" sz="2800" i="1" dirty="0">
                <a:latin typeface="Open Sans"/>
              </a:rPr>
              <a:t>shockingly absent </a:t>
            </a:r>
            <a:r>
              <a:rPr lang="en-GB" sz="2800" dirty="0">
                <a:latin typeface="Open Sans"/>
              </a:rPr>
              <a:t>at the present.</a:t>
            </a:r>
          </a:p>
        </p:txBody>
      </p:sp>
      <p:sp>
        <p:nvSpPr>
          <p:cNvPr id="5" name="Content Placeholder 2">
            <a:extLst>
              <a:ext uri="{FF2B5EF4-FFF2-40B4-BE49-F238E27FC236}">
                <a16:creationId xmlns:a16="http://schemas.microsoft.com/office/drawing/2014/main" id="{AA44C0B6-AC4D-4795-93F3-9114D25A8834}"/>
              </a:ext>
            </a:extLst>
          </p:cNvPr>
          <p:cNvSpPr txBox="1">
            <a:spLocks/>
          </p:cNvSpPr>
          <p:nvPr/>
        </p:nvSpPr>
        <p:spPr>
          <a:xfrm>
            <a:off x="1008894" y="670507"/>
            <a:ext cx="9905999" cy="1480160"/>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Font typeface="Arial" panose="020B0604020202020204" pitchFamily="34" charset="0"/>
              <a:buNone/>
            </a:pPr>
            <a:r>
              <a:rPr lang="en-GB" sz="2800" b="1" dirty="0">
                <a:latin typeface="Open Sans"/>
              </a:rPr>
              <a:t>Goodhart’s Law</a:t>
            </a:r>
            <a:r>
              <a:rPr lang="en-GB" sz="2800" dirty="0">
                <a:latin typeface="Open Sans"/>
              </a:rPr>
              <a:t>: "</a:t>
            </a:r>
            <a:r>
              <a:rPr lang="en-GB" sz="2800" i="1" dirty="0">
                <a:latin typeface="Open Sans"/>
              </a:rPr>
              <a:t>When a measure becomes a target, it ceases to be a good measure</a:t>
            </a:r>
            <a:r>
              <a:rPr lang="en-GB" sz="2800" dirty="0">
                <a:latin typeface="Open Sans"/>
              </a:rPr>
              <a:t>.”</a:t>
            </a:r>
          </a:p>
        </p:txBody>
      </p:sp>
      <p:sp>
        <p:nvSpPr>
          <p:cNvPr id="6" name="Rectangle 5">
            <a:extLst>
              <a:ext uri="{FF2B5EF4-FFF2-40B4-BE49-F238E27FC236}">
                <a16:creationId xmlns:a16="http://schemas.microsoft.com/office/drawing/2014/main" id="{CA618A02-49D6-4A97-B75A-5670570217E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4" name="Picture 3">
            <a:extLst>
              <a:ext uri="{FF2B5EF4-FFF2-40B4-BE49-F238E27FC236}">
                <a16:creationId xmlns:a16="http://schemas.microsoft.com/office/drawing/2014/main" id="{CBF4585F-4A6D-417F-82F1-D993C3D599AA}"/>
              </a:ext>
            </a:extLst>
          </p:cNvPr>
          <p:cNvPicPr>
            <a:picLocks noChangeAspect="1"/>
          </p:cNvPicPr>
          <p:nvPr/>
        </p:nvPicPr>
        <p:blipFill rotWithShape="1">
          <a:blip r:embed="rId3"/>
          <a:srcRect l="13179" t="51392" r="37817" b="29320"/>
          <a:stretch/>
        </p:blipFill>
        <p:spPr>
          <a:xfrm>
            <a:off x="241789" y="1884178"/>
            <a:ext cx="7899392" cy="1748901"/>
          </a:xfrm>
          <a:prstGeom prst="rect">
            <a:avLst/>
          </a:prstGeom>
        </p:spPr>
      </p:pic>
      <p:sp>
        <p:nvSpPr>
          <p:cNvPr id="7" name="Rectangle 6">
            <a:extLst>
              <a:ext uri="{FF2B5EF4-FFF2-40B4-BE49-F238E27FC236}">
                <a16:creationId xmlns:a16="http://schemas.microsoft.com/office/drawing/2014/main" id="{99A6EDB3-AF24-4789-B0A5-0B5425E9E314}"/>
              </a:ext>
            </a:extLst>
          </p:cNvPr>
          <p:cNvSpPr/>
          <p:nvPr/>
        </p:nvSpPr>
        <p:spPr>
          <a:xfrm>
            <a:off x="241789" y="6418438"/>
            <a:ext cx="9386305" cy="369332"/>
          </a:xfrm>
          <a:prstGeom prst="rect">
            <a:avLst/>
          </a:prstGeom>
        </p:spPr>
        <p:txBody>
          <a:bodyPr wrap="square">
            <a:spAutoFit/>
          </a:bodyPr>
          <a:lstStyle/>
          <a:p>
            <a:r>
              <a:rPr lang="en-GB" dirty="0">
                <a:hlinkClick r:id="rId4"/>
              </a:rPr>
              <a:t>https://www.sciencemag.org/news/2019/01/how-shine-indonesian-science-game-system</a:t>
            </a:r>
            <a:r>
              <a:rPr lang="en-GB" dirty="0"/>
              <a:t> </a:t>
            </a:r>
          </a:p>
        </p:txBody>
      </p:sp>
      <p:pic>
        <p:nvPicPr>
          <p:cNvPr id="8" name="Picture 2" descr="Image result for rick dont hate the player">
            <a:extLst>
              <a:ext uri="{FF2B5EF4-FFF2-40B4-BE49-F238E27FC236}">
                <a16:creationId xmlns:a16="http://schemas.microsoft.com/office/drawing/2014/main" id="{732981A5-5D84-431D-8736-6FE7329E11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03330" y="2626603"/>
            <a:ext cx="4830038" cy="272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2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4DBE-AC56-4EAB-9C8B-82AF84C015D1}"/>
              </a:ext>
            </a:extLst>
          </p:cNvPr>
          <p:cNvSpPr>
            <a:spLocks noGrp="1"/>
          </p:cNvSpPr>
          <p:nvPr>
            <p:ph type="title"/>
          </p:nvPr>
        </p:nvSpPr>
        <p:spPr>
          <a:xfrm>
            <a:off x="844550" y="2284192"/>
            <a:ext cx="10515600" cy="2852737"/>
          </a:xfrm>
        </p:spPr>
        <p:txBody>
          <a:bodyPr/>
          <a:lstStyle/>
          <a:p>
            <a:r>
              <a:rPr lang="en-GB" dirty="0"/>
              <a:t>AN OPEN SCIENCE EDUCATION CRISIS</a:t>
            </a:r>
          </a:p>
        </p:txBody>
      </p:sp>
      <p:sp>
        <p:nvSpPr>
          <p:cNvPr id="3" name="Text Placeholder 2">
            <a:extLst>
              <a:ext uri="{FF2B5EF4-FFF2-40B4-BE49-F238E27FC236}">
                <a16:creationId xmlns:a16="http://schemas.microsoft.com/office/drawing/2014/main" id="{6E223CAA-E2B7-48C1-AAB2-1A24E8ADC217}"/>
              </a:ext>
            </a:extLst>
          </p:cNvPr>
          <p:cNvSpPr>
            <a:spLocks noGrp="1"/>
          </p:cNvSpPr>
          <p:nvPr>
            <p:ph type="body" idx="1"/>
          </p:nvPr>
        </p:nvSpPr>
        <p:spPr>
          <a:xfrm>
            <a:off x="838200" y="5535947"/>
            <a:ext cx="10515600" cy="1500187"/>
          </a:xfrm>
        </p:spPr>
        <p:txBody>
          <a:bodyPr/>
          <a:lstStyle/>
          <a:p>
            <a:r>
              <a:rPr lang="en-GB" b="1" dirty="0">
                <a:solidFill>
                  <a:schemeClr val="tx1"/>
                </a:solidFill>
              </a:rPr>
              <a:t>Can we break the cycle through training, support, and communication?</a:t>
            </a:r>
          </a:p>
        </p:txBody>
      </p:sp>
      <p:sp>
        <p:nvSpPr>
          <p:cNvPr id="5" name="Rectangle 4">
            <a:extLst>
              <a:ext uri="{FF2B5EF4-FFF2-40B4-BE49-F238E27FC236}">
                <a16:creationId xmlns:a16="http://schemas.microsoft.com/office/drawing/2014/main" id="{85B3ED15-880C-4D5A-B06F-E8B063F3E71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7" name="Picture 2" descr="Image result for change the conversation">
            <a:extLst>
              <a:ext uri="{FF2B5EF4-FFF2-40B4-BE49-F238E27FC236}">
                <a16:creationId xmlns:a16="http://schemas.microsoft.com/office/drawing/2014/main" id="{D736BBBA-ADFD-4FCE-9EE9-FC78A3880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0441" y="280994"/>
            <a:ext cx="4883606" cy="308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9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Attitudes versus practice</a:t>
            </a:r>
          </a:p>
        </p:txBody>
      </p:sp>
      <p:sp>
        <p:nvSpPr>
          <p:cNvPr id="3" name="Rectangle 2"/>
          <p:cNvSpPr/>
          <p:nvPr/>
        </p:nvSpPr>
        <p:spPr>
          <a:xfrm>
            <a:off x="838200" y="1884762"/>
            <a:ext cx="5311301" cy="923330"/>
          </a:xfrm>
          <a:prstGeom prst="rect">
            <a:avLst/>
          </a:prstGeom>
        </p:spPr>
        <p:txBody>
          <a:bodyPr wrap="square">
            <a:spAutoFit/>
          </a:bodyPr>
          <a:lstStyle/>
          <a:p>
            <a:pPr algn="just"/>
            <a:r>
              <a:rPr lang="en-GB" dirty="0">
                <a:latin typeface="Open Sans"/>
              </a:rPr>
              <a:t>“</a:t>
            </a:r>
            <a:r>
              <a:rPr lang="en-GB" b="1" dirty="0">
                <a:latin typeface="Open Sans"/>
              </a:rPr>
              <a:t>60.8% of researchers do not self-archive their work even when it is free and in keeping with journal policy</a:t>
            </a:r>
            <a:r>
              <a:rPr lang="en-GB" dirty="0">
                <a:latin typeface="Open Sans"/>
              </a:rPr>
              <a:t>.”</a:t>
            </a:r>
          </a:p>
        </p:txBody>
      </p:sp>
      <p:sp>
        <p:nvSpPr>
          <p:cNvPr id="4" name="Rectangle 3"/>
          <p:cNvSpPr/>
          <p:nvPr/>
        </p:nvSpPr>
        <p:spPr>
          <a:xfrm>
            <a:off x="838854" y="6565612"/>
            <a:ext cx="7575572" cy="292388"/>
          </a:xfrm>
          <a:prstGeom prst="rect">
            <a:avLst/>
          </a:prstGeom>
        </p:spPr>
        <p:txBody>
          <a:bodyPr wrap="square">
            <a:spAutoFit/>
          </a:bodyPr>
          <a:lstStyle/>
          <a:p>
            <a:r>
              <a:rPr lang="en-GB" sz="1300" dirty="0">
                <a:latin typeface="Open Sans"/>
                <a:hlinkClick r:id="rId2"/>
              </a:rPr>
              <a:t>https://health-policy-systems.biomedcentral.com/articles/10.1186/s12961-017-0235-3</a:t>
            </a:r>
            <a:endParaRPr lang="en-GB" sz="1600" dirty="0"/>
          </a:p>
        </p:txBody>
      </p:sp>
      <p:sp>
        <p:nvSpPr>
          <p:cNvPr id="6" name="Rectangle 5"/>
          <p:cNvSpPr/>
          <p:nvPr/>
        </p:nvSpPr>
        <p:spPr>
          <a:xfrm>
            <a:off x="838200" y="3363332"/>
            <a:ext cx="5311302" cy="1754326"/>
          </a:xfrm>
          <a:prstGeom prst="rect">
            <a:avLst/>
          </a:prstGeom>
        </p:spPr>
        <p:txBody>
          <a:bodyPr wrap="square">
            <a:spAutoFit/>
          </a:bodyPr>
          <a:lstStyle/>
          <a:p>
            <a:pPr algn="just"/>
            <a:r>
              <a:rPr lang="en-GB" dirty="0">
                <a:latin typeface="Open Sans"/>
              </a:rPr>
              <a:t>“In a field where OA seems of practical and </a:t>
            </a:r>
            <a:r>
              <a:rPr lang="en-GB" b="1" dirty="0">
                <a:latin typeface="Open Sans"/>
              </a:rPr>
              <a:t>ethical importance for the sharing of knowledge promoting health equity</a:t>
            </a:r>
            <a:r>
              <a:rPr lang="en-GB" dirty="0">
                <a:latin typeface="Open Sans"/>
              </a:rPr>
              <a:t>, it is surprising that researchers do not make their papers available when they are legally able to do so </a:t>
            </a:r>
            <a:r>
              <a:rPr lang="en-GB" b="1" dirty="0">
                <a:latin typeface="Open Sans"/>
              </a:rPr>
              <a:t>without any cost</a:t>
            </a:r>
            <a:r>
              <a:rPr lang="en-GB" dirty="0">
                <a:latin typeface="Open Sans"/>
              </a:rPr>
              <a:t>.”</a:t>
            </a:r>
          </a:p>
        </p:txBody>
      </p:sp>
      <p:sp>
        <p:nvSpPr>
          <p:cNvPr id="8" name="Rectangle 7">
            <a:extLst>
              <a:ext uri="{FF2B5EF4-FFF2-40B4-BE49-F238E27FC236}">
                <a16:creationId xmlns:a16="http://schemas.microsoft.com/office/drawing/2014/main" id="{B11B4A91-F842-4298-944B-3997A7A1B3B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5" name="Picture 2" descr="Image result for facepalm gif">
            <a:extLst>
              <a:ext uri="{FF2B5EF4-FFF2-40B4-BE49-F238E27FC236}">
                <a16:creationId xmlns:a16="http://schemas.microsoft.com/office/drawing/2014/main" id="{E40800DF-0613-48FF-88FA-239BBCD2BD5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65451" y="1460058"/>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82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400E-62D9-43B1-A1DE-19146E43450B}"/>
              </a:ext>
            </a:extLst>
          </p:cNvPr>
          <p:cNvSpPr>
            <a:spLocks noGrp="1"/>
          </p:cNvSpPr>
          <p:nvPr>
            <p:ph type="title"/>
          </p:nvPr>
        </p:nvSpPr>
        <p:spPr/>
        <p:txBody>
          <a:bodyPr/>
          <a:lstStyle/>
          <a:p>
            <a:r>
              <a:rPr lang="en-GB" dirty="0"/>
              <a:t>How did I get here? </a:t>
            </a:r>
            <a:r>
              <a:rPr lang="en-GB" i="1" dirty="0"/>
              <a:t>Going rogue</a:t>
            </a:r>
            <a:endParaRPr lang="en-GB" dirty="0"/>
          </a:p>
        </p:txBody>
      </p:sp>
      <p:pic>
        <p:nvPicPr>
          <p:cNvPr id="3" name="Picture 2">
            <a:extLst>
              <a:ext uri="{FF2B5EF4-FFF2-40B4-BE49-F238E27FC236}">
                <a16:creationId xmlns:a16="http://schemas.microsoft.com/office/drawing/2014/main" id="{415A3107-C77A-4C38-AA21-638514907F4A}"/>
              </a:ext>
            </a:extLst>
          </p:cNvPr>
          <p:cNvPicPr>
            <a:picLocks noChangeAspect="1"/>
          </p:cNvPicPr>
          <p:nvPr/>
        </p:nvPicPr>
        <p:blipFill rotWithShape="1">
          <a:blip r:embed="rId2"/>
          <a:srcRect l="11432" t="24652" r="26893" b="48738"/>
          <a:stretch/>
        </p:blipFill>
        <p:spPr>
          <a:xfrm>
            <a:off x="838200" y="1441946"/>
            <a:ext cx="6116714" cy="1484456"/>
          </a:xfrm>
          <a:prstGeom prst="rect">
            <a:avLst/>
          </a:prstGeom>
        </p:spPr>
      </p:pic>
      <p:sp>
        <p:nvSpPr>
          <p:cNvPr id="4" name="Rectangle 3">
            <a:extLst>
              <a:ext uri="{FF2B5EF4-FFF2-40B4-BE49-F238E27FC236}">
                <a16:creationId xmlns:a16="http://schemas.microsoft.com/office/drawing/2014/main" id="{0DF8CBA5-8F1F-4292-BB46-7BC02EAAC6AE}"/>
              </a:ext>
            </a:extLst>
          </p:cNvPr>
          <p:cNvSpPr/>
          <p:nvPr/>
        </p:nvSpPr>
        <p:spPr>
          <a:xfrm>
            <a:off x="9578066" y="4233518"/>
            <a:ext cx="2335768" cy="369332"/>
          </a:xfrm>
          <a:prstGeom prst="rect">
            <a:avLst/>
          </a:prstGeom>
        </p:spPr>
        <p:txBody>
          <a:bodyPr wrap="none">
            <a:spAutoFit/>
          </a:bodyPr>
          <a:lstStyle/>
          <a:p>
            <a:r>
              <a:rPr lang="en-GB" dirty="0">
                <a:hlinkClick r:id="rId3"/>
              </a:rPr>
              <a:t>https://bit.ly/2PPjwRK</a:t>
            </a:r>
            <a:r>
              <a:rPr lang="en-GB" dirty="0"/>
              <a:t> </a:t>
            </a:r>
          </a:p>
        </p:txBody>
      </p:sp>
      <p:pic>
        <p:nvPicPr>
          <p:cNvPr id="5" name="Picture 4">
            <a:extLst>
              <a:ext uri="{FF2B5EF4-FFF2-40B4-BE49-F238E27FC236}">
                <a16:creationId xmlns:a16="http://schemas.microsoft.com/office/drawing/2014/main" id="{21FC3D36-2CB0-4684-932E-47F9D40AE173}"/>
              </a:ext>
            </a:extLst>
          </p:cNvPr>
          <p:cNvPicPr>
            <a:picLocks noChangeAspect="1"/>
          </p:cNvPicPr>
          <p:nvPr/>
        </p:nvPicPr>
        <p:blipFill rotWithShape="1">
          <a:blip r:embed="rId4"/>
          <a:srcRect l="30437" t="19676" r="31335" b="40065"/>
          <a:stretch/>
        </p:blipFill>
        <p:spPr>
          <a:xfrm>
            <a:off x="7253057" y="1441946"/>
            <a:ext cx="4660777" cy="2760955"/>
          </a:xfrm>
          <a:prstGeom prst="rect">
            <a:avLst/>
          </a:prstGeom>
        </p:spPr>
      </p:pic>
      <p:sp>
        <p:nvSpPr>
          <p:cNvPr id="6" name="Rectangle 5">
            <a:extLst>
              <a:ext uri="{FF2B5EF4-FFF2-40B4-BE49-F238E27FC236}">
                <a16:creationId xmlns:a16="http://schemas.microsoft.com/office/drawing/2014/main" id="{C236A8FD-1A2A-4F1C-99DC-0026E4F5B255}"/>
              </a:ext>
            </a:extLst>
          </p:cNvPr>
          <p:cNvSpPr/>
          <p:nvPr/>
        </p:nvSpPr>
        <p:spPr>
          <a:xfrm>
            <a:off x="838200" y="2957019"/>
            <a:ext cx="3649332" cy="369332"/>
          </a:xfrm>
          <a:prstGeom prst="rect">
            <a:avLst/>
          </a:prstGeom>
        </p:spPr>
        <p:txBody>
          <a:bodyPr wrap="none">
            <a:spAutoFit/>
          </a:bodyPr>
          <a:lstStyle/>
          <a:p>
            <a:r>
              <a:rPr lang="en-GB" dirty="0">
                <a:hlinkClick r:id="rId5"/>
              </a:rPr>
              <a:t>https://osf.io/preprints/bitss/796tu/</a:t>
            </a:r>
            <a:r>
              <a:rPr lang="en-GB" dirty="0"/>
              <a:t> </a:t>
            </a:r>
          </a:p>
        </p:txBody>
      </p:sp>
      <p:pic>
        <p:nvPicPr>
          <p:cNvPr id="7" name="Picture 6">
            <a:extLst>
              <a:ext uri="{FF2B5EF4-FFF2-40B4-BE49-F238E27FC236}">
                <a16:creationId xmlns:a16="http://schemas.microsoft.com/office/drawing/2014/main" id="{32F61262-633C-4C6C-9552-7BAA7E83CF6E}"/>
              </a:ext>
            </a:extLst>
          </p:cNvPr>
          <p:cNvPicPr>
            <a:picLocks noChangeAspect="1"/>
          </p:cNvPicPr>
          <p:nvPr/>
        </p:nvPicPr>
        <p:blipFill rotWithShape="1">
          <a:blip r:embed="rId6"/>
          <a:srcRect l="11286" t="26796" r="12621" b="18965"/>
          <a:stretch/>
        </p:blipFill>
        <p:spPr>
          <a:xfrm>
            <a:off x="758301" y="3531650"/>
            <a:ext cx="5903652" cy="2367110"/>
          </a:xfrm>
          <a:prstGeom prst="rect">
            <a:avLst/>
          </a:prstGeom>
        </p:spPr>
      </p:pic>
      <p:sp>
        <p:nvSpPr>
          <p:cNvPr id="8" name="Rectangle 7">
            <a:extLst>
              <a:ext uri="{FF2B5EF4-FFF2-40B4-BE49-F238E27FC236}">
                <a16:creationId xmlns:a16="http://schemas.microsoft.com/office/drawing/2014/main" id="{218F4EBC-CE61-4C5C-AC2C-5825892F6B4A}"/>
              </a:ext>
            </a:extLst>
          </p:cNvPr>
          <p:cNvSpPr/>
          <p:nvPr/>
        </p:nvSpPr>
        <p:spPr>
          <a:xfrm>
            <a:off x="838200" y="6053207"/>
            <a:ext cx="4616457" cy="369332"/>
          </a:xfrm>
          <a:prstGeom prst="rect">
            <a:avLst/>
          </a:prstGeom>
        </p:spPr>
        <p:txBody>
          <a:bodyPr wrap="none">
            <a:spAutoFit/>
          </a:bodyPr>
          <a:lstStyle/>
          <a:p>
            <a:r>
              <a:rPr lang="en-GB" dirty="0">
                <a:hlinkClick r:id="rId7"/>
              </a:rPr>
              <a:t>https://zenodo.org/record/1472045#.W9MmR</a:t>
            </a:r>
            <a:r>
              <a:rPr lang="en-GB" dirty="0"/>
              <a:t> </a:t>
            </a:r>
          </a:p>
        </p:txBody>
      </p:sp>
      <p:pic>
        <p:nvPicPr>
          <p:cNvPr id="9" name="Picture 8">
            <a:extLst>
              <a:ext uri="{FF2B5EF4-FFF2-40B4-BE49-F238E27FC236}">
                <a16:creationId xmlns:a16="http://schemas.microsoft.com/office/drawing/2014/main" id="{CE82C033-7EA7-468C-A9B1-3E7E5771BB19}"/>
              </a:ext>
            </a:extLst>
          </p:cNvPr>
          <p:cNvPicPr>
            <a:picLocks noChangeAspect="1"/>
          </p:cNvPicPr>
          <p:nvPr/>
        </p:nvPicPr>
        <p:blipFill rotWithShape="1">
          <a:blip r:embed="rId8"/>
          <a:srcRect l="11506" t="26858" r="13749" b="32883"/>
          <a:stretch/>
        </p:blipFill>
        <p:spPr>
          <a:xfrm>
            <a:off x="6954914" y="4664848"/>
            <a:ext cx="4958920" cy="1502411"/>
          </a:xfrm>
          <a:prstGeom prst="rect">
            <a:avLst/>
          </a:prstGeom>
        </p:spPr>
      </p:pic>
      <p:sp>
        <p:nvSpPr>
          <p:cNvPr id="10" name="Rectangle 9">
            <a:extLst>
              <a:ext uri="{FF2B5EF4-FFF2-40B4-BE49-F238E27FC236}">
                <a16:creationId xmlns:a16="http://schemas.microsoft.com/office/drawing/2014/main" id="{893E2563-6599-4CC9-B97D-678A40E3FEB0}"/>
              </a:ext>
            </a:extLst>
          </p:cNvPr>
          <p:cNvSpPr/>
          <p:nvPr/>
        </p:nvSpPr>
        <p:spPr>
          <a:xfrm>
            <a:off x="6953002" y="6229257"/>
            <a:ext cx="5238998" cy="369332"/>
          </a:xfrm>
          <a:prstGeom prst="rect">
            <a:avLst/>
          </a:prstGeom>
        </p:spPr>
        <p:txBody>
          <a:bodyPr wrap="none">
            <a:spAutoFit/>
          </a:bodyPr>
          <a:lstStyle/>
          <a:p>
            <a:r>
              <a:rPr lang="en-GB" dirty="0">
                <a:hlinkClick r:id="rId9"/>
              </a:rPr>
              <a:t>https://zenodo.org/record/1889378#.XDWt7M3gpPY</a:t>
            </a:r>
            <a:r>
              <a:rPr lang="en-GB" dirty="0"/>
              <a:t> </a:t>
            </a:r>
          </a:p>
        </p:txBody>
      </p:sp>
    </p:spTree>
    <p:extLst>
      <p:ext uri="{BB962C8B-B14F-4D97-AF65-F5344CB8AC3E}">
        <p14:creationId xmlns:p14="http://schemas.microsoft.com/office/powerpoint/2010/main" val="2486105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76" t="3596" r="1581" b="5351"/>
          <a:stretch/>
        </p:blipFill>
        <p:spPr>
          <a:xfrm>
            <a:off x="3990244" y="278731"/>
            <a:ext cx="8158216" cy="5818854"/>
          </a:xfrm>
          <a:prstGeom prst="rect">
            <a:avLst/>
          </a:prstGeom>
        </p:spPr>
      </p:pic>
      <p:sp>
        <p:nvSpPr>
          <p:cNvPr id="3" name="Rectangle 2"/>
          <p:cNvSpPr/>
          <p:nvPr/>
        </p:nvSpPr>
        <p:spPr>
          <a:xfrm>
            <a:off x="3990244" y="5233488"/>
            <a:ext cx="403244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4">
            <a:extLst>
              <a:ext uri="{FF2B5EF4-FFF2-40B4-BE49-F238E27FC236}">
                <a16:creationId xmlns:a16="http://schemas.microsoft.com/office/drawing/2014/main" id="{0B6BF8F4-0AA1-4DFA-B2A8-90C0D2EBF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33" y="2005913"/>
            <a:ext cx="3230275" cy="1931435"/>
          </a:xfrm>
          <a:prstGeom prst="rect">
            <a:avLst/>
          </a:prstGeom>
        </p:spPr>
      </p:pic>
      <p:sp>
        <p:nvSpPr>
          <p:cNvPr id="5" name="Title 1">
            <a:extLst>
              <a:ext uri="{FF2B5EF4-FFF2-40B4-BE49-F238E27FC236}">
                <a16:creationId xmlns:a16="http://schemas.microsoft.com/office/drawing/2014/main" id="{9360BFE5-F13F-4FA0-9C24-D463AAECE93A}"/>
              </a:ext>
            </a:extLst>
          </p:cNvPr>
          <p:cNvSpPr txBox="1">
            <a:spLocks/>
          </p:cNvSpPr>
          <p:nvPr/>
        </p:nvSpPr>
        <p:spPr>
          <a:xfrm>
            <a:off x="123439" y="909709"/>
            <a:ext cx="3949429"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GB" sz="3600" dirty="0"/>
              <a:t>“Open Access </a:t>
            </a:r>
            <a:br>
              <a:rPr lang="en-GB" sz="3600" dirty="0"/>
            </a:br>
            <a:r>
              <a:rPr lang="en-GB" sz="3600" dirty="0"/>
              <a:t>is too expensive.”</a:t>
            </a:r>
          </a:p>
        </p:txBody>
      </p:sp>
      <p:sp>
        <p:nvSpPr>
          <p:cNvPr id="7" name="Rectangle 6">
            <a:extLst>
              <a:ext uri="{FF2B5EF4-FFF2-40B4-BE49-F238E27FC236}">
                <a16:creationId xmlns:a16="http://schemas.microsoft.com/office/drawing/2014/main" id="{6B31BE19-3574-4145-BCFF-2EA79695D75E}"/>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Rectangle 5">
            <a:extLst>
              <a:ext uri="{FF2B5EF4-FFF2-40B4-BE49-F238E27FC236}">
                <a16:creationId xmlns:a16="http://schemas.microsoft.com/office/drawing/2014/main" id="{22A26377-2B7E-48F2-A2B0-1C479DB97504}"/>
              </a:ext>
            </a:extLst>
          </p:cNvPr>
          <p:cNvSpPr/>
          <p:nvPr/>
        </p:nvSpPr>
        <p:spPr>
          <a:xfrm>
            <a:off x="213809" y="4343258"/>
            <a:ext cx="3464121" cy="1754326"/>
          </a:xfrm>
          <a:prstGeom prst="rect">
            <a:avLst/>
          </a:prstGeom>
        </p:spPr>
        <p:txBody>
          <a:bodyPr wrap="square">
            <a:spAutoFit/>
          </a:bodyPr>
          <a:lstStyle/>
          <a:p>
            <a:pPr algn="ctr"/>
            <a:r>
              <a:rPr lang="en-GB" b="1" dirty="0">
                <a:latin typeface="Open Sans"/>
              </a:rPr>
              <a:t>Common view about high costs is due to a combination of monopolisation and political broadsiding and sabotage by commercial publishers.</a:t>
            </a:r>
          </a:p>
        </p:txBody>
      </p:sp>
    </p:spTree>
    <p:extLst>
      <p:ext uri="{BB962C8B-B14F-4D97-AF65-F5344CB8AC3E}">
        <p14:creationId xmlns:p14="http://schemas.microsoft.com/office/powerpoint/2010/main" val="233840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419" y="1697"/>
            <a:ext cx="10853691" cy="1325563"/>
          </a:xfrm>
        </p:spPr>
        <p:txBody>
          <a:bodyPr/>
          <a:lstStyle/>
          <a:p>
            <a:r>
              <a:rPr lang="en-GB" dirty="0"/>
              <a:t>Openness is good for your work and career</a:t>
            </a:r>
          </a:p>
        </p:txBody>
      </p:sp>
      <p:pic>
        <p:nvPicPr>
          <p:cNvPr id="6" name="Picture 4" descr="https://f1000researchdata.s3.amazonaws.com/manuscripts/9609/8da28628-bb5a-4b1f-b8ad-00db54039385_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27" y="1056626"/>
            <a:ext cx="5596632" cy="23723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ChangeArrowheads="1"/>
          </p:cNvSpPr>
          <p:nvPr/>
        </p:nvSpPr>
        <p:spPr bwMode="auto">
          <a:xfrm>
            <a:off x="138450" y="6265530"/>
            <a:ext cx="9595537"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1200" dirty="0">
                <a:latin typeface="Open Sans"/>
                <a:ea typeface="Lato" panose="020F0502020204030203" pitchFamily="34" charset="0"/>
                <a:cs typeface="Lato" panose="020F0502020204030203" pitchFamily="34" charset="0"/>
              </a:rPr>
              <a:t>Data from The Open Access Citation Advantage Service, SPARC Europe, accessed March 2016.</a:t>
            </a:r>
          </a:p>
          <a:p>
            <a:pPr defTabSz="914400"/>
            <a:r>
              <a:rPr lang="en-GB" sz="1300" dirty="0">
                <a:latin typeface="Open Sans"/>
                <a:ea typeface="Lato" panose="020F0502020204030203" pitchFamily="34" charset="0"/>
                <a:cs typeface="Lato" panose="020F0502020204030203" pitchFamily="34" charset="0"/>
                <a:hlinkClick r:id="rId3"/>
              </a:rPr>
              <a:t>http://f1000research.com/articles/5-632/v3</a:t>
            </a:r>
            <a:endParaRPr lang="en-GB" sz="1300" dirty="0">
              <a:latin typeface="Open Sans"/>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5A66E890-7CEF-4FF2-A797-5ACB5FE20F01}"/>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8" name="Picture 7">
            <a:extLst>
              <a:ext uri="{FF2B5EF4-FFF2-40B4-BE49-F238E27FC236}">
                <a16:creationId xmlns:a16="http://schemas.microsoft.com/office/drawing/2014/main" id="{A079E1DF-C29F-4DA9-97BC-F8177DE8B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4190" y="1250686"/>
            <a:ext cx="3763566" cy="3285803"/>
          </a:xfrm>
          <a:prstGeom prst="rect">
            <a:avLst/>
          </a:prstGeom>
        </p:spPr>
      </p:pic>
      <p:sp>
        <p:nvSpPr>
          <p:cNvPr id="10" name="Rectangle 9">
            <a:extLst>
              <a:ext uri="{FF2B5EF4-FFF2-40B4-BE49-F238E27FC236}">
                <a16:creationId xmlns:a16="http://schemas.microsoft.com/office/drawing/2014/main" id="{9144981F-B0F0-4891-8A3C-3C80257B1129}"/>
              </a:ext>
            </a:extLst>
          </p:cNvPr>
          <p:cNvSpPr/>
          <p:nvPr/>
        </p:nvSpPr>
        <p:spPr>
          <a:xfrm>
            <a:off x="139981" y="5973142"/>
            <a:ext cx="2416046" cy="292388"/>
          </a:xfrm>
          <a:prstGeom prst="rect">
            <a:avLst/>
          </a:prstGeom>
        </p:spPr>
        <p:txBody>
          <a:bodyPr wrap="none">
            <a:spAutoFit/>
          </a:bodyPr>
          <a:lstStyle/>
          <a:p>
            <a:r>
              <a:rPr lang="en-GB" sz="1300" dirty="0">
                <a:latin typeface="Open Sans"/>
                <a:hlinkClick r:id="rId6"/>
              </a:rPr>
              <a:t>https://peerj.com/articles/175</a:t>
            </a:r>
            <a:r>
              <a:rPr lang="en-GB" sz="1300" dirty="0">
                <a:latin typeface="Open Sans"/>
              </a:rPr>
              <a:t> </a:t>
            </a:r>
          </a:p>
        </p:txBody>
      </p:sp>
      <p:pic>
        <p:nvPicPr>
          <p:cNvPr id="11" name="Content Placeholder 4">
            <a:extLst>
              <a:ext uri="{FF2B5EF4-FFF2-40B4-BE49-F238E27FC236}">
                <a16:creationId xmlns:a16="http://schemas.microsoft.com/office/drawing/2014/main" id="{19C4E0A7-550F-4E55-9059-CE61C0C2EF5F}"/>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556027" y="3128774"/>
            <a:ext cx="5063670" cy="2815429"/>
          </a:xfrm>
        </p:spPr>
      </p:pic>
      <p:sp>
        <p:nvSpPr>
          <p:cNvPr id="12" name="Rectangle 11">
            <a:extLst>
              <a:ext uri="{FF2B5EF4-FFF2-40B4-BE49-F238E27FC236}">
                <a16:creationId xmlns:a16="http://schemas.microsoft.com/office/drawing/2014/main" id="{6601D127-63A5-4689-BE68-EFF82FEF3CE8}"/>
              </a:ext>
            </a:extLst>
          </p:cNvPr>
          <p:cNvSpPr/>
          <p:nvPr/>
        </p:nvSpPr>
        <p:spPr>
          <a:xfrm>
            <a:off x="138450" y="5663624"/>
            <a:ext cx="2227533" cy="492443"/>
          </a:xfrm>
          <a:prstGeom prst="rect">
            <a:avLst/>
          </a:prstGeom>
        </p:spPr>
        <p:txBody>
          <a:bodyPr wrap="none">
            <a:spAutoFit/>
          </a:bodyPr>
          <a:lstStyle/>
          <a:p>
            <a:r>
              <a:rPr lang="en-GB" sz="1300" dirty="0">
                <a:latin typeface="Open Sans"/>
                <a:hlinkClick r:id="rId8"/>
              </a:rPr>
              <a:t>http://whyopenresearch.org</a:t>
            </a:r>
            <a:endParaRPr lang="en-GB" sz="1300" dirty="0">
              <a:latin typeface="Open Sans"/>
            </a:endParaRPr>
          </a:p>
          <a:p>
            <a:endParaRPr lang="en-GB" sz="1300" dirty="0">
              <a:latin typeface="Open Sans"/>
            </a:endParaRPr>
          </a:p>
        </p:txBody>
      </p:sp>
      <p:sp>
        <p:nvSpPr>
          <p:cNvPr id="3" name="Rectangle 2">
            <a:extLst>
              <a:ext uri="{FF2B5EF4-FFF2-40B4-BE49-F238E27FC236}">
                <a16:creationId xmlns:a16="http://schemas.microsoft.com/office/drawing/2014/main" id="{18F7AD18-7A92-4A72-9EDD-17B688418A47}"/>
              </a:ext>
            </a:extLst>
          </p:cNvPr>
          <p:cNvSpPr/>
          <p:nvPr/>
        </p:nvSpPr>
        <p:spPr>
          <a:xfrm>
            <a:off x="7992863" y="5050913"/>
            <a:ext cx="6096000" cy="923330"/>
          </a:xfrm>
          <a:prstGeom prst="rect">
            <a:avLst/>
          </a:prstGeom>
        </p:spPr>
        <p:txBody>
          <a:bodyPr>
            <a:spAutoFit/>
          </a:bodyPr>
          <a:lstStyle/>
          <a:p>
            <a:pPr marL="571500" indent="-571500">
              <a:buFont typeface="Wingdings" panose="05000000000000000000" pitchFamily="2" charset="2"/>
              <a:buChar char="ü"/>
            </a:pPr>
            <a:r>
              <a:rPr lang="en-GB" dirty="0">
                <a:latin typeface="Open Sans"/>
              </a:rPr>
              <a:t>Rapid communication </a:t>
            </a:r>
          </a:p>
          <a:p>
            <a:pPr marL="571500" indent="-571500">
              <a:buFont typeface="Wingdings" panose="05000000000000000000" pitchFamily="2" charset="2"/>
              <a:buChar char="ü"/>
            </a:pPr>
            <a:r>
              <a:rPr lang="en-GB" dirty="0">
                <a:latin typeface="Open Sans"/>
              </a:rPr>
              <a:t>Greater exposure</a:t>
            </a:r>
          </a:p>
          <a:p>
            <a:pPr marL="571500" indent="-571500">
              <a:buFont typeface="Wingdings" panose="05000000000000000000" pitchFamily="2" charset="2"/>
              <a:buChar char="ü"/>
            </a:pPr>
            <a:r>
              <a:rPr lang="en-GB" dirty="0">
                <a:latin typeface="Open Sans"/>
              </a:rPr>
              <a:t>More citations, faster </a:t>
            </a:r>
          </a:p>
        </p:txBody>
      </p:sp>
    </p:spTree>
    <p:extLst>
      <p:ext uri="{BB962C8B-B14F-4D97-AF65-F5344CB8AC3E}">
        <p14:creationId xmlns:p14="http://schemas.microsoft.com/office/powerpoint/2010/main" val="16386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5080" y="6465886"/>
            <a:ext cx="3736920" cy="569387"/>
          </a:xfrm>
          <a:prstGeom prst="rect">
            <a:avLst/>
          </a:prstGeom>
        </p:spPr>
        <p:txBody>
          <a:bodyPr wrap="none">
            <a:spAutoFit/>
          </a:bodyPr>
          <a:lstStyle/>
          <a:p>
            <a:r>
              <a:rPr lang="en-GB" sz="1300" dirty="0">
                <a:latin typeface="Open Sans"/>
                <a:hlinkClick r:id="rId2"/>
              </a:rPr>
              <a:t>https://kib.ki.se/en/publish-analyse/open-access</a:t>
            </a:r>
            <a:endParaRPr lang="en-GB" sz="1300" dirty="0">
              <a:latin typeface="Open Sans"/>
            </a:endParaRPr>
          </a:p>
          <a:p>
            <a:endParaRPr lang="en-GB" dirty="0">
              <a:latin typeface="Open Sans"/>
            </a:endParaRPr>
          </a:p>
        </p:txBody>
      </p:sp>
      <p:pic>
        <p:nvPicPr>
          <p:cNvPr id="4" name="Picture 2" descr="https://kib.ki.se/sites/default/files/bildarkiv/funktioner-support/open_access_grafik2016.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50" r="15651"/>
          <a:stretch/>
        </p:blipFill>
        <p:spPr bwMode="auto">
          <a:xfrm>
            <a:off x="5243210" y="59642"/>
            <a:ext cx="6491084" cy="629936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65186" y="571095"/>
            <a:ext cx="4678743" cy="1325562"/>
          </a:xfrm>
          <a:prstGeom prst="rect">
            <a:avLst/>
          </a:prstGeom>
        </p:spPr>
        <p:txBody>
          <a:bodyPr/>
          <a:lst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a:lstStyle>
          <a:p>
            <a:pPr algn="ctr"/>
            <a:r>
              <a:rPr lang="en-GB" dirty="0">
                <a:latin typeface="Open Sans"/>
              </a:rPr>
              <a:t>Openness is better for EVERYONE</a:t>
            </a:r>
          </a:p>
        </p:txBody>
      </p:sp>
      <p:sp>
        <p:nvSpPr>
          <p:cNvPr id="5" name="Rectangle 4">
            <a:extLst>
              <a:ext uri="{FF2B5EF4-FFF2-40B4-BE49-F238E27FC236}">
                <a16:creationId xmlns:a16="http://schemas.microsoft.com/office/drawing/2014/main" id="{FB6AD00D-A629-4DF0-83DF-400D6E9DBC00}"/>
              </a:ext>
            </a:extLst>
          </p:cNvPr>
          <p:cNvSpPr/>
          <p:nvPr/>
        </p:nvSpPr>
        <p:spPr>
          <a:xfrm>
            <a:off x="4567156" y="6429026"/>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pic>
        <p:nvPicPr>
          <p:cNvPr id="6" name="Picture 5">
            <a:extLst>
              <a:ext uri="{FF2B5EF4-FFF2-40B4-BE49-F238E27FC236}">
                <a16:creationId xmlns:a16="http://schemas.microsoft.com/office/drawing/2014/main" id="{7039D4C9-9BEC-48B6-A029-12F48FD98ED6}"/>
              </a:ext>
            </a:extLst>
          </p:cNvPr>
          <p:cNvPicPr>
            <a:picLocks noChangeAspect="1"/>
          </p:cNvPicPr>
          <p:nvPr/>
        </p:nvPicPr>
        <p:blipFill rotWithShape="1">
          <a:blip r:embed="rId5"/>
          <a:srcRect l="23394" t="31984"/>
          <a:stretch/>
        </p:blipFill>
        <p:spPr>
          <a:xfrm>
            <a:off x="414231" y="2702676"/>
            <a:ext cx="4828979" cy="2628740"/>
          </a:xfrm>
          <a:prstGeom prst="rect">
            <a:avLst/>
          </a:prstGeom>
        </p:spPr>
      </p:pic>
      <p:sp>
        <p:nvSpPr>
          <p:cNvPr id="8" name="Rectangle 7">
            <a:extLst>
              <a:ext uri="{FF2B5EF4-FFF2-40B4-BE49-F238E27FC236}">
                <a16:creationId xmlns:a16="http://schemas.microsoft.com/office/drawing/2014/main" id="{4EC0F854-56EF-4548-9247-FF65C1E6F199}"/>
              </a:ext>
            </a:extLst>
          </p:cNvPr>
          <p:cNvSpPr/>
          <p:nvPr/>
        </p:nvSpPr>
        <p:spPr>
          <a:xfrm>
            <a:off x="97276" y="6429026"/>
            <a:ext cx="3023007" cy="292388"/>
          </a:xfrm>
          <a:prstGeom prst="rect">
            <a:avLst/>
          </a:prstGeom>
        </p:spPr>
        <p:txBody>
          <a:bodyPr wrap="none">
            <a:spAutoFit/>
          </a:bodyPr>
          <a:lstStyle/>
          <a:p>
            <a:r>
              <a:rPr lang="en-GB" sz="1300" dirty="0">
                <a:latin typeface="Open Sans"/>
                <a:hlinkClick r:id="rId6"/>
              </a:rPr>
              <a:t>https://elifesciences.org/articles/16800</a:t>
            </a:r>
            <a:endParaRPr lang="en-GB" sz="1300" dirty="0">
              <a:latin typeface="Open Sans"/>
            </a:endParaRPr>
          </a:p>
        </p:txBody>
      </p:sp>
    </p:spTree>
    <p:extLst>
      <p:ext uri="{BB962C8B-B14F-4D97-AF65-F5344CB8AC3E}">
        <p14:creationId xmlns:p14="http://schemas.microsoft.com/office/powerpoint/2010/main" val="23573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875281-EBC5-43EC-A5F2-04B58B7978B1}"/>
              </a:ext>
            </a:extLst>
          </p:cNvPr>
          <p:cNvSpPr/>
          <p:nvPr/>
        </p:nvSpPr>
        <p:spPr>
          <a:xfrm>
            <a:off x="751585" y="448470"/>
            <a:ext cx="10690665" cy="954107"/>
          </a:xfrm>
          <a:prstGeom prst="rect">
            <a:avLst/>
          </a:prstGeom>
        </p:spPr>
        <p:txBody>
          <a:bodyPr wrap="square">
            <a:spAutoFit/>
          </a:bodyPr>
          <a:lstStyle/>
          <a:p>
            <a:pPr algn="ctr"/>
            <a:r>
              <a:rPr lang="en-GB" sz="2800" b="1" dirty="0">
                <a:latin typeface="Open Sans"/>
              </a:rPr>
              <a:t>We should be in a position where we are able to influence our academic system, not be stifled by the current actors in it.</a:t>
            </a:r>
            <a:endParaRPr lang="en-GB" sz="2800" b="1" dirty="0"/>
          </a:p>
        </p:txBody>
      </p:sp>
      <p:sp>
        <p:nvSpPr>
          <p:cNvPr id="4" name="Rectangle 3">
            <a:extLst>
              <a:ext uri="{FF2B5EF4-FFF2-40B4-BE49-F238E27FC236}">
                <a16:creationId xmlns:a16="http://schemas.microsoft.com/office/drawing/2014/main" id="{23CDE4FD-7D80-4C5C-B138-5E1159B0E971}"/>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2" name="Rectangle 1">
            <a:extLst>
              <a:ext uri="{FF2B5EF4-FFF2-40B4-BE49-F238E27FC236}">
                <a16:creationId xmlns:a16="http://schemas.microsoft.com/office/drawing/2014/main" id="{2A1C3D3A-BA7D-4AFC-82B5-ADC04FB00962}"/>
              </a:ext>
            </a:extLst>
          </p:cNvPr>
          <p:cNvSpPr/>
          <p:nvPr/>
        </p:nvSpPr>
        <p:spPr>
          <a:xfrm>
            <a:off x="1210235" y="4330079"/>
            <a:ext cx="9771530" cy="1631216"/>
          </a:xfrm>
          <a:prstGeom prst="rect">
            <a:avLst/>
          </a:prstGeom>
        </p:spPr>
        <p:txBody>
          <a:bodyPr wrap="square">
            <a:spAutoFit/>
          </a:bodyPr>
          <a:lstStyle/>
          <a:p>
            <a:pPr algn="ctr"/>
            <a:r>
              <a:rPr lang="en-GB" sz="2000" dirty="0">
                <a:solidFill>
                  <a:srgbClr val="000000"/>
                </a:solidFill>
                <a:latin typeface="MeretPro"/>
              </a:rPr>
              <a:t>Tim Berners-Lee: “</a:t>
            </a:r>
            <a:r>
              <a:rPr lang="en-GB" sz="2000" i="1" dirty="0">
                <a:solidFill>
                  <a:srgbClr val="000000"/>
                </a:solidFill>
                <a:latin typeface="MeretPro"/>
              </a:rPr>
              <a:t>We are not talking to Facebook and Google about whether or not to introduce a complete change where all their business models are completely upended overnight. We are not asking their permission</a:t>
            </a:r>
            <a:r>
              <a:rPr lang="en-GB" sz="2000" dirty="0">
                <a:solidFill>
                  <a:srgbClr val="000000"/>
                </a:solidFill>
                <a:latin typeface="MeretPro"/>
              </a:rPr>
              <a:t>.”</a:t>
            </a:r>
          </a:p>
          <a:p>
            <a:pPr algn="ctr"/>
            <a:endParaRPr lang="en-GB" sz="2000" dirty="0">
              <a:solidFill>
                <a:srgbClr val="000000"/>
              </a:solidFill>
              <a:latin typeface="MeretPro"/>
            </a:endParaRPr>
          </a:p>
          <a:p>
            <a:pPr algn="ctr"/>
            <a:r>
              <a:rPr lang="en-GB" sz="2000" dirty="0">
                <a:solidFill>
                  <a:srgbClr val="000000"/>
                </a:solidFill>
                <a:latin typeface="MeretPro"/>
              </a:rPr>
              <a:t>(cc Robert-Jan Smits and co...)</a:t>
            </a:r>
            <a:endParaRPr lang="en-GB" sz="2000" dirty="0"/>
          </a:p>
        </p:txBody>
      </p:sp>
      <p:sp>
        <p:nvSpPr>
          <p:cNvPr id="5" name="Rectangle 4">
            <a:extLst>
              <a:ext uri="{FF2B5EF4-FFF2-40B4-BE49-F238E27FC236}">
                <a16:creationId xmlns:a16="http://schemas.microsoft.com/office/drawing/2014/main" id="{B6D97AB2-B7F0-45C9-9553-6E0679D9D052}"/>
              </a:ext>
            </a:extLst>
          </p:cNvPr>
          <p:cNvSpPr/>
          <p:nvPr/>
        </p:nvSpPr>
        <p:spPr>
          <a:xfrm>
            <a:off x="134469" y="6107560"/>
            <a:ext cx="7628965" cy="646331"/>
          </a:xfrm>
          <a:prstGeom prst="rect">
            <a:avLst/>
          </a:prstGeom>
        </p:spPr>
        <p:txBody>
          <a:bodyPr wrap="square">
            <a:spAutoFit/>
          </a:bodyPr>
          <a:lstStyle/>
          <a:p>
            <a:r>
              <a:rPr lang="en-GB" dirty="0">
                <a:hlinkClick r:id="rId3"/>
              </a:rPr>
              <a:t>https://www.fastcompany.com/90243936/exclusive-tim-berners-lee-tells-us-his-radical-new-plan-to-upend-the-world-wide-web</a:t>
            </a:r>
            <a:r>
              <a:rPr lang="en-GB" dirty="0"/>
              <a:t> </a:t>
            </a:r>
          </a:p>
        </p:txBody>
      </p:sp>
      <p:pic>
        <p:nvPicPr>
          <p:cNvPr id="6" name="Picture 2" descr="Rick And Morty GIF">
            <a:extLst>
              <a:ext uri="{FF2B5EF4-FFF2-40B4-BE49-F238E27FC236}">
                <a16:creationId xmlns:a16="http://schemas.microsoft.com/office/drawing/2014/main" id="{97A05506-3083-4DDC-BF69-01E8FE0135A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1474694"/>
            <a:ext cx="4762500"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139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asapbio.org/wp-content/uploads/2018/07/june_preprints.png">
            <a:extLst>
              <a:ext uri="{FF2B5EF4-FFF2-40B4-BE49-F238E27FC236}">
                <a16:creationId xmlns:a16="http://schemas.microsoft.com/office/drawing/2014/main" id="{B23EF43A-97BA-499F-8939-561E25CBA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17582"/>
            <a:ext cx="11353800" cy="6022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D42634-6453-4643-8ED3-7BD377AC04A8}"/>
              </a:ext>
            </a:extLst>
          </p:cNvPr>
          <p:cNvSpPr>
            <a:spLocks noGrp="1"/>
          </p:cNvSpPr>
          <p:nvPr>
            <p:ph type="title"/>
          </p:nvPr>
        </p:nvSpPr>
        <p:spPr>
          <a:xfrm>
            <a:off x="838200" y="1297455"/>
            <a:ext cx="10515600" cy="1325563"/>
          </a:xfrm>
        </p:spPr>
        <p:txBody>
          <a:bodyPr/>
          <a:lstStyle/>
          <a:p>
            <a:r>
              <a:rPr lang="en-GB" dirty="0"/>
              <a:t>Exponential growth of preprints</a:t>
            </a:r>
          </a:p>
        </p:txBody>
      </p:sp>
      <p:sp>
        <p:nvSpPr>
          <p:cNvPr id="4" name="Rectangle 3">
            <a:extLst>
              <a:ext uri="{FF2B5EF4-FFF2-40B4-BE49-F238E27FC236}">
                <a16:creationId xmlns:a16="http://schemas.microsoft.com/office/drawing/2014/main" id="{4943C527-6ADB-4ADB-9520-C9C6095ECEC9}"/>
              </a:ext>
            </a:extLst>
          </p:cNvPr>
          <p:cNvSpPr/>
          <p:nvPr/>
        </p:nvSpPr>
        <p:spPr>
          <a:xfrm>
            <a:off x="419100" y="6440418"/>
            <a:ext cx="4400307" cy="369332"/>
          </a:xfrm>
          <a:prstGeom prst="rect">
            <a:avLst/>
          </a:prstGeom>
        </p:spPr>
        <p:txBody>
          <a:bodyPr wrap="none">
            <a:spAutoFit/>
          </a:bodyPr>
          <a:lstStyle/>
          <a:p>
            <a:r>
              <a:rPr lang="en-GB" dirty="0">
                <a:hlinkClick r:id="rId3"/>
              </a:rPr>
              <a:t>http://www.prepubmed.org/monthly_stats/</a:t>
            </a:r>
            <a:r>
              <a:rPr lang="en-GB" dirty="0"/>
              <a:t> </a:t>
            </a:r>
          </a:p>
        </p:txBody>
      </p:sp>
      <p:sp>
        <p:nvSpPr>
          <p:cNvPr id="6" name="Rectangle 5">
            <a:extLst>
              <a:ext uri="{FF2B5EF4-FFF2-40B4-BE49-F238E27FC236}">
                <a16:creationId xmlns:a16="http://schemas.microsoft.com/office/drawing/2014/main" id="{2C60E003-5C60-4946-970F-36B3DE2A4A1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extLst>
      <p:ext uri="{BB962C8B-B14F-4D97-AF65-F5344CB8AC3E}">
        <p14:creationId xmlns:p14="http://schemas.microsoft.com/office/powerpoint/2010/main" val="1099560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C1EF-1833-4E06-A584-398E6F45FDEC}"/>
              </a:ext>
            </a:extLst>
          </p:cNvPr>
          <p:cNvSpPr>
            <a:spLocks noGrp="1"/>
          </p:cNvSpPr>
          <p:nvPr>
            <p:ph type="title"/>
          </p:nvPr>
        </p:nvSpPr>
        <p:spPr/>
        <p:txBody>
          <a:bodyPr/>
          <a:lstStyle/>
          <a:p>
            <a:r>
              <a:rPr lang="en-GB" dirty="0"/>
              <a:t>Implications of preprints</a:t>
            </a:r>
          </a:p>
        </p:txBody>
      </p:sp>
      <p:sp>
        <p:nvSpPr>
          <p:cNvPr id="3" name="Content Placeholder 2">
            <a:extLst>
              <a:ext uri="{FF2B5EF4-FFF2-40B4-BE49-F238E27FC236}">
                <a16:creationId xmlns:a16="http://schemas.microsoft.com/office/drawing/2014/main" id="{338B7C55-2396-4561-A75A-8B597DAB2A1E}"/>
              </a:ext>
            </a:extLst>
          </p:cNvPr>
          <p:cNvSpPr>
            <a:spLocks noGrp="1"/>
          </p:cNvSpPr>
          <p:nvPr>
            <p:ph idx="1"/>
          </p:nvPr>
        </p:nvSpPr>
        <p:spPr>
          <a:xfrm>
            <a:off x="838200" y="1825625"/>
            <a:ext cx="6243918" cy="4351338"/>
          </a:xfrm>
        </p:spPr>
        <p:txBody>
          <a:bodyPr/>
          <a:lstStyle/>
          <a:p>
            <a:r>
              <a:rPr lang="en-GB" dirty="0"/>
              <a:t>Journal-independent</a:t>
            </a:r>
          </a:p>
          <a:p>
            <a:r>
              <a:rPr lang="en-GB" dirty="0"/>
              <a:t>Force you to read and judge based on the actual content</a:t>
            </a:r>
          </a:p>
          <a:p>
            <a:r>
              <a:rPr lang="en-GB" dirty="0"/>
              <a:t>All power is retained by researchers</a:t>
            </a:r>
          </a:p>
          <a:p>
            <a:r>
              <a:rPr lang="en-GB" dirty="0"/>
              <a:t>Justification of journals to prove their value once science communication is decoupled from them</a:t>
            </a:r>
          </a:p>
          <a:p>
            <a:r>
              <a:rPr lang="en-GB" dirty="0"/>
              <a:t>What happens when peer review is finally decoupled from journals?</a:t>
            </a:r>
          </a:p>
        </p:txBody>
      </p:sp>
      <p:sp>
        <p:nvSpPr>
          <p:cNvPr id="5" name="Rectangle 4">
            <a:extLst>
              <a:ext uri="{FF2B5EF4-FFF2-40B4-BE49-F238E27FC236}">
                <a16:creationId xmlns:a16="http://schemas.microsoft.com/office/drawing/2014/main" id="{ADCAD3BF-D72F-44DB-A722-AA32516C248F}"/>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0244" name="Picture 4" descr="https://i.ytimg.com/vi/2zMgY8Dx9co/maxresdefault.jpg">
            <a:extLst>
              <a:ext uri="{FF2B5EF4-FFF2-40B4-BE49-F238E27FC236}">
                <a16:creationId xmlns:a16="http://schemas.microsoft.com/office/drawing/2014/main" id="{7785EF1D-0EFF-412B-8501-549416522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691" y="1515829"/>
            <a:ext cx="5424309" cy="30511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79B8626-9D41-4320-812A-B561FBD17128}"/>
              </a:ext>
            </a:extLst>
          </p:cNvPr>
          <p:cNvSpPr/>
          <p:nvPr/>
        </p:nvSpPr>
        <p:spPr>
          <a:xfrm>
            <a:off x="6626580" y="4701940"/>
            <a:ext cx="5034840" cy="369332"/>
          </a:xfrm>
          <a:prstGeom prst="rect">
            <a:avLst/>
          </a:prstGeom>
        </p:spPr>
        <p:txBody>
          <a:bodyPr wrap="none">
            <a:spAutoFit/>
          </a:bodyPr>
          <a:lstStyle/>
          <a:p>
            <a:r>
              <a:rPr lang="en-GB" dirty="0">
                <a:hlinkClick r:id="rId4"/>
              </a:rPr>
              <a:t>https://www.youtube.com/watch?v=2zMgY8Dx9co</a:t>
            </a:r>
            <a:r>
              <a:rPr lang="en-GB" dirty="0"/>
              <a:t> </a:t>
            </a:r>
          </a:p>
        </p:txBody>
      </p:sp>
    </p:spTree>
    <p:extLst>
      <p:ext uri="{BB962C8B-B14F-4D97-AF65-F5344CB8AC3E}">
        <p14:creationId xmlns:p14="http://schemas.microsoft.com/office/powerpoint/2010/main" val="15575360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E79A1-070A-4AEA-8210-72C0D30999EB}"/>
              </a:ext>
            </a:extLst>
          </p:cNvPr>
          <p:cNvSpPr>
            <a:spLocks noGrp="1"/>
          </p:cNvSpPr>
          <p:nvPr>
            <p:ph type="title"/>
          </p:nvPr>
        </p:nvSpPr>
        <p:spPr/>
        <p:txBody>
          <a:bodyPr/>
          <a:lstStyle/>
          <a:p>
            <a:r>
              <a:rPr lang="en-GB" dirty="0"/>
              <a:t>What about ‘green’ OA and ‘</a:t>
            </a:r>
            <a:r>
              <a:rPr lang="en-GB" dirty="0" err="1"/>
              <a:t>postprints</a:t>
            </a:r>
            <a:r>
              <a:rPr lang="en-GB" dirty="0"/>
              <a:t>’?</a:t>
            </a:r>
          </a:p>
        </p:txBody>
      </p:sp>
      <p:sp>
        <p:nvSpPr>
          <p:cNvPr id="3" name="Content Placeholder 2">
            <a:extLst>
              <a:ext uri="{FF2B5EF4-FFF2-40B4-BE49-F238E27FC236}">
                <a16:creationId xmlns:a16="http://schemas.microsoft.com/office/drawing/2014/main" id="{29435DA1-F8DB-421A-8ED2-BB4AF9CA4A3A}"/>
              </a:ext>
            </a:extLst>
          </p:cNvPr>
          <p:cNvSpPr>
            <a:spLocks noGrp="1"/>
          </p:cNvSpPr>
          <p:nvPr>
            <p:ph idx="1"/>
          </p:nvPr>
        </p:nvSpPr>
        <p:spPr>
          <a:xfrm>
            <a:off x="838200" y="1825625"/>
            <a:ext cx="7965678" cy="4351338"/>
          </a:xfrm>
        </p:spPr>
        <p:txBody>
          <a:bodyPr>
            <a:normAutofit fontScale="92500" lnSpcReduction="10000"/>
          </a:bodyPr>
          <a:lstStyle/>
          <a:p>
            <a:r>
              <a:rPr lang="en-GB" dirty="0"/>
              <a:t>Many publishers seem to be TERRIFIED of them</a:t>
            </a:r>
          </a:p>
          <a:p>
            <a:pPr lvl="1"/>
            <a:r>
              <a:rPr lang="en-GB" dirty="0"/>
              <a:t>Restrictive licensing</a:t>
            </a:r>
          </a:p>
          <a:p>
            <a:pPr lvl="1"/>
            <a:r>
              <a:rPr lang="en-GB" dirty="0"/>
              <a:t>Lengthy embargo periods</a:t>
            </a:r>
          </a:p>
          <a:p>
            <a:pPr lvl="1"/>
            <a:r>
              <a:rPr lang="en-GB" dirty="0"/>
              <a:t>Make it as complicated as possible to ‘comply’</a:t>
            </a:r>
          </a:p>
          <a:p>
            <a:r>
              <a:rPr lang="en-GB" b="1" dirty="0"/>
              <a:t>I do not understand why we let publishers impose these things</a:t>
            </a:r>
          </a:p>
          <a:p>
            <a:r>
              <a:rPr lang="en-GB" dirty="0"/>
              <a:t>A bittersweet irony</a:t>
            </a:r>
          </a:p>
          <a:p>
            <a:pPr lvl="1"/>
            <a:r>
              <a:rPr lang="en-GB" dirty="0"/>
              <a:t>Embargoes are explicit statements about how little value publishers add to the whole process, with respect to how much they charge</a:t>
            </a:r>
          </a:p>
          <a:p>
            <a:pPr lvl="1"/>
            <a:r>
              <a:rPr lang="en-GB" dirty="0"/>
              <a:t>If a peer reviewed Word document is so threatening to their business model, they have big problems</a:t>
            </a:r>
          </a:p>
        </p:txBody>
      </p:sp>
      <p:sp>
        <p:nvSpPr>
          <p:cNvPr id="4" name="Rectangle 3">
            <a:extLst>
              <a:ext uri="{FF2B5EF4-FFF2-40B4-BE49-F238E27FC236}">
                <a16:creationId xmlns:a16="http://schemas.microsoft.com/office/drawing/2014/main" id="{DE2C4609-0BC1-4551-A49A-F21F571BCCAE}"/>
              </a:ext>
            </a:extLst>
          </p:cNvPr>
          <p:cNvSpPr/>
          <p:nvPr/>
        </p:nvSpPr>
        <p:spPr>
          <a:xfrm>
            <a:off x="125505" y="6492875"/>
            <a:ext cx="8139953" cy="369332"/>
          </a:xfrm>
          <a:prstGeom prst="rect">
            <a:avLst/>
          </a:prstGeom>
        </p:spPr>
        <p:txBody>
          <a:bodyPr wrap="square">
            <a:spAutoFit/>
          </a:bodyPr>
          <a:lstStyle/>
          <a:p>
            <a:r>
              <a:rPr lang="en-GB" dirty="0">
                <a:hlinkClick r:id="rId2"/>
              </a:rPr>
              <a:t>http://fossilsandshit.com/a-challenge-to-publishers-to-justify-embargo-periods/</a:t>
            </a:r>
            <a:r>
              <a:rPr lang="en-GB" dirty="0"/>
              <a:t> </a:t>
            </a:r>
          </a:p>
        </p:txBody>
      </p:sp>
      <p:sp>
        <p:nvSpPr>
          <p:cNvPr id="5" name="Rectangle 4">
            <a:extLst>
              <a:ext uri="{FF2B5EF4-FFF2-40B4-BE49-F238E27FC236}">
                <a16:creationId xmlns:a16="http://schemas.microsoft.com/office/drawing/2014/main" id="{24CB3776-3319-4331-B48F-6D919796614A}"/>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1268" name="Picture 4" descr="Image result for mic drop gif">
            <a:extLst>
              <a:ext uri="{FF2B5EF4-FFF2-40B4-BE49-F238E27FC236}">
                <a16:creationId xmlns:a16="http://schemas.microsoft.com/office/drawing/2014/main" id="{DF2FAA84-407B-4931-811E-756D57E6F57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98956" y="4150358"/>
            <a:ext cx="3277705" cy="184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1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948511" y="5599569"/>
            <a:ext cx="10814435" cy="87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algn="ctr" defTabSz="914126" eaLnBrk="0" fontAlgn="base" hangingPunct="0">
              <a:spcBef>
                <a:spcPct val="0"/>
              </a:spcBef>
              <a:spcAft>
                <a:spcPct val="0"/>
              </a:spcAft>
            </a:pPr>
            <a:r>
              <a:rPr lang="en-US" altLang="en-US" sz="3000" b="1" dirty="0">
                <a:latin typeface="Open Sans"/>
                <a:ea typeface="Lato" panose="020F0502020204030203" pitchFamily="34" charset="0"/>
                <a:cs typeface="Lato" panose="020F0502020204030203" pitchFamily="34" charset="0"/>
              </a:rPr>
              <a:t>It’s your work. Publish where you want. But don’t lock it up.</a:t>
            </a:r>
          </a:p>
          <a:p>
            <a:pPr algn="ctr" defTabSz="914126" eaLnBrk="0" fontAlgn="base" hangingPunct="0">
              <a:spcBef>
                <a:spcPct val="0"/>
              </a:spcBef>
              <a:spcAft>
                <a:spcPct val="0"/>
              </a:spcAft>
            </a:pPr>
            <a:br>
              <a:rPr lang="en-US" altLang="en-US" sz="900" dirty="0">
                <a:latin typeface="Lato" panose="020F0502020204030203" pitchFamily="34" charset="0"/>
                <a:ea typeface="Lato" panose="020F0502020204030203" pitchFamily="34" charset="0"/>
                <a:cs typeface="Lato" panose="020F0502020204030203" pitchFamily="34" charset="0"/>
              </a:rPr>
            </a:br>
            <a:endParaRPr lang="en-US" altLang="en-US" sz="1799" dirty="0">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AEF3F481-78E9-43E9-ADA3-7C202119BD8D}"/>
              </a:ext>
            </a:extLst>
          </p:cNvPr>
          <p:cNvPicPr>
            <a:picLocks noChangeAspect="1"/>
          </p:cNvPicPr>
          <p:nvPr/>
        </p:nvPicPr>
        <p:blipFill rotWithShape="1">
          <a:blip r:embed="rId2"/>
          <a:srcRect l="11739" t="31690" r="14076" b="9710"/>
          <a:stretch/>
        </p:blipFill>
        <p:spPr>
          <a:xfrm>
            <a:off x="0" y="222110"/>
            <a:ext cx="12102548" cy="5377459"/>
          </a:xfrm>
          <a:prstGeom prst="rect">
            <a:avLst/>
          </a:prstGeom>
        </p:spPr>
      </p:pic>
      <p:sp>
        <p:nvSpPr>
          <p:cNvPr id="13" name="Rectangle 12">
            <a:extLst>
              <a:ext uri="{FF2B5EF4-FFF2-40B4-BE49-F238E27FC236}">
                <a16:creationId xmlns:a16="http://schemas.microsoft.com/office/drawing/2014/main" id="{8B67E1B3-1044-4039-9069-1FDA2737823B}"/>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0702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8C4E-AA21-443B-93CC-D4234D5F15DB}"/>
              </a:ext>
            </a:extLst>
          </p:cNvPr>
          <p:cNvSpPr>
            <a:spLocks noGrp="1"/>
          </p:cNvSpPr>
          <p:nvPr>
            <p:ph type="title"/>
          </p:nvPr>
        </p:nvSpPr>
        <p:spPr>
          <a:xfrm>
            <a:off x="838200" y="365125"/>
            <a:ext cx="10515600" cy="2185260"/>
          </a:xfrm>
        </p:spPr>
        <p:txBody>
          <a:bodyPr>
            <a:normAutofit/>
          </a:bodyPr>
          <a:lstStyle/>
          <a:p>
            <a:r>
              <a:rPr lang="en-GB" dirty="0"/>
              <a:t>The message we </a:t>
            </a:r>
            <a:r>
              <a:rPr lang="en-GB" i="1" dirty="0"/>
              <a:t>should</a:t>
            </a:r>
            <a:r>
              <a:rPr lang="en-GB" dirty="0"/>
              <a:t> be communicating?</a:t>
            </a:r>
            <a:br>
              <a:rPr lang="en-GB" dirty="0"/>
            </a:br>
            <a:br>
              <a:rPr lang="en-GB" dirty="0"/>
            </a:br>
            <a:r>
              <a:rPr lang="en-GB" b="1" dirty="0"/>
              <a:t>Being more open helps YOU so much</a:t>
            </a:r>
          </a:p>
        </p:txBody>
      </p:sp>
      <p:sp>
        <p:nvSpPr>
          <p:cNvPr id="3" name="Content Placeholder 2">
            <a:extLst>
              <a:ext uri="{FF2B5EF4-FFF2-40B4-BE49-F238E27FC236}">
                <a16:creationId xmlns:a16="http://schemas.microsoft.com/office/drawing/2014/main" id="{6C3D27CD-9520-4F49-A793-0AB1CF700D30}"/>
              </a:ext>
            </a:extLst>
          </p:cNvPr>
          <p:cNvSpPr>
            <a:spLocks noGrp="1"/>
          </p:cNvSpPr>
          <p:nvPr>
            <p:ph idx="1"/>
          </p:nvPr>
        </p:nvSpPr>
        <p:spPr>
          <a:xfrm>
            <a:off x="509904" y="2818554"/>
            <a:ext cx="7380018" cy="3670114"/>
          </a:xfrm>
        </p:spPr>
        <p:txBody>
          <a:bodyPr>
            <a:normAutofit/>
          </a:bodyPr>
          <a:lstStyle/>
          <a:p>
            <a:pPr>
              <a:buFont typeface="Wingdings" panose="05000000000000000000" pitchFamily="2" charset="2"/>
              <a:buChar char="ü"/>
            </a:pPr>
            <a:r>
              <a:rPr lang="en-GB" dirty="0">
                <a:latin typeface="Open Sans"/>
              </a:rPr>
              <a:t> Increases </a:t>
            </a:r>
            <a:r>
              <a:rPr lang="en-GB" b="1" dirty="0">
                <a:latin typeface="Open Sans"/>
              </a:rPr>
              <a:t>dissemination</a:t>
            </a:r>
            <a:r>
              <a:rPr lang="en-GB" dirty="0">
                <a:latin typeface="Open Sans"/>
              </a:rPr>
              <a:t> of your research.</a:t>
            </a:r>
          </a:p>
          <a:p>
            <a:pPr>
              <a:buFont typeface="Wingdings" panose="05000000000000000000" pitchFamily="2" charset="2"/>
              <a:buChar char="ü"/>
            </a:pPr>
            <a:r>
              <a:rPr lang="en-GB" dirty="0">
                <a:latin typeface="Open Sans"/>
              </a:rPr>
              <a:t> Increases your academic </a:t>
            </a:r>
            <a:r>
              <a:rPr lang="en-GB" b="1" dirty="0">
                <a:latin typeface="Open Sans"/>
              </a:rPr>
              <a:t>profile</a:t>
            </a:r>
            <a:r>
              <a:rPr lang="en-GB" dirty="0">
                <a:latin typeface="Open Sans"/>
              </a:rPr>
              <a:t>.</a:t>
            </a:r>
          </a:p>
          <a:p>
            <a:pPr>
              <a:buFont typeface="Wingdings" panose="05000000000000000000" pitchFamily="2" charset="2"/>
              <a:buChar char="ü"/>
            </a:pPr>
            <a:r>
              <a:rPr lang="en-GB" b="1" dirty="0">
                <a:latin typeface="Open Sans"/>
              </a:rPr>
              <a:t> </a:t>
            </a:r>
            <a:r>
              <a:rPr lang="en-GB" dirty="0">
                <a:latin typeface="Open Sans"/>
              </a:rPr>
              <a:t>Emphasises your </a:t>
            </a:r>
            <a:r>
              <a:rPr lang="en-GB" b="1" dirty="0">
                <a:latin typeface="Open Sans"/>
              </a:rPr>
              <a:t>core values</a:t>
            </a:r>
            <a:r>
              <a:rPr lang="en-GB" dirty="0">
                <a:latin typeface="Open Sans"/>
              </a:rPr>
              <a:t>.</a:t>
            </a:r>
          </a:p>
          <a:p>
            <a:pPr>
              <a:buFont typeface="Wingdings" panose="05000000000000000000" pitchFamily="2" charset="2"/>
              <a:buChar char="ü"/>
            </a:pPr>
            <a:r>
              <a:rPr lang="en-GB" dirty="0">
                <a:latin typeface="Open Sans"/>
              </a:rPr>
              <a:t> Increases your </a:t>
            </a:r>
            <a:r>
              <a:rPr lang="en-GB" b="1" dirty="0">
                <a:latin typeface="Open Sans"/>
              </a:rPr>
              <a:t>collaborations</a:t>
            </a:r>
            <a:r>
              <a:rPr lang="en-GB" dirty="0">
                <a:latin typeface="Open Sans"/>
              </a:rPr>
              <a:t>.</a:t>
            </a:r>
          </a:p>
          <a:p>
            <a:pPr>
              <a:buFont typeface="Wingdings" panose="05000000000000000000" pitchFamily="2" charset="2"/>
              <a:buChar char="ü"/>
            </a:pPr>
            <a:r>
              <a:rPr lang="en-GB" dirty="0">
                <a:latin typeface="Open Sans"/>
              </a:rPr>
              <a:t> Makes you a more </a:t>
            </a:r>
            <a:r>
              <a:rPr lang="en-GB" b="1" dirty="0">
                <a:latin typeface="Open Sans"/>
              </a:rPr>
              <a:t>effective</a:t>
            </a:r>
            <a:r>
              <a:rPr lang="en-GB" dirty="0">
                <a:latin typeface="Open Sans"/>
              </a:rPr>
              <a:t> researcher.</a:t>
            </a:r>
          </a:p>
          <a:p>
            <a:pPr>
              <a:buFont typeface="Wingdings" panose="05000000000000000000" pitchFamily="2" charset="2"/>
              <a:buChar char="ü"/>
            </a:pPr>
            <a:r>
              <a:rPr lang="en-GB" dirty="0">
                <a:latin typeface="Open Sans"/>
              </a:rPr>
              <a:t> Gives you more </a:t>
            </a:r>
            <a:r>
              <a:rPr lang="en-GB" b="1" dirty="0">
                <a:latin typeface="Open Sans"/>
              </a:rPr>
              <a:t>control</a:t>
            </a:r>
            <a:r>
              <a:rPr lang="en-GB" dirty="0">
                <a:latin typeface="Open Sans"/>
              </a:rPr>
              <a:t> over your research.</a:t>
            </a:r>
          </a:p>
          <a:p>
            <a:endParaRPr lang="en-GB" dirty="0">
              <a:latin typeface="Open Sans"/>
            </a:endParaRPr>
          </a:p>
        </p:txBody>
      </p:sp>
      <p:pic>
        <p:nvPicPr>
          <p:cNvPr id="3074" name="Picture 2" descr="Image result for science gif">
            <a:extLst>
              <a:ext uri="{FF2B5EF4-FFF2-40B4-BE49-F238E27FC236}">
                <a16:creationId xmlns:a16="http://schemas.microsoft.com/office/drawing/2014/main" id="{C1506CEA-B7C6-4686-B7E4-417ADDF2B8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5341" y="3022170"/>
            <a:ext cx="3883160" cy="2185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C1B645D-4986-446D-92EC-15ABA9379053}"/>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3897327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767409" y="3429000"/>
            <a:ext cx="693895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7115" y="3258184"/>
            <a:ext cx="3998210" cy="341632"/>
          </a:xfrm>
          <a:prstGeom prst="rect">
            <a:avLst/>
          </a:prstGeom>
          <a:noFill/>
        </p:spPr>
        <p:txBody>
          <a:bodyPr wrap="none" rtlCol="0">
            <a:spAutoFit/>
          </a:bodyPr>
          <a:lstStyle/>
          <a:p>
            <a:pPr>
              <a:lnSpc>
                <a:spcPct val="90000"/>
              </a:lnSpc>
            </a:pPr>
            <a:r>
              <a:rPr lang="en-GB" dirty="0"/>
              <a:t>SOCIAL AND TECHNICAL BARRIERS</a:t>
            </a:r>
          </a:p>
        </p:txBody>
      </p:sp>
      <p:sp>
        <p:nvSpPr>
          <p:cNvPr id="6" name="Rectangle 5">
            <a:extLst>
              <a:ext uri="{FF2B5EF4-FFF2-40B4-BE49-F238E27FC236}">
                <a16:creationId xmlns:a16="http://schemas.microsoft.com/office/drawing/2014/main" id="{D64AD649-965B-4661-BBFF-AB39412D57D9}"/>
              </a:ext>
            </a:extLst>
          </p:cNvPr>
          <p:cNvSpPr/>
          <p:nvPr/>
        </p:nvSpPr>
        <p:spPr>
          <a:xfrm>
            <a:off x="944309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42148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cdn-images-1.medium.com/max/800/1*R3qE2nYXRduaWgUEXEQbQ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841" y="327289"/>
            <a:ext cx="2423160" cy="37235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56EA5C-BA4D-40C4-A843-4AEE575E402C}"/>
              </a:ext>
            </a:extLst>
          </p:cNvPr>
          <p:cNvSpPr>
            <a:spLocks noGrp="1"/>
          </p:cNvSpPr>
          <p:nvPr>
            <p:ph type="title"/>
          </p:nvPr>
        </p:nvSpPr>
        <p:spPr/>
        <p:txBody>
          <a:bodyPr/>
          <a:lstStyle/>
          <a:p>
            <a:r>
              <a:rPr lang="en-GB" dirty="0"/>
              <a:t>What gets me out of bed in the morning</a:t>
            </a:r>
          </a:p>
        </p:txBody>
      </p:sp>
      <p:sp>
        <p:nvSpPr>
          <p:cNvPr id="3" name="Content Placeholder 2">
            <a:extLst>
              <a:ext uri="{FF2B5EF4-FFF2-40B4-BE49-F238E27FC236}">
                <a16:creationId xmlns:a16="http://schemas.microsoft.com/office/drawing/2014/main" id="{A5B730FE-8DAB-42C4-84D7-42288C4CB650}"/>
              </a:ext>
            </a:extLst>
          </p:cNvPr>
          <p:cNvSpPr>
            <a:spLocks noGrp="1"/>
          </p:cNvSpPr>
          <p:nvPr>
            <p:ph idx="1"/>
          </p:nvPr>
        </p:nvSpPr>
        <p:spPr>
          <a:xfrm>
            <a:off x="666974" y="1690688"/>
            <a:ext cx="9101866" cy="1866900"/>
          </a:xfrm>
        </p:spPr>
        <p:txBody>
          <a:bodyPr>
            <a:normAutofit/>
          </a:bodyPr>
          <a:lstStyle/>
          <a:p>
            <a:pPr>
              <a:buFont typeface="Wingdings" panose="05000000000000000000" pitchFamily="2" charset="2"/>
              <a:buChar char="Ø"/>
            </a:pPr>
            <a:r>
              <a:rPr lang="en-GB" dirty="0">
                <a:latin typeface="Open Sans"/>
              </a:rPr>
              <a:t> The vast majority of scholarly research and knowledge is held hostage by private corporations.</a:t>
            </a:r>
          </a:p>
          <a:p>
            <a:pPr>
              <a:buFont typeface="Wingdings" panose="05000000000000000000" pitchFamily="2" charset="2"/>
              <a:buChar char="Ø"/>
            </a:pPr>
            <a:r>
              <a:rPr lang="en-GB" dirty="0">
                <a:latin typeface="Open Sans"/>
              </a:rPr>
              <a:t> This disadvantages everyone on this planet, except for those in the wealthiest, elite research institutes.</a:t>
            </a:r>
          </a:p>
        </p:txBody>
      </p:sp>
      <p:sp>
        <p:nvSpPr>
          <p:cNvPr id="6" name="Rectangle 5">
            <a:extLst>
              <a:ext uri="{FF2B5EF4-FFF2-40B4-BE49-F238E27FC236}">
                <a16:creationId xmlns:a16="http://schemas.microsoft.com/office/drawing/2014/main" id="{11183B7A-BDB9-4E1C-9BC8-CB2558A6F576}"/>
              </a:ext>
            </a:extLst>
          </p:cNvPr>
          <p:cNvSpPr/>
          <p:nvPr/>
        </p:nvSpPr>
        <p:spPr>
          <a:xfrm>
            <a:off x="9433368"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12290" name="Picture 2" descr="Image result for sips tea angrily gif">
            <a:extLst>
              <a:ext uri="{FF2B5EF4-FFF2-40B4-BE49-F238E27FC236}">
                <a16:creationId xmlns:a16="http://schemas.microsoft.com/office/drawing/2014/main" id="{9DCAFB7B-8774-4956-ACCE-27E48E8E85C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28820" y="4217536"/>
            <a:ext cx="3943350" cy="18669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33F94F1-D418-4B33-9AEF-B0612F1E19AD}"/>
              </a:ext>
            </a:extLst>
          </p:cNvPr>
          <p:cNvSpPr/>
          <p:nvPr/>
        </p:nvSpPr>
        <p:spPr>
          <a:xfrm>
            <a:off x="666973" y="3553506"/>
            <a:ext cx="7130191" cy="2547364"/>
          </a:xfrm>
          <a:prstGeom prst="rect">
            <a:avLst/>
          </a:prstGeom>
        </p:spPr>
        <p:txBody>
          <a:bodyPr wrap="square">
            <a:spAutoFit/>
          </a:bodyPr>
          <a:lstStyle/>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These commercial giants are ruthless racketeers that have profit margins that exceed Apple and even ‘big oil’ (&gt;35%).</a:t>
            </a:r>
          </a:p>
          <a:p>
            <a:pPr marL="228600" lvl="0" indent="-228600">
              <a:lnSpc>
                <a:spcPct val="90000"/>
              </a:lnSpc>
              <a:spcBef>
                <a:spcPts val="1000"/>
              </a:spcBef>
              <a:buFont typeface="Wingdings" panose="05000000000000000000" pitchFamily="2" charset="2"/>
              <a:buChar char="Ø"/>
            </a:pPr>
            <a:r>
              <a:rPr lang="en-GB" sz="2800" dirty="0">
                <a:solidFill>
                  <a:prstClr val="black"/>
                </a:solidFill>
                <a:latin typeface="Open Sans"/>
              </a:rPr>
              <a:t> </a:t>
            </a:r>
            <a:r>
              <a:rPr lang="en-GB" sz="2800" b="1" dirty="0">
                <a:solidFill>
                  <a:prstClr val="black"/>
                </a:solidFill>
                <a:latin typeface="Open Sans"/>
              </a:rPr>
              <a:t>We are not communicating research effectively, and our world is suffering as a result.</a:t>
            </a:r>
          </a:p>
        </p:txBody>
      </p:sp>
    </p:spTree>
    <p:extLst>
      <p:ext uri="{BB962C8B-B14F-4D97-AF65-F5344CB8AC3E}">
        <p14:creationId xmlns:p14="http://schemas.microsoft.com/office/powerpoint/2010/main" val="40784622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033060"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a:cxnSpLocks/>
          </p:cNvCxnSpPr>
          <p:nvPr/>
        </p:nvCxnSpPr>
        <p:spPr>
          <a:xfrm>
            <a:off x="3144416" y="5585289"/>
            <a:ext cx="5164923"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327527" y="5414473"/>
            <a:ext cx="1867399" cy="341632"/>
          </a:xfrm>
          <a:prstGeom prst="rect">
            <a:avLst/>
          </a:prstGeom>
          <a:noFill/>
        </p:spPr>
        <p:txBody>
          <a:bodyPr wrap="square" rtlCol="0">
            <a:spAutoFit/>
          </a:bodyPr>
          <a:lstStyle/>
          <a:p>
            <a:pPr>
              <a:lnSpc>
                <a:spcPct val="90000"/>
              </a:lnSpc>
            </a:pPr>
            <a:r>
              <a:rPr lang="en-GB" dirty="0"/>
              <a:t>SOCIAL BARRIERS</a:t>
            </a:r>
          </a:p>
        </p:txBody>
      </p:sp>
      <p:sp>
        <p:nvSpPr>
          <p:cNvPr id="6" name="TextBox 5">
            <a:extLst>
              <a:ext uri="{FF2B5EF4-FFF2-40B4-BE49-F238E27FC236}">
                <a16:creationId xmlns:a16="http://schemas.microsoft.com/office/drawing/2014/main" id="{DFAC17CB-902D-44E2-A780-94D0F27CA11A}"/>
              </a:ext>
            </a:extLst>
          </p:cNvPr>
          <p:cNvSpPr txBox="1"/>
          <p:nvPr/>
        </p:nvSpPr>
        <p:spPr>
          <a:xfrm>
            <a:off x="5215808" y="5952962"/>
            <a:ext cx="1491114" cy="369332"/>
          </a:xfrm>
          <a:prstGeom prst="rect">
            <a:avLst/>
          </a:prstGeom>
          <a:noFill/>
        </p:spPr>
        <p:txBody>
          <a:bodyPr wrap="none" rtlCol="0">
            <a:spAutoFit/>
          </a:bodyPr>
          <a:lstStyle/>
          <a:p>
            <a:r>
              <a:rPr lang="de-DE" b="1" dirty="0">
                <a:latin typeface="Open Sans"/>
              </a:rPr>
              <a:t>EDUCATION</a:t>
            </a:r>
            <a:endParaRPr lang="en-GB" b="1" dirty="0">
              <a:latin typeface="Open Sans"/>
            </a:endParaRPr>
          </a:p>
        </p:txBody>
      </p:sp>
      <p:sp>
        <p:nvSpPr>
          <p:cNvPr id="10" name="Arrow: Right 9">
            <a:extLst>
              <a:ext uri="{FF2B5EF4-FFF2-40B4-BE49-F238E27FC236}">
                <a16:creationId xmlns:a16="http://schemas.microsoft.com/office/drawing/2014/main" id="{CA1BBA6D-2A61-4F2E-A62A-1D15D97670EF}"/>
              </a:ext>
            </a:extLst>
          </p:cNvPr>
          <p:cNvSpPr/>
          <p:nvPr/>
        </p:nvSpPr>
        <p:spPr>
          <a:xfrm rot="16200000">
            <a:off x="5432760" y="5092389"/>
            <a:ext cx="957445" cy="7295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88045-9654-4775-9404-F36CEAD19296}"/>
              </a:ext>
            </a:extLst>
          </p:cNvPr>
          <p:cNvSpPr txBox="1"/>
          <p:nvPr/>
        </p:nvSpPr>
        <p:spPr>
          <a:xfrm>
            <a:off x="939886" y="5404225"/>
            <a:ext cx="2186342" cy="341632"/>
          </a:xfrm>
          <a:prstGeom prst="rect">
            <a:avLst/>
          </a:prstGeom>
          <a:noFill/>
        </p:spPr>
        <p:txBody>
          <a:bodyPr wrap="square" rtlCol="0">
            <a:spAutoFit/>
          </a:bodyPr>
          <a:lstStyle/>
          <a:p>
            <a:pPr>
              <a:lnSpc>
                <a:spcPct val="90000"/>
              </a:lnSpc>
            </a:pPr>
            <a:r>
              <a:rPr lang="en-GB" dirty="0"/>
              <a:t>TECHNICAL BARRIERS</a:t>
            </a:r>
          </a:p>
        </p:txBody>
      </p:sp>
      <p:sp>
        <p:nvSpPr>
          <p:cNvPr id="8" name="Rectangle 7">
            <a:extLst>
              <a:ext uri="{FF2B5EF4-FFF2-40B4-BE49-F238E27FC236}">
                <a16:creationId xmlns:a16="http://schemas.microsoft.com/office/drawing/2014/main" id="{450EDB60-649F-4012-88EB-88646F05B4D9}"/>
              </a:ext>
            </a:extLst>
          </p:cNvPr>
          <p:cNvSpPr/>
          <p:nvPr/>
        </p:nvSpPr>
        <p:spPr>
          <a:xfrm>
            <a:off x="9423641" y="6488668"/>
            <a:ext cx="2008883" cy="369332"/>
          </a:xfrm>
          <a:prstGeom prst="rect">
            <a:avLst/>
          </a:prstGeom>
        </p:spPr>
        <p:txBody>
          <a:bodyPr wrap="none">
            <a:spAutoFit/>
          </a:bodyPr>
          <a:lstStyle/>
          <a:p>
            <a:r>
              <a:rPr lang="de-DE" dirty="0">
                <a:latin typeface="Open Sans"/>
                <a:hlinkClick r:id="rId7"/>
              </a:rPr>
              <a:t>@</a:t>
            </a:r>
            <a:r>
              <a:rPr lang="de-DE" dirty="0" err="1">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27175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6CA7-9CBE-4766-B390-89AC7D4A8CFA}"/>
              </a:ext>
            </a:extLst>
          </p:cNvPr>
          <p:cNvSpPr>
            <a:spLocks noGrp="1"/>
          </p:cNvSpPr>
          <p:nvPr>
            <p:ph type="title"/>
          </p:nvPr>
        </p:nvSpPr>
        <p:spPr/>
        <p:txBody>
          <a:bodyPr/>
          <a:lstStyle/>
          <a:p>
            <a:r>
              <a:rPr lang="en-GB" dirty="0"/>
              <a:t>What can we all achieve if we stand together?</a:t>
            </a:r>
          </a:p>
        </p:txBody>
      </p:sp>
      <p:sp>
        <p:nvSpPr>
          <p:cNvPr id="3" name="Text Placeholder 2">
            <a:extLst>
              <a:ext uri="{FF2B5EF4-FFF2-40B4-BE49-F238E27FC236}">
                <a16:creationId xmlns:a16="http://schemas.microsoft.com/office/drawing/2014/main" id="{F70BA3D6-8961-4FDA-964F-16A328B4D55F}"/>
              </a:ext>
            </a:extLst>
          </p:cNvPr>
          <p:cNvSpPr>
            <a:spLocks noGrp="1"/>
          </p:cNvSpPr>
          <p:nvPr>
            <p:ph type="body" idx="1"/>
          </p:nvPr>
        </p:nvSpPr>
        <p:spPr/>
        <p:txBody>
          <a:bodyPr/>
          <a:lstStyle/>
          <a:p>
            <a:pPr>
              <a:buSzPct val="45000"/>
            </a:pPr>
            <a:r>
              <a:rPr lang="en-GB" dirty="0">
                <a:solidFill>
                  <a:schemeClr val="tx1"/>
                </a:solidFill>
              </a:rPr>
              <a:t>We need to stand together as a unified global community to make sure that we are acting in the best interests of the public, not corporate gains.</a:t>
            </a:r>
          </a:p>
        </p:txBody>
      </p:sp>
      <p:sp>
        <p:nvSpPr>
          <p:cNvPr id="5" name="Rectangle 4">
            <a:extLst>
              <a:ext uri="{FF2B5EF4-FFF2-40B4-BE49-F238E27FC236}">
                <a16:creationId xmlns:a16="http://schemas.microsoft.com/office/drawing/2014/main" id="{0675F8AE-6043-4D65-BABB-6634C6A8FBA2}"/>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16386" name="Picture 2" descr="Image result for stand together">
            <a:extLst>
              <a:ext uri="{FF2B5EF4-FFF2-40B4-BE49-F238E27FC236}">
                <a16:creationId xmlns:a16="http://schemas.microsoft.com/office/drawing/2014/main" id="{F505A13C-1C96-4EF8-806E-65E63D30D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100" y="319604"/>
            <a:ext cx="914400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63FE8E-9054-47BB-9503-009D06B5A5BB}"/>
              </a:ext>
            </a:extLst>
          </p:cNvPr>
          <p:cNvSpPr/>
          <p:nvPr/>
        </p:nvSpPr>
        <p:spPr>
          <a:xfrm>
            <a:off x="144447" y="6353730"/>
            <a:ext cx="4392228" cy="369332"/>
          </a:xfrm>
          <a:prstGeom prst="rect">
            <a:avLst/>
          </a:prstGeom>
        </p:spPr>
        <p:txBody>
          <a:bodyPr wrap="none">
            <a:spAutoFit/>
          </a:bodyPr>
          <a:lstStyle/>
          <a:p>
            <a:r>
              <a:rPr lang="en-GB" dirty="0">
                <a:hlinkClick r:id="rId4"/>
              </a:rPr>
              <a:t>https://letsallstandtogether.wordpress.com/</a:t>
            </a:r>
            <a:r>
              <a:rPr lang="en-GB" dirty="0"/>
              <a:t> </a:t>
            </a:r>
          </a:p>
        </p:txBody>
      </p:sp>
      <p:sp>
        <p:nvSpPr>
          <p:cNvPr id="4" name="Rectangle 3">
            <a:extLst>
              <a:ext uri="{FF2B5EF4-FFF2-40B4-BE49-F238E27FC236}">
                <a16:creationId xmlns:a16="http://schemas.microsoft.com/office/drawing/2014/main" id="{6BF20020-2A8F-4520-81A8-F14141BBB4AA}"/>
              </a:ext>
            </a:extLst>
          </p:cNvPr>
          <p:cNvSpPr/>
          <p:nvPr/>
        </p:nvSpPr>
        <p:spPr>
          <a:xfrm>
            <a:off x="4087909" y="5470307"/>
            <a:ext cx="3696589" cy="646331"/>
          </a:xfrm>
          <a:prstGeom prst="rect">
            <a:avLst/>
          </a:prstGeom>
        </p:spPr>
        <p:txBody>
          <a:bodyPr wrap="none">
            <a:spAutoFit/>
          </a:bodyPr>
          <a:lstStyle/>
          <a:p>
            <a:pPr lvl="0" algn="ctr">
              <a:buSzPct val="45000"/>
            </a:pPr>
            <a:r>
              <a:rPr lang="en-GB" sz="3600" b="1" dirty="0"/>
              <a:t>#</a:t>
            </a:r>
            <a:r>
              <a:rPr lang="en-GB" sz="3600" b="1" dirty="0" err="1"/>
              <a:t>PeopleNotProfits</a:t>
            </a:r>
            <a:endParaRPr lang="en-GB" sz="3600" b="1" dirty="0"/>
          </a:p>
        </p:txBody>
      </p:sp>
    </p:spTree>
    <p:extLst>
      <p:ext uri="{BB962C8B-B14F-4D97-AF65-F5344CB8AC3E}">
        <p14:creationId xmlns:p14="http://schemas.microsoft.com/office/powerpoint/2010/main" val="914018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 we need to change cultures?</a:t>
            </a:r>
          </a:p>
        </p:txBody>
      </p:sp>
      <p:sp>
        <p:nvSpPr>
          <p:cNvPr id="3" name="Content Placeholder 2"/>
          <p:cNvSpPr>
            <a:spLocks noGrp="1"/>
          </p:cNvSpPr>
          <p:nvPr>
            <p:ph idx="1"/>
          </p:nvPr>
        </p:nvSpPr>
        <p:spPr>
          <a:xfrm>
            <a:off x="484661" y="1957875"/>
            <a:ext cx="6484309" cy="3768691"/>
          </a:xfrm>
        </p:spPr>
        <p:txBody>
          <a:bodyPr>
            <a:normAutofit/>
          </a:bodyPr>
          <a:lstStyle/>
          <a:p>
            <a:pPr>
              <a:buFont typeface="Wingdings" panose="05000000000000000000" pitchFamily="2" charset="2"/>
              <a:buChar char="Ø"/>
            </a:pPr>
            <a:r>
              <a:rPr lang="en-GB" b="1" dirty="0">
                <a:latin typeface="Open Sans"/>
              </a:rPr>
              <a:t>Education</a:t>
            </a:r>
            <a:r>
              <a:rPr lang="en-GB" dirty="0">
                <a:latin typeface="Open Sans"/>
              </a:rPr>
              <a:t>, </a:t>
            </a:r>
            <a:r>
              <a:rPr lang="en-GB" b="1" dirty="0">
                <a:latin typeface="Open Sans"/>
              </a:rPr>
              <a:t>training</a:t>
            </a:r>
            <a:r>
              <a:rPr lang="en-GB" dirty="0">
                <a:latin typeface="Open Sans"/>
              </a:rPr>
              <a:t>, </a:t>
            </a:r>
            <a:r>
              <a:rPr lang="en-GB" b="1" dirty="0">
                <a:latin typeface="Open Sans"/>
              </a:rPr>
              <a:t>support</a:t>
            </a:r>
            <a:r>
              <a:rPr lang="en-GB" dirty="0">
                <a:latin typeface="Open Sans"/>
              </a:rPr>
              <a:t>.</a:t>
            </a:r>
          </a:p>
          <a:p>
            <a:pPr lvl="1">
              <a:buFont typeface="Wingdings" panose="05000000000000000000" pitchFamily="2" charset="2"/>
              <a:buChar char="Ø"/>
            </a:pPr>
            <a:r>
              <a:rPr lang="en-GB" dirty="0">
                <a:latin typeface="Open Sans"/>
              </a:rPr>
              <a:t>Empowerment and leadership for the next generation.</a:t>
            </a:r>
          </a:p>
          <a:p>
            <a:pPr lvl="1">
              <a:buFont typeface="Wingdings" panose="05000000000000000000" pitchFamily="2" charset="2"/>
              <a:buChar char="Ø"/>
            </a:pPr>
            <a:r>
              <a:rPr lang="en-GB" dirty="0">
                <a:latin typeface="Open Sans"/>
              </a:rPr>
              <a:t>Shifting power dynamics to reduce bias and abuse.</a:t>
            </a:r>
          </a:p>
          <a:p>
            <a:pPr lvl="1">
              <a:buFont typeface="Wingdings" panose="05000000000000000000" pitchFamily="2" charset="2"/>
              <a:buChar char="Ø"/>
            </a:pPr>
            <a:r>
              <a:rPr lang="en-GB" dirty="0">
                <a:latin typeface="Open Sans"/>
              </a:rPr>
              <a:t>Building a global community based on strong values, sharing and collaboration.</a:t>
            </a:r>
          </a:p>
          <a:p>
            <a:pPr lvl="1">
              <a:buFont typeface="Wingdings" panose="05000000000000000000" pitchFamily="2" charset="2"/>
              <a:buChar char="Ø"/>
            </a:pPr>
            <a:r>
              <a:rPr lang="en-GB" dirty="0">
                <a:latin typeface="Open Sans"/>
              </a:rPr>
              <a:t>Massive-scale engagement to re-align Open Science with current incentive structures.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698" y="2097088"/>
            <a:ext cx="4223969" cy="3768691"/>
          </a:xfrm>
          <a:prstGeom prst="rect">
            <a:avLst/>
          </a:prstGeom>
        </p:spPr>
      </p:pic>
      <p:sp>
        <p:nvSpPr>
          <p:cNvPr id="5" name="Rectangle 4">
            <a:extLst>
              <a:ext uri="{FF2B5EF4-FFF2-40B4-BE49-F238E27FC236}">
                <a16:creationId xmlns:a16="http://schemas.microsoft.com/office/drawing/2014/main" id="{01070F84-3A8F-4825-BF6C-E58A5D3B1BDF}"/>
              </a:ext>
            </a:extLst>
          </p:cNvPr>
          <p:cNvSpPr/>
          <p:nvPr/>
        </p:nvSpPr>
        <p:spPr>
          <a:xfrm>
            <a:off x="9433368" y="6451722"/>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Tree>
    <p:extLst>
      <p:ext uri="{BB962C8B-B14F-4D97-AF65-F5344CB8AC3E}">
        <p14:creationId xmlns:p14="http://schemas.microsoft.com/office/powerpoint/2010/main" val="40911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AAB09-C503-487E-B24E-9F599F68582E}"/>
              </a:ext>
            </a:extLst>
          </p:cNvPr>
          <p:cNvSpPr txBox="1">
            <a:spLocks noGrp="1"/>
          </p:cNvSpPr>
          <p:nvPr>
            <p:ph type="title" idx="4294967295"/>
          </p:nvPr>
        </p:nvSpPr>
        <p:spPr>
          <a:xfrm>
            <a:off x="437744" y="240128"/>
            <a:ext cx="9906000" cy="1477963"/>
          </a:xfrm>
        </p:spPr>
        <p:txBody>
          <a:bodyPr/>
          <a:lstStyle/>
          <a:p>
            <a:pPr lvl="0"/>
            <a:r>
              <a:rPr lang="en-GB" dirty="0"/>
              <a:t>Welcome to the Open Science MOOC!</a:t>
            </a:r>
          </a:p>
        </p:txBody>
      </p:sp>
      <p:sp>
        <p:nvSpPr>
          <p:cNvPr id="3" name="Text Placeholder 2">
            <a:extLst>
              <a:ext uri="{FF2B5EF4-FFF2-40B4-BE49-F238E27FC236}">
                <a16:creationId xmlns:a16="http://schemas.microsoft.com/office/drawing/2014/main" id="{A672FE40-2935-419B-9478-DC1050FB072F}"/>
              </a:ext>
            </a:extLst>
          </p:cNvPr>
          <p:cNvSpPr txBox="1">
            <a:spLocks noGrp="1"/>
          </p:cNvSpPr>
          <p:nvPr>
            <p:ph type="body" idx="4294967295"/>
          </p:nvPr>
        </p:nvSpPr>
        <p:spPr>
          <a:xfrm>
            <a:off x="437744" y="1813411"/>
            <a:ext cx="10971213" cy="4579937"/>
          </a:xfrm>
        </p:spPr>
        <p:txBody>
          <a:bodyPr>
            <a:normAutofit/>
          </a:bodyPr>
          <a:lstStyle/>
          <a:p>
            <a:pPr marL="0" lvl="0" indent="0" algn="ctr">
              <a:buNone/>
            </a:pPr>
            <a:r>
              <a:rPr lang="en-GB" sz="5079" b="1" dirty="0"/>
              <a:t>To help make ‘Open’ the default setting for all global research.</a:t>
            </a:r>
          </a:p>
          <a:p>
            <a:pPr lvl="0" algn="ctr"/>
            <a:r>
              <a:rPr lang="en-GB" sz="242" b="1" dirty="0"/>
              <a:t> </a:t>
            </a:r>
          </a:p>
          <a:p>
            <a:pPr marL="0" lvl="0" indent="0" algn="ctr">
              <a:buNone/>
            </a:pPr>
            <a:r>
              <a:rPr lang="en-GB" sz="2661" dirty="0"/>
              <a:t>We want to help create a welcoming and supporting community, with good tools, teachers, and role-models, and built upon a solid values-based foundation of freedom and equitable access to research.</a:t>
            </a:r>
          </a:p>
        </p:txBody>
      </p:sp>
      <p:pic>
        <p:nvPicPr>
          <p:cNvPr id="8" name="Picture 7">
            <a:extLst>
              <a:ext uri="{FF2B5EF4-FFF2-40B4-BE49-F238E27FC236}">
                <a16:creationId xmlns:a16="http://schemas.microsoft.com/office/drawing/2014/main" id="{CB02ADA3-E49C-461E-85A8-D624EDCFEBDB}"/>
              </a:ext>
            </a:extLst>
          </p:cNvPr>
          <p:cNvPicPr>
            <a:picLocks noChangeAspect="1"/>
          </p:cNvPicPr>
          <p:nvPr/>
        </p:nvPicPr>
        <p:blipFill>
          <a:blip r:embed="rId3">
            <a:lum/>
            <a:alphaModFix/>
          </a:blip>
          <a:srcRect/>
          <a:stretch>
            <a:fillRect/>
          </a:stretch>
        </p:blipFill>
        <p:spPr>
          <a:xfrm>
            <a:off x="219625" y="5276615"/>
            <a:ext cx="2242238" cy="1396719"/>
          </a:xfrm>
          <a:prstGeom prst="rect">
            <a:avLst/>
          </a:prstGeom>
          <a:noFill/>
          <a:ln>
            <a:noFill/>
          </a:ln>
        </p:spPr>
      </p:pic>
      <p:sp>
        <p:nvSpPr>
          <p:cNvPr id="6" name="Rectangle 5">
            <a:extLst>
              <a:ext uri="{FF2B5EF4-FFF2-40B4-BE49-F238E27FC236}">
                <a16:creationId xmlns:a16="http://schemas.microsoft.com/office/drawing/2014/main" id="{27E5CF05-DB2A-408D-AFC9-6CF0643FF24C}"/>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72F4-1E0B-4AB2-AD45-491266E356BA}"/>
              </a:ext>
            </a:extLst>
          </p:cNvPr>
          <p:cNvSpPr txBox="1">
            <a:spLocks noGrp="1"/>
          </p:cNvSpPr>
          <p:nvPr>
            <p:ph type="title" idx="4294967295"/>
          </p:nvPr>
        </p:nvSpPr>
        <p:spPr>
          <a:xfrm>
            <a:off x="610189" y="490680"/>
            <a:ext cx="10971300" cy="1512097"/>
          </a:xfrm>
        </p:spPr>
        <p:txBody>
          <a:bodyPr/>
          <a:lstStyle/>
          <a:p>
            <a:pPr lvl="0"/>
            <a:r>
              <a:rPr lang="en-GB"/>
              <a:t>The way we do research has changed for good</a:t>
            </a:r>
          </a:p>
        </p:txBody>
      </p:sp>
      <p:sp>
        <p:nvSpPr>
          <p:cNvPr id="3" name="Text Placeholder 2">
            <a:extLst>
              <a:ext uri="{FF2B5EF4-FFF2-40B4-BE49-F238E27FC236}">
                <a16:creationId xmlns:a16="http://schemas.microsoft.com/office/drawing/2014/main" id="{B51A9606-B971-43BA-A3EC-83A171D4F840}"/>
              </a:ext>
            </a:extLst>
          </p:cNvPr>
          <p:cNvSpPr txBox="1">
            <a:spLocks noGrp="1"/>
          </p:cNvSpPr>
          <p:nvPr>
            <p:ph type="body" idx="4294967295"/>
          </p:nvPr>
        </p:nvSpPr>
        <p:spPr>
          <a:xfrm>
            <a:off x="920489" y="2562260"/>
            <a:ext cx="10971300" cy="3976818"/>
          </a:xfrm>
        </p:spPr>
        <p:txBody>
          <a:bodyPr/>
          <a:lstStyle/>
          <a:p>
            <a:pPr marL="0" lvl="0" indent="0">
              <a:buNone/>
            </a:pPr>
            <a:r>
              <a:rPr lang="en-GB" dirty="0"/>
              <a:t>			We now have new expectations</a:t>
            </a:r>
          </a:p>
        </p:txBody>
      </p:sp>
      <p:sp>
        <p:nvSpPr>
          <p:cNvPr id="4" name="Text Placeholder 3">
            <a:extLst>
              <a:ext uri="{FF2B5EF4-FFF2-40B4-BE49-F238E27FC236}">
                <a16:creationId xmlns:a16="http://schemas.microsoft.com/office/drawing/2014/main" id="{18B02334-8AFE-4BB1-B9D0-BE6790A49E4A}"/>
              </a:ext>
            </a:extLst>
          </p:cNvPr>
          <p:cNvSpPr txBox="1">
            <a:spLocks noGrp="1"/>
          </p:cNvSpPr>
          <p:nvPr>
            <p:ph type="body" idx="4294967295"/>
          </p:nvPr>
        </p:nvSpPr>
        <p:spPr>
          <a:xfrm>
            <a:off x="300211" y="3905644"/>
            <a:ext cx="3672484" cy="3976818"/>
          </a:xfrm>
        </p:spPr>
        <p:txBody>
          <a:bodyPr/>
          <a:lstStyle/>
          <a:p>
            <a:pPr lvl="0" algn="ctr"/>
            <a:r>
              <a:rPr lang="en-GB" sz="3600" b="1" dirty="0"/>
              <a:t>Transparency</a:t>
            </a:r>
          </a:p>
          <a:p>
            <a:pPr lvl="0" algn="ctr"/>
            <a:r>
              <a:rPr lang="en-GB" dirty="0"/>
              <a:t>Not secrecy</a:t>
            </a:r>
          </a:p>
        </p:txBody>
      </p:sp>
      <p:sp>
        <p:nvSpPr>
          <p:cNvPr id="5" name="Text Placeholder 4">
            <a:extLst>
              <a:ext uri="{FF2B5EF4-FFF2-40B4-BE49-F238E27FC236}">
                <a16:creationId xmlns:a16="http://schemas.microsoft.com/office/drawing/2014/main" id="{4195BF71-E99D-4DA9-9AAE-D38EE64AEA40}"/>
              </a:ext>
            </a:extLst>
          </p:cNvPr>
          <p:cNvSpPr txBox="1">
            <a:spLocks noGrp="1"/>
          </p:cNvSpPr>
          <p:nvPr>
            <p:ph type="body" idx="4294967295"/>
          </p:nvPr>
        </p:nvSpPr>
        <p:spPr>
          <a:xfrm>
            <a:off x="3266483" y="3905644"/>
            <a:ext cx="5370397" cy="3976818"/>
          </a:xfrm>
        </p:spPr>
        <p:txBody>
          <a:bodyPr/>
          <a:lstStyle/>
          <a:p>
            <a:pPr lvl="0" algn="ctr"/>
            <a:r>
              <a:rPr lang="en-GB" sz="3600" b="1" dirty="0"/>
              <a:t>Collaborative</a:t>
            </a:r>
          </a:p>
          <a:p>
            <a:pPr lvl="0" algn="ctr"/>
            <a:r>
              <a:rPr lang="en-GB" dirty="0"/>
              <a:t>Not solo</a:t>
            </a:r>
          </a:p>
        </p:txBody>
      </p:sp>
      <p:sp>
        <p:nvSpPr>
          <p:cNvPr id="6" name="Text Placeholder 5">
            <a:extLst>
              <a:ext uri="{FF2B5EF4-FFF2-40B4-BE49-F238E27FC236}">
                <a16:creationId xmlns:a16="http://schemas.microsoft.com/office/drawing/2014/main" id="{8ED556B1-A198-4A25-8573-AFAC90C26D31}"/>
              </a:ext>
            </a:extLst>
          </p:cNvPr>
          <p:cNvSpPr txBox="1">
            <a:spLocks noGrp="1"/>
          </p:cNvSpPr>
          <p:nvPr>
            <p:ph type="body" idx="4294967295"/>
          </p:nvPr>
        </p:nvSpPr>
        <p:spPr>
          <a:xfrm>
            <a:off x="6938966" y="3907046"/>
            <a:ext cx="5679124" cy="3976818"/>
          </a:xfrm>
        </p:spPr>
        <p:txBody>
          <a:bodyPr>
            <a:normAutofit/>
          </a:bodyPr>
          <a:lstStyle/>
          <a:p>
            <a:pPr lvl="0" algn="ctr"/>
            <a:r>
              <a:rPr lang="en-GB" sz="3600" b="1" dirty="0"/>
              <a:t>Continuous</a:t>
            </a:r>
          </a:p>
          <a:p>
            <a:pPr lvl="0" algn="ctr"/>
            <a:r>
              <a:rPr lang="en-GB" dirty="0"/>
              <a:t>Not discretised</a:t>
            </a:r>
          </a:p>
        </p:txBody>
      </p:sp>
      <p:sp>
        <p:nvSpPr>
          <p:cNvPr id="9" name="Rectangle 8">
            <a:extLst>
              <a:ext uri="{FF2B5EF4-FFF2-40B4-BE49-F238E27FC236}">
                <a16:creationId xmlns:a16="http://schemas.microsoft.com/office/drawing/2014/main" id="{A9868404-9227-425B-AF85-44E9952DCF0E}"/>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8" name="Picture 7">
            <a:extLst>
              <a:ext uri="{FF2B5EF4-FFF2-40B4-BE49-F238E27FC236}">
                <a16:creationId xmlns:a16="http://schemas.microsoft.com/office/drawing/2014/main" id="{A5FC237D-E96A-4C60-877F-5731467F728F}"/>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9A38-490A-4A7B-864F-3A26C98D530F}"/>
              </a:ext>
            </a:extLst>
          </p:cNvPr>
          <p:cNvSpPr txBox="1">
            <a:spLocks noGrp="1"/>
          </p:cNvSpPr>
          <p:nvPr>
            <p:ph type="title" idx="4294967295"/>
          </p:nvPr>
        </p:nvSpPr>
        <p:spPr>
          <a:xfrm>
            <a:off x="2320182" y="461900"/>
            <a:ext cx="10971300" cy="1512097"/>
          </a:xfrm>
        </p:spPr>
        <p:txBody>
          <a:bodyPr/>
          <a:lstStyle/>
          <a:p>
            <a:pPr lvl="0"/>
            <a:r>
              <a:rPr lang="en-GB" b="1" dirty="0"/>
              <a:t>We should be training ourselves</a:t>
            </a:r>
          </a:p>
        </p:txBody>
      </p:sp>
      <p:sp>
        <p:nvSpPr>
          <p:cNvPr id="3" name="Text Placeholder 2">
            <a:extLst>
              <a:ext uri="{FF2B5EF4-FFF2-40B4-BE49-F238E27FC236}">
                <a16:creationId xmlns:a16="http://schemas.microsoft.com/office/drawing/2014/main" id="{2B5D65F4-7993-4219-AFEA-B88897D3EAA9}"/>
              </a:ext>
            </a:extLst>
          </p:cNvPr>
          <p:cNvSpPr txBox="1">
            <a:spLocks noGrp="1"/>
          </p:cNvSpPr>
          <p:nvPr>
            <p:ph type="body" idx="4294967295"/>
          </p:nvPr>
        </p:nvSpPr>
        <p:spPr>
          <a:xfrm>
            <a:off x="436355" y="1722814"/>
            <a:ext cx="10971300" cy="3976818"/>
          </a:xfrm>
        </p:spPr>
        <p:txBody>
          <a:bodyPr/>
          <a:lstStyle/>
          <a:p>
            <a:pPr marL="345586" indent="-345586" algn="ctr">
              <a:lnSpc>
                <a:spcPct val="200000"/>
              </a:lnSpc>
              <a:spcBef>
                <a:spcPts val="0"/>
              </a:spcBef>
              <a:buFont typeface="Wingdings" panose="05000000000000000000" pitchFamily="2" charset="2"/>
              <a:buChar char="Ø"/>
            </a:pPr>
            <a:r>
              <a:rPr lang="en-GB" dirty="0">
                <a:cs typeface="Lucida Sans" pitchFamily="2"/>
              </a:rPr>
              <a:t>Sustained community engagement across disciplines</a:t>
            </a:r>
          </a:p>
          <a:p>
            <a:pPr marL="345586" indent="-345586" algn="ctr">
              <a:lnSpc>
                <a:spcPct val="200000"/>
              </a:lnSpc>
              <a:spcBef>
                <a:spcPts val="0"/>
              </a:spcBef>
              <a:buFont typeface="Wingdings" panose="05000000000000000000" pitchFamily="2" charset="2"/>
              <a:buChar char="Ø"/>
            </a:pPr>
            <a:r>
              <a:rPr lang="en-GB" dirty="0">
                <a:cs typeface="Lucida Sans" pitchFamily="2"/>
              </a:rPr>
              <a:t>Being active both politically and at a community level</a:t>
            </a:r>
          </a:p>
          <a:p>
            <a:pPr marL="345586" indent="-345586" algn="ctr">
              <a:lnSpc>
                <a:spcPct val="200000"/>
              </a:lnSpc>
              <a:spcBef>
                <a:spcPts val="0"/>
              </a:spcBef>
              <a:buFont typeface="Wingdings" panose="05000000000000000000" pitchFamily="2" charset="2"/>
              <a:buChar char="Ø"/>
            </a:pPr>
            <a:r>
              <a:rPr lang="en-GB" dirty="0">
                <a:cs typeface="Lucida Sans" pitchFamily="2"/>
              </a:rPr>
              <a:t>Rethinking our mindset (academic vs scientist)</a:t>
            </a:r>
          </a:p>
          <a:p>
            <a:pPr marL="345586" indent="-345586" algn="ctr">
              <a:lnSpc>
                <a:spcPct val="200000"/>
              </a:lnSpc>
              <a:spcBef>
                <a:spcPts val="0"/>
              </a:spcBef>
              <a:buFont typeface="Wingdings" panose="05000000000000000000" pitchFamily="2" charset="2"/>
              <a:buChar char="Ø"/>
            </a:pPr>
            <a:r>
              <a:rPr lang="en-GB" dirty="0">
                <a:cs typeface="Lucida Sans" pitchFamily="2"/>
              </a:rPr>
              <a:t>Changing the defective incentive system</a:t>
            </a:r>
          </a:p>
          <a:p>
            <a:pPr lvl="0"/>
            <a:endParaRPr lang="en-GB" dirty="0"/>
          </a:p>
        </p:txBody>
      </p:sp>
      <p:sp>
        <p:nvSpPr>
          <p:cNvPr id="5" name="TextBox 4">
            <a:extLst>
              <a:ext uri="{FF2B5EF4-FFF2-40B4-BE49-F238E27FC236}">
                <a16:creationId xmlns:a16="http://schemas.microsoft.com/office/drawing/2014/main" id="{34C902FB-3C66-47F9-A12B-4DC09B2B8E29}"/>
              </a:ext>
            </a:extLst>
          </p:cNvPr>
          <p:cNvSpPr txBox="1"/>
          <p:nvPr/>
        </p:nvSpPr>
        <p:spPr>
          <a:xfrm>
            <a:off x="784345" y="5180435"/>
            <a:ext cx="6702773" cy="1038395"/>
          </a:xfrm>
          <a:prstGeom prst="rect">
            <a:avLst/>
          </a:prstGeom>
          <a:noFill/>
          <a:ln>
            <a:noFill/>
          </a:ln>
        </p:spPr>
        <p:txBody>
          <a:bodyPr wrap="none" lIns="108847" tIns="54423" rIns="108847" bIns="54423" anchorCtr="0" compatLnSpc="0"/>
          <a:lstStyle/>
          <a:p>
            <a:pPr marL="345586" indent="-345586" hangingPunct="0">
              <a:buFont typeface="Wingdings" panose="05000000000000000000" pitchFamily="2" charset="2"/>
              <a:buChar char="Ø"/>
            </a:pPr>
            <a:endParaRPr lang="en-GB" sz="2177" dirty="0">
              <a:latin typeface="Liberation Sans" pitchFamily="18"/>
              <a:ea typeface="Microsoft YaHei" pitchFamily="2"/>
              <a:cs typeface="Lucida Sans" pitchFamily="2"/>
            </a:endParaRPr>
          </a:p>
        </p:txBody>
      </p:sp>
      <p:sp>
        <p:nvSpPr>
          <p:cNvPr id="7" name="Rectangle 6">
            <a:extLst>
              <a:ext uri="{FF2B5EF4-FFF2-40B4-BE49-F238E27FC236}">
                <a16:creationId xmlns:a16="http://schemas.microsoft.com/office/drawing/2014/main" id="{D96EB30B-B617-41E1-8C72-C909DA7FE68C}"/>
              </a:ext>
            </a:extLst>
          </p:cNvPr>
          <p:cNvSpPr/>
          <p:nvPr/>
        </p:nvSpPr>
        <p:spPr>
          <a:xfrm>
            <a:off x="9482006" y="6488668"/>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pic>
        <p:nvPicPr>
          <p:cNvPr id="9" name="Picture 8">
            <a:extLst>
              <a:ext uri="{FF2B5EF4-FFF2-40B4-BE49-F238E27FC236}">
                <a16:creationId xmlns:a16="http://schemas.microsoft.com/office/drawing/2014/main" id="{6B003A06-2380-46A0-A3AA-3DEAE9FF0DB2}"/>
              </a:ext>
            </a:extLst>
          </p:cNvPr>
          <p:cNvPicPr>
            <a:picLocks noChangeAspect="1"/>
          </p:cNvPicPr>
          <p:nvPr/>
        </p:nvPicPr>
        <p:blipFill>
          <a:blip r:embed="rId4">
            <a:lum/>
            <a:alphaModFix/>
          </a:blip>
          <a:srcRect/>
          <a:stretch>
            <a:fillRect/>
          </a:stretch>
        </p:blipFill>
        <p:spPr>
          <a:xfrm>
            <a:off x="219625" y="5276615"/>
            <a:ext cx="2242238" cy="139671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3340-CA0D-4D62-8B43-D2779D1A8524}"/>
              </a:ext>
            </a:extLst>
          </p:cNvPr>
          <p:cNvSpPr txBox="1">
            <a:spLocks noGrp="1"/>
          </p:cNvSpPr>
          <p:nvPr>
            <p:ph type="title" idx="4294967295"/>
          </p:nvPr>
        </p:nvSpPr>
        <p:spPr>
          <a:xfrm>
            <a:off x="513590" y="132153"/>
            <a:ext cx="10971300" cy="1144631"/>
          </a:xfrm>
        </p:spPr>
        <p:txBody>
          <a:bodyPr/>
          <a:lstStyle/>
          <a:p>
            <a:r>
              <a:rPr lang="en-GB" dirty="0"/>
              <a:t>Open for re-use</a:t>
            </a:r>
          </a:p>
        </p:txBody>
      </p:sp>
      <p:pic>
        <p:nvPicPr>
          <p:cNvPr id="4" name="Picture 3">
            <a:extLst>
              <a:ext uri="{FF2B5EF4-FFF2-40B4-BE49-F238E27FC236}">
                <a16:creationId xmlns:a16="http://schemas.microsoft.com/office/drawing/2014/main" id="{531E1F03-217D-42D0-B46C-83F235F34196}"/>
              </a:ext>
            </a:extLst>
          </p:cNvPr>
          <p:cNvPicPr>
            <a:picLocks noChangeAspect="1"/>
          </p:cNvPicPr>
          <p:nvPr/>
        </p:nvPicPr>
        <p:blipFill rotWithShape="1">
          <a:blip r:embed="rId3">
            <a:lum/>
            <a:alphaModFix/>
          </a:blip>
          <a:srcRect l="1689" t="28050" r="55200" b="29321"/>
          <a:stretch/>
        </p:blipFill>
        <p:spPr>
          <a:xfrm>
            <a:off x="707111" y="1276784"/>
            <a:ext cx="5314427" cy="2955826"/>
          </a:xfrm>
          <a:prstGeom prst="rect">
            <a:avLst/>
          </a:prstGeom>
          <a:noFill/>
          <a:ln>
            <a:noFill/>
          </a:ln>
        </p:spPr>
      </p:pic>
      <p:pic>
        <p:nvPicPr>
          <p:cNvPr id="2050" name="Picture 2" descr="Image result for cc zero">
            <a:extLst>
              <a:ext uri="{FF2B5EF4-FFF2-40B4-BE49-F238E27FC236}">
                <a16:creationId xmlns:a16="http://schemas.microsoft.com/office/drawing/2014/main" id="{245D3B0E-6980-4B6A-B7EE-644DD84B10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4588" y="4658353"/>
            <a:ext cx="4079473" cy="1437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4C894D4-499B-495B-B1E7-048FCD7DE600}"/>
              </a:ext>
            </a:extLst>
          </p:cNvPr>
          <p:cNvPicPr>
            <a:picLocks noChangeAspect="1"/>
          </p:cNvPicPr>
          <p:nvPr/>
        </p:nvPicPr>
        <p:blipFill rotWithShape="1">
          <a:blip r:embed="rId5"/>
          <a:srcRect l="18219" t="13506" r="35419" b="5175"/>
          <a:stretch/>
        </p:blipFill>
        <p:spPr>
          <a:xfrm>
            <a:off x="6472555" y="704468"/>
            <a:ext cx="5652282" cy="5576668"/>
          </a:xfrm>
          <a:prstGeom prst="rect">
            <a:avLst/>
          </a:prstGeom>
        </p:spPr>
      </p:pic>
      <p:pic>
        <p:nvPicPr>
          <p:cNvPr id="6" name="Picture 5">
            <a:extLst>
              <a:ext uri="{FF2B5EF4-FFF2-40B4-BE49-F238E27FC236}">
                <a16:creationId xmlns:a16="http://schemas.microsoft.com/office/drawing/2014/main" id="{A404F839-BCBE-4DC6-AE86-4309B2CD4BE1}"/>
              </a:ext>
            </a:extLst>
          </p:cNvPr>
          <p:cNvPicPr>
            <a:picLocks noChangeAspect="1"/>
          </p:cNvPicPr>
          <p:nvPr/>
        </p:nvPicPr>
        <p:blipFill>
          <a:blip r:embed="rId6">
            <a:lum/>
            <a:alphaModFix/>
          </a:blip>
          <a:srcRect/>
          <a:stretch>
            <a:fillRect/>
          </a:stretch>
        </p:blipFill>
        <p:spPr>
          <a:xfrm>
            <a:off x="9839946" y="5137559"/>
            <a:ext cx="2242238" cy="1396719"/>
          </a:xfrm>
          <a:prstGeom prst="rect">
            <a:avLst/>
          </a:prstGeom>
          <a:noFill/>
          <a:ln>
            <a:noFill/>
          </a:ln>
        </p:spPr>
      </p:pic>
      <p:sp>
        <p:nvSpPr>
          <p:cNvPr id="8" name="Rectangle 7">
            <a:extLst>
              <a:ext uri="{FF2B5EF4-FFF2-40B4-BE49-F238E27FC236}">
                <a16:creationId xmlns:a16="http://schemas.microsoft.com/office/drawing/2014/main" id="{B48BD6FE-A81F-4949-9659-795881B4FCA9}"/>
              </a:ext>
            </a:extLst>
          </p:cNvPr>
          <p:cNvSpPr/>
          <p:nvPr/>
        </p:nvSpPr>
        <p:spPr>
          <a:xfrm>
            <a:off x="513590" y="6356515"/>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1FE6BB-9F91-46D8-B96C-447A63539B03}"/>
              </a:ext>
            </a:extLst>
          </p:cNvPr>
          <p:cNvSpPr/>
          <p:nvPr/>
        </p:nvSpPr>
        <p:spPr>
          <a:xfrm>
            <a:off x="513590" y="6356515"/>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2" name="Rectangle 1">
            <a:extLst>
              <a:ext uri="{FF2B5EF4-FFF2-40B4-BE49-F238E27FC236}">
                <a16:creationId xmlns:a16="http://schemas.microsoft.com/office/drawing/2014/main" id="{2B11E0E9-8712-4845-ADC4-99EA9A753E2B}"/>
              </a:ext>
            </a:extLst>
          </p:cNvPr>
          <p:cNvSpPr/>
          <p:nvPr/>
        </p:nvSpPr>
        <p:spPr>
          <a:xfrm>
            <a:off x="3385351" y="6356515"/>
            <a:ext cx="8874711" cy="369332"/>
          </a:xfrm>
          <a:prstGeom prst="rect">
            <a:avLst/>
          </a:prstGeom>
        </p:spPr>
        <p:txBody>
          <a:bodyPr wrap="square">
            <a:spAutoFit/>
          </a:bodyPr>
          <a:lstStyle/>
          <a:p>
            <a:r>
              <a:rPr lang="en-GB" dirty="0">
                <a:hlinkClick r:id="rId3"/>
              </a:rPr>
              <a:t>https://eliademy.com/catalog/oer/module-5-open-research-software-and-open-source.html</a:t>
            </a:r>
            <a:r>
              <a:rPr lang="en-GB" dirty="0"/>
              <a:t> </a:t>
            </a:r>
          </a:p>
        </p:txBody>
      </p:sp>
      <p:pic>
        <p:nvPicPr>
          <p:cNvPr id="3" name="Picture 2">
            <a:extLst>
              <a:ext uri="{FF2B5EF4-FFF2-40B4-BE49-F238E27FC236}">
                <a16:creationId xmlns:a16="http://schemas.microsoft.com/office/drawing/2014/main" id="{453C3ADC-FDFC-4F6A-86EB-DAAB8D795E9C}"/>
              </a:ext>
            </a:extLst>
          </p:cNvPr>
          <p:cNvPicPr>
            <a:picLocks noChangeAspect="1"/>
          </p:cNvPicPr>
          <p:nvPr/>
        </p:nvPicPr>
        <p:blipFill rotWithShape="1">
          <a:blip r:embed="rId4"/>
          <a:srcRect l="19005" t="23171" r="20558" b="8867"/>
          <a:stretch/>
        </p:blipFill>
        <p:spPr>
          <a:xfrm>
            <a:off x="1676565" y="310717"/>
            <a:ext cx="9225214" cy="5835227"/>
          </a:xfrm>
          <a:prstGeom prst="rect">
            <a:avLst/>
          </a:prstGeom>
        </p:spPr>
      </p:pic>
    </p:spTree>
    <p:extLst>
      <p:ext uri="{BB962C8B-B14F-4D97-AF65-F5344CB8AC3E}">
        <p14:creationId xmlns:p14="http://schemas.microsoft.com/office/powerpoint/2010/main" val="992358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36268-E4AE-4A63-B3DF-E1C326816F45}"/>
              </a:ext>
            </a:extLst>
          </p:cNvPr>
          <p:cNvSpPr txBox="1">
            <a:spLocks noGrp="1"/>
          </p:cNvSpPr>
          <p:nvPr>
            <p:ph type="title" idx="4294967295"/>
          </p:nvPr>
        </p:nvSpPr>
        <p:spPr>
          <a:xfrm>
            <a:off x="1779027" y="315916"/>
            <a:ext cx="10971213" cy="1144587"/>
          </a:xfrm>
        </p:spPr>
        <p:txBody>
          <a:bodyPr/>
          <a:lstStyle/>
          <a:p>
            <a:pPr lvl="0"/>
            <a:r>
              <a:rPr lang="en-GB" dirty="0"/>
              <a:t>How do we get to where we want?</a:t>
            </a:r>
          </a:p>
        </p:txBody>
      </p:sp>
      <p:sp>
        <p:nvSpPr>
          <p:cNvPr id="3" name="Text Placeholder 2">
            <a:extLst>
              <a:ext uri="{FF2B5EF4-FFF2-40B4-BE49-F238E27FC236}">
                <a16:creationId xmlns:a16="http://schemas.microsoft.com/office/drawing/2014/main" id="{313618D9-BD00-4BCE-B888-EA2E8D22127E}"/>
              </a:ext>
            </a:extLst>
          </p:cNvPr>
          <p:cNvSpPr txBox="1">
            <a:spLocks noGrp="1"/>
          </p:cNvSpPr>
          <p:nvPr>
            <p:ph type="body" idx="4294967295"/>
          </p:nvPr>
        </p:nvSpPr>
        <p:spPr>
          <a:xfrm>
            <a:off x="0" y="1879600"/>
            <a:ext cx="10971213" cy="3976688"/>
          </a:xfrm>
        </p:spPr>
        <p:txBody>
          <a:bodyPr>
            <a:normAutofit/>
          </a:bodyPr>
          <a:lstStyle/>
          <a:p>
            <a:pPr marL="0" lvl="0" indent="0" algn="ctr">
              <a:buSzPct val="45000"/>
              <a:buNone/>
            </a:pPr>
            <a:r>
              <a:rPr lang="en-GB" dirty="0"/>
              <a:t>Imagine a future defined by the </a:t>
            </a:r>
            <a:r>
              <a:rPr lang="en-GB" b="1" dirty="0"/>
              <a:t>values </a:t>
            </a:r>
            <a:r>
              <a:rPr lang="en-GB" dirty="0"/>
              <a:t>and </a:t>
            </a:r>
            <a:r>
              <a:rPr lang="en-GB" b="1" dirty="0"/>
              <a:t>principles</a:t>
            </a:r>
            <a:r>
              <a:rPr lang="en-GB" dirty="0"/>
              <a:t> of Open Science:</a:t>
            </a:r>
            <a:br>
              <a:rPr lang="en-GB" dirty="0"/>
            </a:br>
            <a:endParaRPr lang="en-GB" dirty="0"/>
          </a:p>
          <a:p>
            <a:pPr marL="3041157" lvl="4" indent="-552938" algn="just">
              <a:buSzPct val="45000"/>
              <a:buFont typeface="Wingdings" panose="05000000000000000000" pitchFamily="2" charset="2"/>
              <a:buChar char="Ø"/>
            </a:pPr>
            <a:r>
              <a:rPr lang="en-GB" sz="3386" b="1" dirty="0"/>
              <a:t>Freely available public good</a:t>
            </a:r>
          </a:p>
          <a:p>
            <a:pPr marL="3041157" lvl="4" indent="-552938" algn="just">
              <a:buSzPct val="45000"/>
              <a:buFont typeface="Wingdings" panose="05000000000000000000" pitchFamily="2" charset="2"/>
              <a:buChar char="Ø"/>
            </a:pPr>
            <a:r>
              <a:rPr lang="en-GB" sz="3386" b="1" dirty="0"/>
              <a:t>Rigorous and reproducible</a:t>
            </a:r>
          </a:p>
          <a:p>
            <a:pPr marL="3041157" lvl="4" indent="-552938" algn="just">
              <a:buSzPct val="45000"/>
              <a:buFont typeface="Wingdings" panose="05000000000000000000" pitchFamily="2" charset="2"/>
              <a:buChar char="Ø"/>
            </a:pPr>
            <a:r>
              <a:rPr lang="en-GB" sz="3386" b="1" dirty="0"/>
              <a:t>Open to ALL</a:t>
            </a:r>
          </a:p>
          <a:p>
            <a:pPr marL="3041157" lvl="4" indent="-552938" algn="just">
              <a:buSzPct val="45000"/>
              <a:buFont typeface="Wingdings" panose="05000000000000000000" pitchFamily="2" charset="2"/>
              <a:buChar char="Ø"/>
            </a:pPr>
            <a:r>
              <a:rPr lang="en-GB" sz="3386" b="1" dirty="0"/>
              <a:t>Isn’t that just GOOD science?</a:t>
            </a:r>
          </a:p>
        </p:txBody>
      </p:sp>
      <p:pic>
        <p:nvPicPr>
          <p:cNvPr id="7" name="Picture 6">
            <a:extLst>
              <a:ext uri="{FF2B5EF4-FFF2-40B4-BE49-F238E27FC236}">
                <a16:creationId xmlns:a16="http://schemas.microsoft.com/office/drawing/2014/main" id="{4530A043-ABA1-4286-BF3C-E4A1155AC806}"/>
              </a:ext>
            </a:extLst>
          </p:cNvPr>
          <p:cNvPicPr>
            <a:picLocks noChangeAspect="1"/>
          </p:cNvPicPr>
          <p:nvPr/>
        </p:nvPicPr>
        <p:blipFill>
          <a:blip r:embed="rId3">
            <a:lum/>
            <a:alphaModFix/>
          </a:blip>
          <a:srcRect/>
          <a:stretch>
            <a:fillRect/>
          </a:stretch>
        </p:blipFill>
        <p:spPr>
          <a:xfrm>
            <a:off x="436557" y="5372838"/>
            <a:ext cx="2242238" cy="1396719"/>
          </a:xfrm>
          <a:prstGeom prst="rect">
            <a:avLst/>
          </a:prstGeom>
          <a:noFill/>
          <a:ln>
            <a:noFill/>
          </a:ln>
        </p:spPr>
      </p:pic>
      <p:sp>
        <p:nvSpPr>
          <p:cNvPr id="8" name="Rectangle 7">
            <a:extLst>
              <a:ext uri="{FF2B5EF4-FFF2-40B4-BE49-F238E27FC236}">
                <a16:creationId xmlns:a16="http://schemas.microsoft.com/office/drawing/2014/main" id="{83BC5806-8617-488C-BC80-F981DA032735}"/>
              </a:ext>
            </a:extLst>
          </p:cNvPr>
          <p:cNvSpPr/>
          <p:nvPr/>
        </p:nvSpPr>
        <p:spPr>
          <a:xfrm>
            <a:off x="9482006"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41917-3BE2-436C-8E14-C1B30AFB6BF5}"/>
              </a:ext>
            </a:extLst>
          </p:cNvPr>
          <p:cNvSpPr>
            <a:spLocks noGrp="1"/>
          </p:cNvSpPr>
          <p:nvPr>
            <p:ph type="title"/>
          </p:nvPr>
        </p:nvSpPr>
        <p:spPr>
          <a:xfrm>
            <a:off x="1534502" y="809508"/>
            <a:ext cx="8222341" cy="1497507"/>
          </a:xfrm>
        </p:spPr>
        <p:txBody>
          <a:bodyPr>
            <a:normAutofit fontScale="90000"/>
          </a:bodyPr>
          <a:lstStyle/>
          <a:p>
            <a:pPr algn="ctr"/>
            <a:r>
              <a:rPr lang="en-GB" dirty="0"/>
              <a:t>The current state of scholarly communication?</a:t>
            </a:r>
          </a:p>
        </p:txBody>
      </p:sp>
      <p:sp>
        <p:nvSpPr>
          <p:cNvPr id="3" name="Text Placeholder 2">
            <a:extLst>
              <a:ext uri="{FF2B5EF4-FFF2-40B4-BE49-F238E27FC236}">
                <a16:creationId xmlns:a16="http://schemas.microsoft.com/office/drawing/2014/main" id="{D99A8470-8F24-459B-86FB-A64E9F7B8C91}"/>
              </a:ext>
            </a:extLst>
          </p:cNvPr>
          <p:cNvSpPr>
            <a:spLocks noGrp="1"/>
          </p:cNvSpPr>
          <p:nvPr>
            <p:ph type="body" idx="1"/>
          </p:nvPr>
        </p:nvSpPr>
        <p:spPr>
          <a:xfrm>
            <a:off x="692672" y="2711611"/>
            <a:ext cx="9906000" cy="2407468"/>
          </a:xfrm>
        </p:spPr>
        <p:txBody>
          <a:bodyPr>
            <a:normAutofit/>
          </a:bodyPr>
          <a:lstStyle/>
          <a:p>
            <a:pPr marL="285750" indent="-285750" algn="ctr">
              <a:buFont typeface="Wingdings" panose="05000000000000000000" pitchFamily="2" charset="2"/>
              <a:buChar char="Ø"/>
            </a:pPr>
            <a:r>
              <a:rPr lang="en-GB" sz="3600" dirty="0">
                <a:solidFill>
                  <a:schemeClr val="tx1"/>
                </a:solidFill>
              </a:rPr>
              <a:t>A 19</a:t>
            </a:r>
            <a:r>
              <a:rPr lang="en-GB" sz="3600" baseline="30000" dirty="0">
                <a:solidFill>
                  <a:schemeClr val="tx1"/>
                </a:solidFill>
              </a:rPr>
              <a:t>th</a:t>
            </a:r>
            <a:r>
              <a:rPr lang="en-GB" sz="3600" dirty="0">
                <a:solidFill>
                  <a:schemeClr val="tx1"/>
                </a:solidFill>
              </a:rPr>
              <a:t> century process applied to a 17</a:t>
            </a:r>
            <a:r>
              <a:rPr lang="en-GB" sz="3600" baseline="30000" dirty="0">
                <a:solidFill>
                  <a:schemeClr val="tx1"/>
                </a:solidFill>
              </a:rPr>
              <a:t>th</a:t>
            </a:r>
            <a:r>
              <a:rPr lang="en-GB" sz="3600" dirty="0">
                <a:solidFill>
                  <a:schemeClr val="tx1"/>
                </a:solidFill>
              </a:rPr>
              <a:t> century communication format</a:t>
            </a:r>
          </a:p>
          <a:p>
            <a:pPr marL="285750" indent="-285750" algn="ctr">
              <a:buFont typeface="Wingdings" panose="05000000000000000000" pitchFamily="2" charset="2"/>
              <a:buChar char="Ø"/>
            </a:pPr>
            <a:r>
              <a:rPr lang="en-GB" sz="3600" dirty="0">
                <a:solidFill>
                  <a:schemeClr val="tx1"/>
                </a:solidFill>
              </a:rPr>
              <a:t>Slowly but surely adapting to web technologies from 1995</a:t>
            </a:r>
          </a:p>
        </p:txBody>
      </p:sp>
      <p:sp>
        <p:nvSpPr>
          <p:cNvPr id="6" name="Rectangle 5">
            <a:extLst>
              <a:ext uri="{FF2B5EF4-FFF2-40B4-BE49-F238E27FC236}">
                <a16:creationId xmlns:a16="http://schemas.microsoft.com/office/drawing/2014/main" id="{AEAE16BA-25BD-4FEE-A166-CE13AD07B1FC}"/>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48495713-42DE-4B33-A80B-6884831AA1F4}"/>
              </a:ext>
            </a:extLst>
          </p:cNvPr>
          <p:cNvSpPr txBox="1"/>
          <p:nvPr/>
        </p:nvSpPr>
        <p:spPr>
          <a:xfrm>
            <a:off x="3977196" y="5396652"/>
            <a:ext cx="3583225" cy="584775"/>
          </a:xfrm>
          <a:prstGeom prst="rect">
            <a:avLst/>
          </a:prstGeom>
          <a:noFill/>
        </p:spPr>
        <p:txBody>
          <a:bodyPr wrap="none" rtlCol="0">
            <a:spAutoFit/>
          </a:bodyPr>
          <a:lstStyle/>
          <a:p>
            <a:r>
              <a:rPr lang="en-GB" sz="3200" b="1" dirty="0"/>
              <a:t>WE CAN DO BETTER</a:t>
            </a:r>
          </a:p>
        </p:txBody>
      </p:sp>
    </p:spTree>
    <p:extLst>
      <p:ext uri="{BB962C8B-B14F-4D97-AF65-F5344CB8AC3E}">
        <p14:creationId xmlns:p14="http://schemas.microsoft.com/office/powerpoint/2010/main" val="2147717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18E-FCC7-4F86-922C-D17608DEB86E}"/>
              </a:ext>
            </a:extLst>
          </p:cNvPr>
          <p:cNvSpPr>
            <a:spLocks noGrp="1"/>
          </p:cNvSpPr>
          <p:nvPr>
            <p:ph type="title"/>
          </p:nvPr>
        </p:nvSpPr>
        <p:spPr>
          <a:xfrm>
            <a:off x="530615" y="-414492"/>
            <a:ext cx="10633732" cy="1743640"/>
          </a:xfrm>
        </p:spPr>
        <p:txBody>
          <a:bodyPr/>
          <a:lstStyle/>
          <a:p>
            <a:pPr algn="ctr"/>
            <a:r>
              <a:rPr lang="en-GB" dirty="0"/>
              <a:t>A global research ‘crisis’</a:t>
            </a:r>
          </a:p>
        </p:txBody>
      </p:sp>
      <p:sp>
        <p:nvSpPr>
          <p:cNvPr id="4" name="Content Placeholder 3">
            <a:extLst>
              <a:ext uri="{FF2B5EF4-FFF2-40B4-BE49-F238E27FC236}">
                <a16:creationId xmlns:a16="http://schemas.microsoft.com/office/drawing/2014/main" id="{993ED311-F10D-4B01-875E-A1FE547510EF}"/>
              </a:ext>
            </a:extLst>
          </p:cNvPr>
          <p:cNvSpPr>
            <a:spLocks noGrp="1"/>
          </p:cNvSpPr>
          <p:nvPr>
            <p:ph type="body" idx="1"/>
          </p:nvPr>
        </p:nvSpPr>
        <p:spPr>
          <a:xfrm>
            <a:off x="2104212" y="3539180"/>
            <a:ext cx="10515600" cy="2817418"/>
          </a:xfrm>
        </p:spPr>
        <p:txBody>
          <a:bodyPr>
            <a:normAutofit/>
          </a:bodyPr>
          <a:lstStyle/>
          <a:p>
            <a:r>
              <a:rPr lang="en-GB" dirty="0">
                <a:solidFill>
                  <a:schemeClr val="tx1"/>
                </a:solidFill>
              </a:rPr>
              <a:t>There are four major ‘crises’: </a:t>
            </a:r>
          </a:p>
          <a:p>
            <a:pPr marL="342900" indent="-342900">
              <a:buFont typeface="Arial" panose="020B0604020202020204" pitchFamily="34" charset="0"/>
              <a:buChar char="•"/>
            </a:pPr>
            <a:r>
              <a:rPr lang="en-GB" b="1" dirty="0">
                <a:solidFill>
                  <a:schemeClr val="tx1"/>
                </a:solidFill>
              </a:rPr>
              <a:t>Access</a:t>
            </a:r>
            <a:r>
              <a:rPr lang="en-GB" dirty="0">
                <a:solidFill>
                  <a:schemeClr val="tx1"/>
                </a:solidFill>
              </a:rPr>
              <a:t> – Most research still paywalled to most people</a:t>
            </a:r>
          </a:p>
          <a:p>
            <a:pPr marL="342900" indent="-342900">
              <a:buFont typeface="Arial" panose="020B0604020202020204" pitchFamily="34" charset="0"/>
              <a:buChar char="•"/>
            </a:pPr>
            <a:r>
              <a:rPr lang="en-GB" b="1" dirty="0">
                <a:solidFill>
                  <a:schemeClr val="tx1"/>
                </a:solidFill>
              </a:rPr>
              <a:t>Reproducibility</a:t>
            </a:r>
            <a:r>
              <a:rPr lang="en-GB" dirty="0">
                <a:solidFill>
                  <a:schemeClr val="tx1"/>
                </a:solidFill>
              </a:rPr>
              <a:t> – Much research fails basic reproducibility tests</a:t>
            </a:r>
          </a:p>
          <a:p>
            <a:pPr marL="342900" indent="-342900">
              <a:buFont typeface="Arial" panose="020B0604020202020204" pitchFamily="34" charset="0"/>
              <a:buChar char="•"/>
            </a:pPr>
            <a:r>
              <a:rPr lang="en-GB" b="1" dirty="0">
                <a:solidFill>
                  <a:schemeClr val="tx1"/>
                </a:solidFill>
              </a:rPr>
              <a:t>Serials</a:t>
            </a:r>
            <a:r>
              <a:rPr lang="en-GB" dirty="0">
                <a:solidFill>
                  <a:schemeClr val="tx1"/>
                </a:solidFill>
              </a:rPr>
              <a:t> – The ridiculous price increases of journals</a:t>
            </a:r>
          </a:p>
          <a:p>
            <a:pPr marL="342900" indent="-342900">
              <a:buFont typeface="Arial" panose="020B0604020202020204" pitchFamily="34" charset="0"/>
              <a:buChar char="•"/>
            </a:pPr>
            <a:r>
              <a:rPr lang="en-GB" b="1" dirty="0">
                <a:solidFill>
                  <a:schemeClr val="tx1"/>
                </a:solidFill>
              </a:rPr>
              <a:t>Evaluation</a:t>
            </a:r>
            <a:r>
              <a:rPr lang="en-GB" dirty="0">
                <a:solidFill>
                  <a:schemeClr val="tx1"/>
                </a:solidFill>
              </a:rPr>
              <a:t> – The metric that shall not be named</a:t>
            </a:r>
          </a:p>
        </p:txBody>
      </p:sp>
      <p:sp>
        <p:nvSpPr>
          <p:cNvPr id="3" name="Rectangle 2">
            <a:extLst>
              <a:ext uri="{FF2B5EF4-FFF2-40B4-BE49-F238E27FC236}">
                <a16:creationId xmlns:a16="http://schemas.microsoft.com/office/drawing/2014/main" id="{DB01BBE9-64D8-40CF-ADC7-21FFFB8CB994}"/>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5" name="Picture 4">
            <a:extLst>
              <a:ext uri="{FF2B5EF4-FFF2-40B4-BE49-F238E27FC236}">
                <a16:creationId xmlns:a16="http://schemas.microsoft.com/office/drawing/2014/main" id="{484F4BA6-38CF-4325-B905-7079B783CC6E}"/>
              </a:ext>
            </a:extLst>
          </p:cNvPr>
          <p:cNvPicPr>
            <a:picLocks noChangeAspect="1"/>
          </p:cNvPicPr>
          <p:nvPr/>
        </p:nvPicPr>
        <p:blipFill>
          <a:blip r:embed="rId3"/>
          <a:stretch>
            <a:fillRect/>
          </a:stretch>
        </p:blipFill>
        <p:spPr>
          <a:xfrm>
            <a:off x="2944684" y="1349146"/>
            <a:ext cx="5805593" cy="1821247"/>
          </a:xfrm>
          <a:prstGeom prst="rect">
            <a:avLst/>
          </a:prstGeom>
        </p:spPr>
      </p:pic>
      <p:sp>
        <p:nvSpPr>
          <p:cNvPr id="6" name="Rectangle 5">
            <a:extLst>
              <a:ext uri="{FF2B5EF4-FFF2-40B4-BE49-F238E27FC236}">
                <a16:creationId xmlns:a16="http://schemas.microsoft.com/office/drawing/2014/main" id="{59A7F28E-D828-4107-8A69-735C6ABEB04D}"/>
              </a:ext>
            </a:extLst>
          </p:cNvPr>
          <p:cNvSpPr/>
          <p:nvPr/>
        </p:nvSpPr>
        <p:spPr>
          <a:xfrm>
            <a:off x="6389773" y="3082540"/>
            <a:ext cx="2463367" cy="307777"/>
          </a:xfrm>
          <a:prstGeom prst="rect">
            <a:avLst/>
          </a:prstGeom>
        </p:spPr>
        <p:txBody>
          <a:bodyPr wrap="none">
            <a:spAutoFit/>
          </a:bodyPr>
          <a:lstStyle/>
          <a:p>
            <a:r>
              <a:rPr lang="en-GB" sz="1400" dirty="0">
                <a:hlinkClick r:id="rId4"/>
              </a:rPr>
              <a:t>https://paywallthemovie.com/</a:t>
            </a:r>
            <a:r>
              <a:rPr lang="en-GB" sz="1400" dirty="0"/>
              <a:t> </a:t>
            </a:r>
          </a:p>
        </p:txBody>
      </p:sp>
    </p:spTree>
    <p:extLst>
      <p:ext uri="{BB962C8B-B14F-4D97-AF65-F5344CB8AC3E}">
        <p14:creationId xmlns:p14="http://schemas.microsoft.com/office/powerpoint/2010/main" val="1786553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72672" y="47488"/>
            <a:ext cx="10515600" cy="1325563"/>
          </a:xfrm>
        </p:spPr>
        <p:txBody>
          <a:bodyPr>
            <a:normAutofit/>
          </a:bodyPr>
          <a:lstStyle/>
          <a:p>
            <a:r>
              <a:rPr lang="en-GB" dirty="0"/>
              <a:t>Welcome to the networked 21st century</a:t>
            </a:r>
          </a:p>
        </p:txBody>
      </p:sp>
      <p:sp>
        <p:nvSpPr>
          <p:cNvPr id="5" name="Textfeld 4"/>
          <p:cNvSpPr txBox="1"/>
          <p:nvPr/>
        </p:nvSpPr>
        <p:spPr>
          <a:xfrm>
            <a:off x="1732686" y="4723814"/>
            <a:ext cx="8805108" cy="1815882"/>
          </a:xfrm>
          <a:prstGeom prst="rect">
            <a:avLst/>
          </a:prstGeom>
          <a:noFill/>
        </p:spPr>
        <p:txBody>
          <a:bodyPr wrap="square" rtlCol="0">
            <a:spAutoFit/>
          </a:bodyPr>
          <a:lstStyle/>
          <a:p>
            <a:pPr algn="ctr"/>
            <a:r>
              <a:rPr lang="en-GB" sz="2800" dirty="0"/>
              <a:t>Everywhere we are using networks to evaluate information on the Web.  Why not in science? Use the power of professional networks to evaluate scientific results.</a:t>
            </a:r>
          </a:p>
          <a:p>
            <a:r>
              <a:rPr lang="en-GB" sz="2800" dirty="0"/>
              <a:t> </a:t>
            </a:r>
            <a:endParaRPr lang="en-GB" sz="1200" dirty="0"/>
          </a:p>
        </p:txBody>
      </p:sp>
      <p:sp>
        <p:nvSpPr>
          <p:cNvPr id="8" name="Rechteck 7"/>
          <p:cNvSpPr/>
          <p:nvPr/>
        </p:nvSpPr>
        <p:spPr>
          <a:xfrm>
            <a:off x="884667" y="5325793"/>
            <a:ext cx="776011" cy="910399"/>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hueOff val="3240090"/>
              <a:satOff val="451"/>
              <a:lumOff val="392"/>
              <a:alphaOff val="0"/>
            </a:schemeClr>
          </a:effectRef>
          <a:fontRef idx="minor">
            <a:schemeClr val="lt1"/>
          </a:fontRef>
        </p:style>
      </p:sp>
      <p:sp>
        <p:nvSpPr>
          <p:cNvPr id="9" name="Rechteck 8"/>
          <p:cNvSpPr/>
          <p:nvPr/>
        </p:nvSpPr>
        <p:spPr>
          <a:xfrm>
            <a:off x="812659" y="4646267"/>
            <a:ext cx="848019" cy="71466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hueOff val="1620045"/>
              <a:satOff val="225"/>
              <a:lumOff val="196"/>
              <a:alphaOff val="0"/>
            </a:schemeClr>
          </a:effectRef>
          <a:fontRef idx="minor">
            <a:schemeClr val="lt1"/>
          </a:fontRef>
        </p:style>
      </p:sp>
      <p:sp>
        <p:nvSpPr>
          <p:cNvPr id="12" name="Inhaltsplatzhalter 4">
            <a:extLst>
              <a:ext uri="{FF2B5EF4-FFF2-40B4-BE49-F238E27FC236}">
                <a16:creationId xmlns:a16="http://schemas.microsoft.com/office/drawing/2014/main" id="{BA515158-C432-48BC-80A0-2CE48BF70E37}"/>
              </a:ext>
            </a:extLst>
          </p:cNvPr>
          <p:cNvSpPr txBox="1">
            <a:spLocks/>
          </p:cNvSpPr>
          <p:nvPr/>
        </p:nvSpPr>
        <p:spPr>
          <a:xfrm>
            <a:off x="2966846" y="1806501"/>
            <a:ext cx="6484377" cy="1355799"/>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2" indent="0">
              <a:spcBef>
                <a:spcPts val="600"/>
              </a:spcBef>
              <a:spcAft>
                <a:spcPts val="1200"/>
              </a:spcAft>
              <a:buFont typeface="Wingdings 2" panose="05020102010507070707" pitchFamily="18" charset="2"/>
              <a:buNone/>
            </a:pPr>
            <a:endParaRPr lang="de-DE" sz="2800" dirty="0"/>
          </a:p>
        </p:txBody>
      </p:sp>
      <p:pic>
        <p:nvPicPr>
          <p:cNvPr id="14" name="Picture 2" descr="http://journals.plos.org/plosone/article/figure/image?size=large&amp;id=10.1371/journal.pone.0193148.g008">
            <a:extLst>
              <a:ext uri="{FF2B5EF4-FFF2-40B4-BE49-F238E27FC236}">
                <a16:creationId xmlns:a16="http://schemas.microsoft.com/office/drawing/2014/main" id="{F4690205-CB21-4777-967B-9288F7E571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6846" y="1431244"/>
            <a:ext cx="5952855" cy="29229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1D802A6-266B-40B9-A82C-307309E82D22}"/>
              </a:ext>
            </a:extLst>
          </p:cNvPr>
          <p:cNvSpPr/>
          <p:nvPr/>
        </p:nvSpPr>
        <p:spPr>
          <a:xfrm>
            <a:off x="264226" y="6405029"/>
            <a:ext cx="7174523" cy="369332"/>
          </a:xfrm>
          <a:prstGeom prst="rect">
            <a:avLst/>
          </a:prstGeom>
        </p:spPr>
        <p:txBody>
          <a:bodyPr wrap="square">
            <a:spAutoFit/>
          </a:bodyPr>
          <a:lstStyle/>
          <a:p>
            <a:r>
              <a:rPr lang="en-GB" dirty="0">
                <a:hlinkClick r:id="rId6"/>
              </a:rPr>
              <a:t>http://journals.plos.org/plosone/article?id=10.1371/journal.pone.0193148</a:t>
            </a:r>
            <a:r>
              <a:rPr lang="en-GB" dirty="0"/>
              <a:t> </a:t>
            </a:r>
          </a:p>
        </p:txBody>
      </p:sp>
      <p:sp>
        <p:nvSpPr>
          <p:cNvPr id="16" name="Rectangle 15">
            <a:extLst>
              <a:ext uri="{FF2B5EF4-FFF2-40B4-BE49-F238E27FC236}">
                <a16:creationId xmlns:a16="http://schemas.microsoft.com/office/drawing/2014/main" id="{57B3841D-C903-4D86-B12A-9600BAE3BBF0}"/>
              </a:ext>
            </a:extLst>
          </p:cNvPr>
          <p:cNvSpPr/>
          <p:nvPr/>
        </p:nvSpPr>
        <p:spPr>
          <a:xfrm>
            <a:off x="9482006" y="6488668"/>
            <a:ext cx="2008883" cy="369332"/>
          </a:xfrm>
          <a:prstGeom prst="rect">
            <a:avLst/>
          </a:prstGeom>
        </p:spPr>
        <p:txBody>
          <a:bodyPr wrap="none">
            <a:spAutoFit/>
          </a:bodyPr>
          <a:lstStyle/>
          <a:p>
            <a:r>
              <a:rPr lang="de-DE" dirty="0">
                <a:latin typeface="Open Sans"/>
                <a:hlinkClick r:id="rId7"/>
              </a:rPr>
              <a:t>@protohedgehog</a:t>
            </a:r>
            <a:endParaRPr lang="en-GB" dirty="0">
              <a:latin typeface="Open Sans"/>
            </a:endParaRPr>
          </a:p>
        </p:txBody>
      </p:sp>
    </p:spTree>
    <p:extLst>
      <p:ext uri="{BB962C8B-B14F-4D97-AF65-F5344CB8AC3E}">
        <p14:creationId xmlns:p14="http://schemas.microsoft.com/office/powerpoint/2010/main" val="180523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45800" cy="1325563"/>
          </a:xfrm>
        </p:spPr>
        <p:txBody>
          <a:bodyPr/>
          <a:lstStyle/>
          <a:p>
            <a:r>
              <a:rPr lang="en-GB" dirty="0"/>
              <a:t>Three core aspects for success of any future ‘platform’</a:t>
            </a:r>
          </a:p>
        </p:txBody>
      </p:sp>
      <p:sp>
        <p:nvSpPr>
          <p:cNvPr id="3" name="Content Placeholder 2"/>
          <p:cNvSpPr>
            <a:spLocks noGrp="1"/>
          </p:cNvSpPr>
          <p:nvPr>
            <p:ph idx="1"/>
          </p:nvPr>
        </p:nvSpPr>
        <p:spPr>
          <a:xfrm>
            <a:off x="496740" y="3120829"/>
            <a:ext cx="5274689" cy="2536581"/>
          </a:xfrm>
        </p:spPr>
        <p:txBody>
          <a:bodyPr>
            <a:normAutofit/>
          </a:bodyPr>
          <a:lstStyle/>
          <a:p>
            <a:pPr marL="457200" indent="-457200">
              <a:buFont typeface="+mj-lt"/>
              <a:buAutoNum type="arabicPeriod"/>
            </a:pPr>
            <a:r>
              <a:rPr lang="en-GB" sz="2800" b="1" dirty="0"/>
              <a:t>Quality control/moderation</a:t>
            </a:r>
          </a:p>
          <a:p>
            <a:pPr marL="457200" indent="-457200">
              <a:buFont typeface="+mj-lt"/>
              <a:buAutoNum type="arabicPeriod"/>
            </a:pPr>
            <a:r>
              <a:rPr lang="en-GB" sz="2800" b="1" dirty="0"/>
              <a:t>Certification/reputation</a:t>
            </a:r>
          </a:p>
          <a:p>
            <a:pPr marL="457200" indent="-457200">
              <a:buFont typeface="+mj-lt"/>
              <a:buAutoNum type="arabicPeriod"/>
            </a:pPr>
            <a:r>
              <a:rPr lang="en-GB" sz="2800" b="1" dirty="0"/>
              <a:t>Engagement incentives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7500" y="1921510"/>
            <a:ext cx="3746500" cy="4318000"/>
          </a:xfrm>
          <a:prstGeom prst="rect">
            <a:avLst/>
          </a:prstGeom>
        </p:spPr>
      </p:pic>
      <p:sp>
        <p:nvSpPr>
          <p:cNvPr id="6" name="Right Arrow 5"/>
          <p:cNvSpPr/>
          <p:nvPr/>
        </p:nvSpPr>
        <p:spPr>
          <a:xfrm>
            <a:off x="5706195" y="3303270"/>
            <a:ext cx="2074460" cy="10858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566749" y="5174681"/>
            <a:ext cx="1134670" cy="369332"/>
          </a:xfrm>
          <a:prstGeom prst="rect">
            <a:avLst/>
          </a:prstGeom>
          <a:noFill/>
        </p:spPr>
        <p:txBody>
          <a:bodyPr wrap="none" rtlCol="0">
            <a:spAutoFit/>
          </a:bodyPr>
          <a:lstStyle/>
          <a:p>
            <a:r>
              <a:rPr lang="en-GB" dirty="0"/>
              <a:t>So, how..?</a:t>
            </a:r>
          </a:p>
        </p:txBody>
      </p:sp>
      <p:sp>
        <p:nvSpPr>
          <p:cNvPr id="9" name="TextBox 8"/>
          <p:cNvSpPr txBox="1"/>
          <p:nvPr/>
        </p:nvSpPr>
        <p:spPr>
          <a:xfrm>
            <a:off x="5836664" y="3661529"/>
            <a:ext cx="1476686" cy="369332"/>
          </a:xfrm>
          <a:prstGeom prst="rect">
            <a:avLst/>
          </a:prstGeom>
          <a:noFill/>
        </p:spPr>
        <p:txBody>
          <a:bodyPr wrap="none" rtlCol="0">
            <a:spAutoFit/>
          </a:bodyPr>
          <a:lstStyle/>
          <a:p>
            <a:r>
              <a:rPr lang="en-GB" b="1" dirty="0"/>
              <a:t>HARMONY</a:t>
            </a:r>
          </a:p>
        </p:txBody>
      </p:sp>
      <p:sp>
        <p:nvSpPr>
          <p:cNvPr id="11" name="Rectangle 10">
            <a:extLst>
              <a:ext uri="{FF2B5EF4-FFF2-40B4-BE49-F238E27FC236}">
                <a16:creationId xmlns:a16="http://schemas.microsoft.com/office/drawing/2014/main" id="{BFA69265-88BD-4CFA-90BD-006E6B03300A}"/>
              </a:ext>
            </a:extLst>
          </p:cNvPr>
          <p:cNvSpPr/>
          <p:nvPr/>
        </p:nvSpPr>
        <p:spPr>
          <a:xfrm>
            <a:off x="9675117" y="6378776"/>
            <a:ext cx="2008883" cy="369332"/>
          </a:xfrm>
          <a:prstGeom prst="rect">
            <a:avLst/>
          </a:prstGeom>
        </p:spPr>
        <p:txBody>
          <a:bodyPr wrap="none">
            <a:spAutoFit/>
          </a:bodyPr>
          <a:lstStyle/>
          <a:p>
            <a:r>
              <a:rPr lang="de-DE" dirty="0">
                <a:latin typeface="Open Sans"/>
                <a:hlinkClick r:id="rId3"/>
              </a:rPr>
              <a:t>@protohedgehog</a:t>
            </a:r>
            <a:endParaRPr lang="en-GB" dirty="0">
              <a:latin typeface="Open Sans"/>
            </a:endParaRPr>
          </a:p>
        </p:txBody>
      </p:sp>
      <p:sp>
        <p:nvSpPr>
          <p:cNvPr id="4" name="Rectangle 3">
            <a:extLst>
              <a:ext uri="{FF2B5EF4-FFF2-40B4-BE49-F238E27FC236}">
                <a16:creationId xmlns:a16="http://schemas.microsoft.com/office/drawing/2014/main" id="{A7D4EC06-EF32-4992-8571-ADB1E052E1D8}"/>
              </a:ext>
            </a:extLst>
          </p:cNvPr>
          <p:cNvSpPr/>
          <p:nvPr/>
        </p:nvSpPr>
        <p:spPr>
          <a:xfrm>
            <a:off x="0" y="6119806"/>
            <a:ext cx="8162154" cy="646331"/>
          </a:xfrm>
          <a:prstGeom prst="rect">
            <a:avLst/>
          </a:prstGeom>
        </p:spPr>
        <p:txBody>
          <a:bodyPr wrap="square">
            <a:spAutoFit/>
          </a:bodyPr>
          <a:lstStyle/>
          <a:p>
            <a:r>
              <a:rPr lang="en-GB" dirty="0">
                <a:hlinkClick r:id="rId4"/>
              </a:rPr>
              <a:t>http://blogs.lse.ac.uk/impactofsocialsciences/2017/09/11/we-have-the-technology-to-save-peer-review-now-it-is-up-to-our-communities-to-implement-it/</a:t>
            </a:r>
            <a:r>
              <a:rPr lang="en-GB" dirty="0"/>
              <a:t> </a:t>
            </a:r>
          </a:p>
        </p:txBody>
      </p:sp>
    </p:spTree>
    <p:extLst>
      <p:ext uri="{BB962C8B-B14F-4D97-AF65-F5344CB8AC3E}">
        <p14:creationId xmlns:p14="http://schemas.microsoft.com/office/powerpoint/2010/main" val="820361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38" y="39718"/>
            <a:ext cx="10568777" cy="1485900"/>
          </a:xfrm>
        </p:spPr>
        <p:txBody>
          <a:bodyPr/>
          <a:lstStyle/>
          <a:p>
            <a:r>
              <a:rPr lang="en-GB" dirty="0"/>
              <a:t>We have the tools to blow things wide open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3380" y="2549607"/>
            <a:ext cx="3825240" cy="215169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969" y="3995754"/>
            <a:ext cx="2672872" cy="24394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7290" y="3822031"/>
            <a:ext cx="3047369" cy="25331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955" y="852152"/>
            <a:ext cx="6267450" cy="1867700"/>
          </a:xfrm>
          <a:prstGeom prst="rect">
            <a:avLst/>
          </a:prstGeom>
        </p:spPr>
      </p:pic>
      <p:sp>
        <p:nvSpPr>
          <p:cNvPr id="11" name="Left-Right Arrow 10"/>
          <p:cNvSpPr/>
          <p:nvPr/>
        </p:nvSpPr>
        <p:spPr>
          <a:xfrm>
            <a:off x="4954230" y="5215460"/>
            <a:ext cx="212598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Right Arrow 11"/>
          <p:cNvSpPr/>
          <p:nvPr/>
        </p:nvSpPr>
        <p:spPr>
          <a:xfrm rot="3903480">
            <a:off x="8468806" y="2774775"/>
            <a:ext cx="167555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Left-Right Arrow 12"/>
          <p:cNvSpPr/>
          <p:nvPr/>
        </p:nvSpPr>
        <p:spPr>
          <a:xfrm rot="7262948">
            <a:off x="2373483" y="2797905"/>
            <a:ext cx="1675550" cy="736431"/>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4F00AAB-D7E4-45C7-AC63-B59B92674DAF}"/>
              </a:ext>
            </a:extLst>
          </p:cNvPr>
          <p:cNvSpPr/>
          <p:nvPr/>
        </p:nvSpPr>
        <p:spPr>
          <a:xfrm>
            <a:off x="9433368" y="6488668"/>
            <a:ext cx="2008883" cy="369332"/>
          </a:xfrm>
          <a:prstGeom prst="rect">
            <a:avLst/>
          </a:prstGeom>
        </p:spPr>
        <p:txBody>
          <a:bodyPr wrap="none">
            <a:spAutoFit/>
          </a:bodyPr>
          <a:lstStyle/>
          <a:p>
            <a:r>
              <a:rPr lang="de-DE" dirty="0">
                <a:latin typeface="Open Sans"/>
                <a:hlinkClick r:id="rId6"/>
              </a:rPr>
              <a:t>@protohedgehog</a:t>
            </a:r>
            <a:endParaRPr lang="en-GB" dirty="0">
              <a:latin typeface="Open Sans"/>
            </a:endParaRPr>
          </a:p>
        </p:txBody>
      </p:sp>
      <p:sp>
        <p:nvSpPr>
          <p:cNvPr id="5" name="Rectangle 4">
            <a:extLst>
              <a:ext uri="{FF2B5EF4-FFF2-40B4-BE49-F238E27FC236}">
                <a16:creationId xmlns:a16="http://schemas.microsoft.com/office/drawing/2014/main" id="{F491A381-A928-4425-9D68-ACBF38EE237A}"/>
              </a:ext>
            </a:extLst>
          </p:cNvPr>
          <p:cNvSpPr/>
          <p:nvPr/>
        </p:nvSpPr>
        <p:spPr>
          <a:xfrm>
            <a:off x="34348" y="6435166"/>
            <a:ext cx="3924472" cy="369332"/>
          </a:xfrm>
          <a:prstGeom prst="rect">
            <a:avLst/>
          </a:prstGeom>
        </p:spPr>
        <p:txBody>
          <a:bodyPr wrap="none">
            <a:spAutoFit/>
          </a:bodyPr>
          <a:lstStyle/>
          <a:p>
            <a:r>
              <a:rPr lang="en-GB" b="0" i="0" dirty="0">
                <a:solidFill>
                  <a:srgbClr val="2A2A2A"/>
                </a:solidFill>
                <a:effectLst/>
                <a:latin typeface="Source Sans Pro" panose="020B0503030403020204" pitchFamily="34" charset="0"/>
              </a:rPr>
              <a:t> </a:t>
            </a:r>
            <a:r>
              <a:rPr lang="en-GB" b="0" i="0" u="sng" dirty="0">
                <a:solidFill>
                  <a:srgbClr val="006FB7"/>
                </a:solidFill>
                <a:effectLst/>
                <a:latin typeface="Source Sans Pro" panose="020B0503030403020204" pitchFamily="34" charset="0"/>
                <a:hlinkClick r:id="rId7"/>
              </a:rPr>
              <a:t>https://doi.org/10.1093/femsle/fny204</a:t>
            </a:r>
            <a:endParaRPr lang="en-GB" dirty="0"/>
          </a:p>
        </p:txBody>
      </p:sp>
      <p:sp>
        <p:nvSpPr>
          <p:cNvPr id="3" name="TextBox 2">
            <a:extLst>
              <a:ext uri="{FF2B5EF4-FFF2-40B4-BE49-F238E27FC236}">
                <a16:creationId xmlns:a16="http://schemas.microsoft.com/office/drawing/2014/main" id="{FACCE57A-9B32-4ECB-B06A-57B19EF210FA}"/>
              </a:ext>
            </a:extLst>
          </p:cNvPr>
          <p:cNvSpPr txBox="1"/>
          <p:nvPr/>
        </p:nvSpPr>
        <p:spPr>
          <a:xfrm>
            <a:off x="173444" y="1415344"/>
            <a:ext cx="2686313" cy="1754326"/>
          </a:xfrm>
          <a:prstGeom prst="rect">
            <a:avLst/>
          </a:prstGeom>
          <a:noFill/>
        </p:spPr>
        <p:txBody>
          <a:bodyPr wrap="none" rtlCol="0">
            <a:spAutoFit/>
          </a:bodyPr>
          <a:lstStyle/>
          <a:p>
            <a:pPr marL="285750" indent="-285750">
              <a:buFont typeface="Arial" panose="020B0604020202020204" pitchFamily="34" charset="0"/>
              <a:buChar char="•"/>
            </a:pPr>
            <a:r>
              <a:rPr lang="en-GB" dirty="0"/>
              <a:t>Low cost</a:t>
            </a:r>
          </a:p>
          <a:p>
            <a:pPr marL="285750" indent="-285750">
              <a:buFont typeface="Arial" panose="020B0604020202020204" pitchFamily="34" charset="0"/>
              <a:buChar char="•"/>
            </a:pPr>
            <a:r>
              <a:rPr lang="en-GB" dirty="0"/>
              <a:t>Creditable</a:t>
            </a:r>
          </a:p>
          <a:p>
            <a:pPr marL="285750" indent="-285750">
              <a:buFont typeface="Arial" panose="020B0604020202020204" pitchFamily="34" charset="0"/>
              <a:buChar char="•"/>
            </a:pPr>
            <a:r>
              <a:rPr lang="en-GB" dirty="0"/>
              <a:t>Collaborative</a:t>
            </a:r>
          </a:p>
          <a:p>
            <a:pPr marL="285750" indent="-285750">
              <a:buFont typeface="Arial" panose="020B0604020202020204" pitchFamily="34" charset="0"/>
              <a:buChar char="•"/>
            </a:pPr>
            <a:r>
              <a:rPr lang="en-GB" dirty="0"/>
              <a:t>Instant</a:t>
            </a:r>
          </a:p>
          <a:p>
            <a:pPr marL="285750" indent="-285750">
              <a:buFont typeface="Arial" panose="020B0604020202020204" pitchFamily="34" charset="0"/>
              <a:buChar char="•"/>
            </a:pPr>
            <a:r>
              <a:rPr lang="en-GB" b="1" dirty="0"/>
              <a:t>Community-owned</a:t>
            </a:r>
          </a:p>
          <a:p>
            <a:pPr marL="285750" indent="-285750">
              <a:buFont typeface="Arial" panose="020B0604020202020204" pitchFamily="34" charset="0"/>
              <a:buChar char="•"/>
            </a:pPr>
            <a:r>
              <a:rPr lang="en-GB" dirty="0"/>
              <a:t>Inherently reproducible</a:t>
            </a:r>
          </a:p>
        </p:txBody>
      </p:sp>
    </p:spTree>
    <p:extLst>
      <p:ext uri="{BB962C8B-B14F-4D97-AF65-F5344CB8AC3E}">
        <p14:creationId xmlns:p14="http://schemas.microsoft.com/office/powerpoint/2010/main" val="806125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1E0AE-FF30-4AC7-8EB7-137BCD3DEB05}"/>
              </a:ext>
            </a:extLst>
          </p:cNvPr>
          <p:cNvSpPr>
            <a:spLocks noGrp="1"/>
          </p:cNvSpPr>
          <p:nvPr>
            <p:ph type="title"/>
          </p:nvPr>
        </p:nvSpPr>
        <p:spPr>
          <a:xfrm>
            <a:off x="2189480" y="165416"/>
            <a:ext cx="10515600" cy="1325563"/>
          </a:xfrm>
        </p:spPr>
        <p:txBody>
          <a:bodyPr/>
          <a:lstStyle/>
          <a:p>
            <a:r>
              <a:rPr lang="en-GB" dirty="0"/>
              <a:t>Promising initiatives in this space</a:t>
            </a:r>
          </a:p>
        </p:txBody>
      </p:sp>
      <p:sp>
        <p:nvSpPr>
          <p:cNvPr id="3" name="Content Placeholder 2">
            <a:extLst>
              <a:ext uri="{FF2B5EF4-FFF2-40B4-BE49-F238E27FC236}">
                <a16:creationId xmlns:a16="http://schemas.microsoft.com/office/drawing/2014/main" id="{48C91B15-CE6C-4B98-AEA8-EA58F0272EF4}"/>
              </a:ext>
            </a:extLst>
          </p:cNvPr>
          <p:cNvSpPr>
            <a:spLocks noGrp="1"/>
          </p:cNvSpPr>
          <p:nvPr>
            <p:ph idx="1"/>
          </p:nvPr>
        </p:nvSpPr>
        <p:spPr>
          <a:xfrm>
            <a:off x="543560" y="1784985"/>
            <a:ext cx="6141720" cy="4707890"/>
          </a:xfrm>
        </p:spPr>
        <p:txBody>
          <a:bodyPr>
            <a:normAutofit fontScale="85000" lnSpcReduction="10000"/>
          </a:bodyPr>
          <a:lstStyle/>
          <a:p>
            <a:pPr>
              <a:lnSpc>
                <a:spcPct val="150000"/>
              </a:lnSpc>
              <a:buFont typeface="Wingdings" panose="05000000000000000000" pitchFamily="2" charset="2"/>
              <a:buChar char="Ø"/>
            </a:pPr>
            <a:r>
              <a:rPr lang="en-GB" sz="3200" dirty="0"/>
              <a:t> </a:t>
            </a:r>
            <a:r>
              <a:rPr lang="en-GB" sz="3200" dirty="0">
                <a:hlinkClick r:id="rId2"/>
              </a:rPr>
              <a:t>Open Scholarship Initiative</a:t>
            </a:r>
            <a:endParaRPr lang="en-GB" sz="3200" dirty="0"/>
          </a:p>
          <a:p>
            <a:pPr>
              <a:lnSpc>
                <a:spcPct val="150000"/>
              </a:lnSpc>
              <a:buFont typeface="Wingdings" panose="05000000000000000000" pitchFamily="2" charset="2"/>
              <a:buChar char="Ø"/>
            </a:pPr>
            <a:r>
              <a:rPr lang="en-GB" sz="3200" dirty="0"/>
              <a:t> Cross-national initiatives (e.g., </a:t>
            </a:r>
            <a:r>
              <a:rPr lang="en-GB" sz="3200" dirty="0">
                <a:hlinkClick r:id="rId3"/>
              </a:rPr>
              <a:t>Plan S</a:t>
            </a:r>
            <a:r>
              <a:rPr lang="en-GB" sz="3200" dirty="0"/>
              <a:t>, </a:t>
            </a:r>
            <a:r>
              <a:rPr lang="en-GB" sz="3200" dirty="0">
                <a:hlinkClick r:id="rId4"/>
              </a:rPr>
              <a:t>SciELO</a:t>
            </a:r>
            <a:r>
              <a:rPr lang="en-GB" sz="3200" dirty="0"/>
              <a:t>, </a:t>
            </a:r>
            <a:r>
              <a:rPr lang="en-GB" sz="3200" dirty="0" err="1">
                <a:hlinkClick r:id="rId5"/>
              </a:rPr>
              <a:t>OCSDnet</a:t>
            </a:r>
            <a:r>
              <a:rPr lang="en-GB" sz="3200" dirty="0"/>
              <a:t>, </a:t>
            </a:r>
            <a:r>
              <a:rPr lang="en-GB" sz="3200" dirty="0">
                <a:hlinkClick r:id="rId6"/>
              </a:rPr>
              <a:t>DOAJ</a:t>
            </a:r>
            <a:r>
              <a:rPr lang="en-GB" sz="3200" dirty="0"/>
              <a:t>, </a:t>
            </a:r>
            <a:r>
              <a:rPr lang="en-GB" sz="3200" dirty="0" err="1">
                <a:hlinkClick r:id="rId7"/>
              </a:rPr>
              <a:t>OpenAIRE</a:t>
            </a:r>
            <a:r>
              <a:rPr lang="en-GB" sz="3200" dirty="0"/>
              <a:t>) </a:t>
            </a:r>
          </a:p>
          <a:p>
            <a:pPr>
              <a:lnSpc>
                <a:spcPct val="150000"/>
              </a:lnSpc>
              <a:buFont typeface="Wingdings" panose="05000000000000000000" pitchFamily="2" charset="2"/>
              <a:buChar char="Ø"/>
            </a:pPr>
            <a:r>
              <a:rPr lang="en-GB" sz="3200" dirty="0"/>
              <a:t> </a:t>
            </a:r>
            <a:r>
              <a:rPr lang="en-GB" sz="3200" dirty="0">
                <a:hlinkClick r:id="rId8"/>
              </a:rPr>
              <a:t>Joint Roadmap for Open Science Tools</a:t>
            </a:r>
            <a:endParaRPr lang="en-GB" sz="3200" dirty="0"/>
          </a:p>
          <a:p>
            <a:pPr>
              <a:lnSpc>
                <a:spcPct val="150000"/>
              </a:lnSpc>
              <a:buFont typeface="Wingdings" panose="05000000000000000000" pitchFamily="2" charset="2"/>
              <a:buChar char="Ø"/>
            </a:pPr>
            <a:r>
              <a:rPr lang="en-GB" sz="3200" dirty="0"/>
              <a:t> </a:t>
            </a:r>
            <a:r>
              <a:rPr lang="en-GB" sz="3200" dirty="0">
                <a:hlinkClick r:id="rId9"/>
              </a:rPr>
              <a:t>Open Science MOOC</a:t>
            </a:r>
            <a:r>
              <a:rPr lang="en-GB" sz="3200" dirty="0"/>
              <a:t> and </a:t>
            </a:r>
            <a:r>
              <a:rPr lang="en-GB" sz="3200" dirty="0">
                <a:hlinkClick r:id="rId10"/>
              </a:rPr>
              <a:t>Open Scholarship Strategy</a:t>
            </a:r>
            <a:endParaRPr lang="en-GB" sz="3200" dirty="0"/>
          </a:p>
          <a:p>
            <a:pPr>
              <a:lnSpc>
                <a:spcPct val="150000"/>
              </a:lnSpc>
              <a:buFont typeface="Wingdings" panose="05000000000000000000" pitchFamily="2" charset="2"/>
              <a:buChar char="Ø"/>
            </a:pPr>
            <a:r>
              <a:rPr lang="en-GB" sz="3200" dirty="0"/>
              <a:t> </a:t>
            </a:r>
            <a:r>
              <a:rPr lang="en-GB" sz="3200" dirty="0">
                <a:hlinkClick r:id="rId11"/>
              </a:rPr>
              <a:t>Scholarly Commons</a:t>
            </a:r>
            <a:r>
              <a:rPr lang="en-GB" sz="3200" dirty="0"/>
              <a:t> (Force11)</a:t>
            </a:r>
          </a:p>
        </p:txBody>
      </p:sp>
      <p:graphicFrame>
        <p:nvGraphicFramePr>
          <p:cNvPr id="4" name="Diagram 3">
            <a:extLst>
              <a:ext uri="{FF2B5EF4-FFF2-40B4-BE49-F238E27FC236}">
                <a16:creationId xmlns:a16="http://schemas.microsoft.com/office/drawing/2014/main" id="{B8241DD1-9988-4860-8647-6DA82FB06B4D}"/>
              </a:ext>
            </a:extLst>
          </p:cNvPr>
          <p:cNvGraphicFramePr/>
          <p:nvPr>
            <p:extLst/>
          </p:nvPr>
        </p:nvGraphicFramePr>
        <p:xfrm>
          <a:off x="5618480" y="1588981"/>
          <a:ext cx="7355840" cy="490389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Rectangle 4">
            <a:extLst>
              <a:ext uri="{FF2B5EF4-FFF2-40B4-BE49-F238E27FC236}">
                <a16:creationId xmlns:a16="http://schemas.microsoft.com/office/drawing/2014/main" id="{71A6640E-1355-492B-BE89-9A56F0FD4692}"/>
              </a:ext>
            </a:extLst>
          </p:cNvPr>
          <p:cNvSpPr/>
          <p:nvPr/>
        </p:nvSpPr>
        <p:spPr>
          <a:xfrm>
            <a:off x="9433368" y="6451722"/>
            <a:ext cx="2008883" cy="369332"/>
          </a:xfrm>
          <a:prstGeom prst="rect">
            <a:avLst/>
          </a:prstGeom>
        </p:spPr>
        <p:txBody>
          <a:bodyPr wrap="none">
            <a:spAutoFit/>
          </a:bodyPr>
          <a:lstStyle/>
          <a:p>
            <a:r>
              <a:rPr lang="de-DE" dirty="0">
                <a:latin typeface="Open Sans"/>
                <a:hlinkClick r:id="rId17"/>
              </a:rPr>
              <a:t>@protohedgehog</a:t>
            </a:r>
            <a:endParaRPr lang="en-GB" dirty="0">
              <a:latin typeface="Open Sans"/>
            </a:endParaRPr>
          </a:p>
        </p:txBody>
      </p:sp>
      <p:sp>
        <p:nvSpPr>
          <p:cNvPr id="6" name="Rectangle 5">
            <a:extLst>
              <a:ext uri="{FF2B5EF4-FFF2-40B4-BE49-F238E27FC236}">
                <a16:creationId xmlns:a16="http://schemas.microsoft.com/office/drawing/2014/main" id="{A7786047-2D44-4BB0-A587-693683A860F0}"/>
              </a:ext>
            </a:extLst>
          </p:cNvPr>
          <p:cNvSpPr/>
          <p:nvPr/>
        </p:nvSpPr>
        <p:spPr>
          <a:xfrm>
            <a:off x="111760" y="6451722"/>
            <a:ext cx="7193280" cy="369332"/>
          </a:xfrm>
          <a:prstGeom prst="rect">
            <a:avLst/>
          </a:prstGeom>
        </p:spPr>
        <p:txBody>
          <a:bodyPr wrap="square">
            <a:spAutoFit/>
          </a:bodyPr>
          <a:lstStyle/>
          <a:p>
            <a:r>
              <a:rPr lang="en-GB" dirty="0">
                <a:hlinkClick r:id="rId18"/>
              </a:rPr>
              <a:t>http://elephantinthelab.org/do-we-need-an-open-science-coalition/</a:t>
            </a:r>
            <a:r>
              <a:rPr lang="en-GB" dirty="0"/>
              <a:t> </a:t>
            </a:r>
          </a:p>
        </p:txBody>
      </p:sp>
    </p:spTree>
    <p:extLst>
      <p:ext uri="{BB962C8B-B14F-4D97-AF65-F5344CB8AC3E}">
        <p14:creationId xmlns:p14="http://schemas.microsoft.com/office/powerpoint/2010/main" val="2209484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E800-145C-4DF4-B309-441BFEDC426A}"/>
              </a:ext>
            </a:extLst>
          </p:cNvPr>
          <p:cNvSpPr>
            <a:spLocks noGrp="1"/>
          </p:cNvSpPr>
          <p:nvPr>
            <p:ph type="title"/>
          </p:nvPr>
        </p:nvSpPr>
        <p:spPr/>
        <p:txBody>
          <a:bodyPr/>
          <a:lstStyle/>
          <a:p>
            <a:r>
              <a:rPr lang="en-GB" dirty="0"/>
              <a:t>Things I’m working on - </a:t>
            </a:r>
            <a:r>
              <a:rPr lang="en-GB" i="1" dirty="0"/>
              <a:t>Fossils</a:t>
            </a:r>
            <a:endParaRPr lang="en-GB" dirty="0"/>
          </a:p>
        </p:txBody>
      </p:sp>
      <p:pic>
        <p:nvPicPr>
          <p:cNvPr id="4" name="Picture 3">
            <a:extLst>
              <a:ext uri="{FF2B5EF4-FFF2-40B4-BE49-F238E27FC236}">
                <a16:creationId xmlns:a16="http://schemas.microsoft.com/office/drawing/2014/main" id="{CD0A6850-9959-4077-9408-610F5F8D9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862" y="3429000"/>
            <a:ext cx="5584054" cy="2958947"/>
          </a:xfrm>
          <a:prstGeom prst="rect">
            <a:avLst/>
          </a:prstGeom>
        </p:spPr>
      </p:pic>
      <p:sp>
        <p:nvSpPr>
          <p:cNvPr id="5" name="Rectangle 4">
            <a:extLst>
              <a:ext uri="{FF2B5EF4-FFF2-40B4-BE49-F238E27FC236}">
                <a16:creationId xmlns:a16="http://schemas.microsoft.com/office/drawing/2014/main" id="{024B4378-54CB-4565-9CBE-D215B585BB98}"/>
              </a:ext>
            </a:extLst>
          </p:cNvPr>
          <p:cNvSpPr/>
          <p:nvPr/>
        </p:nvSpPr>
        <p:spPr>
          <a:xfrm>
            <a:off x="2267234" y="6393985"/>
            <a:ext cx="3023520" cy="369332"/>
          </a:xfrm>
          <a:prstGeom prst="rect">
            <a:avLst/>
          </a:prstGeom>
        </p:spPr>
        <p:txBody>
          <a:bodyPr wrap="none">
            <a:spAutoFit/>
          </a:bodyPr>
          <a:lstStyle/>
          <a:p>
            <a:r>
              <a:rPr lang="en-GB" dirty="0">
                <a:hlinkClick r:id="rId3"/>
              </a:rPr>
              <a:t>https://meta-paleo.github.io/</a:t>
            </a:r>
            <a:r>
              <a:rPr lang="en-GB" dirty="0"/>
              <a:t> </a:t>
            </a:r>
          </a:p>
        </p:txBody>
      </p:sp>
      <p:pic>
        <p:nvPicPr>
          <p:cNvPr id="6" name="Picture 5">
            <a:extLst>
              <a:ext uri="{FF2B5EF4-FFF2-40B4-BE49-F238E27FC236}">
                <a16:creationId xmlns:a16="http://schemas.microsoft.com/office/drawing/2014/main" id="{C6CC2037-84C2-4314-BB6C-B3ABDD924C27}"/>
              </a:ext>
            </a:extLst>
          </p:cNvPr>
          <p:cNvPicPr>
            <a:picLocks noChangeAspect="1"/>
          </p:cNvPicPr>
          <p:nvPr/>
        </p:nvPicPr>
        <p:blipFill rotWithShape="1">
          <a:blip r:embed="rId4"/>
          <a:srcRect l="19150" t="22524" r="21942" b="33075"/>
          <a:stretch/>
        </p:blipFill>
        <p:spPr>
          <a:xfrm>
            <a:off x="577048" y="1287774"/>
            <a:ext cx="5042517" cy="2137928"/>
          </a:xfrm>
          <a:prstGeom prst="rect">
            <a:avLst/>
          </a:prstGeom>
        </p:spPr>
      </p:pic>
      <p:sp>
        <p:nvSpPr>
          <p:cNvPr id="7" name="TextBox 6">
            <a:extLst>
              <a:ext uri="{FF2B5EF4-FFF2-40B4-BE49-F238E27FC236}">
                <a16:creationId xmlns:a16="http://schemas.microsoft.com/office/drawing/2014/main" id="{6DCE07FE-C066-4B54-A4D6-9AB32A9E3DB3}"/>
              </a:ext>
            </a:extLst>
          </p:cNvPr>
          <p:cNvSpPr txBox="1"/>
          <p:nvPr/>
        </p:nvSpPr>
        <p:spPr>
          <a:xfrm>
            <a:off x="259836" y="6391245"/>
            <a:ext cx="1156727" cy="369332"/>
          </a:xfrm>
          <a:prstGeom prst="rect">
            <a:avLst/>
          </a:prstGeom>
          <a:noFill/>
        </p:spPr>
        <p:txBody>
          <a:bodyPr wrap="none" rtlCol="0">
            <a:spAutoFit/>
          </a:bodyPr>
          <a:lstStyle/>
          <a:p>
            <a:r>
              <a:rPr lang="en-GB" dirty="0"/>
              <a:t>Submitted</a:t>
            </a:r>
          </a:p>
        </p:txBody>
      </p:sp>
      <p:pic>
        <p:nvPicPr>
          <p:cNvPr id="8" name="Picture 7">
            <a:extLst>
              <a:ext uri="{FF2B5EF4-FFF2-40B4-BE49-F238E27FC236}">
                <a16:creationId xmlns:a16="http://schemas.microsoft.com/office/drawing/2014/main" id="{8B16DE22-F9D9-41BF-A9F2-24756CF5E1A6}"/>
              </a:ext>
            </a:extLst>
          </p:cNvPr>
          <p:cNvPicPr>
            <a:picLocks noChangeAspect="1"/>
          </p:cNvPicPr>
          <p:nvPr/>
        </p:nvPicPr>
        <p:blipFill rotWithShape="1">
          <a:blip r:embed="rId5"/>
          <a:srcRect l="37963" t="32683" r="37790" b="39486"/>
          <a:stretch/>
        </p:blipFill>
        <p:spPr>
          <a:xfrm>
            <a:off x="6277789" y="4667211"/>
            <a:ext cx="2956265" cy="1908700"/>
          </a:xfrm>
          <a:prstGeom prst="rect">
            <a:avLst/>
          </a:prstGeom>
        </p:spPr>
      </p:pic>
      <p:sp>
        <p:nvSpPr>
          <p:cNvPr id="9" name="Rectangle 8">
            <a:extLst>
              <a:ext uri="{FF2B5EF4-FFF2-40B4-BE49-F238E27FC236}">
                <a16:creationId xmlns:a16="http://schemas.microsoft.com/office/drawing/2014/main" id="{F609A500-7E80-46B9-ABF6-852CE8B02AD4}"/>
              </a:ext>
            </a:extLst>
          </p:cNvPr>
          <p:cNvSpPr/>
          <p:nvPr/>
        </p:nvSpPr>
        <p:spPr>
          <a:xfrm>
            <a:off x="9234054" y="6203281"/>
            <a:ext cx="2264210" cy="369332"/>
          </a:xfrm>
          <a:prstGeom prst="rect">
            <a:avLst/>
          </a:prstGeom>
        </p:spPr>
        <p:txBody>
          <a:bodyPr wrap="none">
            <a:spAutoFit/>
          </a:bodyPr>
          <a:lstStyle/>
          <a:p>
            <a:r>
              <a:rPr lang="en-GB" dirty="0">
                <a:hlinkClick r:id="rId6"/>
              </a:rPr>
              <a:t>https://paleorxiv.org/</a:t>
            </a:r>
            <a:r>
              <a:rPr lang="en-GB" dirty="0"/>
              <a:t> </a:t>
            </a:r>
          </a:p>
        </p:txBody>
      </p:sp>
      <p:pic>
        <p:nvPicPr>
          <p:cNvPr id="10" name="Picture 9">
            <a:extLst>
              <a:ext uri="{FF2B5EF4-FFF2-40B4-BE49-F238E27FC236}">
                <a16:creationId xmlns:a16="http://schemas.microsoft.com/office/drawing/2014/main" id="{33AA09C6-4528-4282-84BD-1A6D12B6B968}"/>
              </a:ext>
            </a:extLst>
          </p:cNvPr>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684885" y="1368179"/>
            <a:ext cx="5134253" cy="3314905"/>
          </a:xfrm>
          <a:prstGeom prst="rect">
            <a:avLst/>
          </a:prstGeom>
          <a:noFill/>
        </p:spPr>
      </p:pic>
    </p:spTree>
    <p:extLst>
      <p:ext uri="{BB962C8B-B14F-4D97-AF65-F5344CB8AC3E}">
        <p14:creationId xmlns:p14="http://schemas.microsoft.com/office/powerpoint/2010/main" val="424029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E800-145C-4DF4-B309-441BFEDC426A}"/>
              </a:ext>
            </a:extLst>
          </p:cNvPr>
          <p:cNvSpPr>
            <a:spLocks noGrp="1"/>
          </p:cNvSpPr>
          <p:nvPr>
            <p:ph type="title"/>
          </p:nvPr>
        </p:nvSpPr>
        <p:spPr/>
        <p:txBody>
          <a:bodyPr/>
          <a:lstStyle/>
          <a:p>
            <a:r>
              <a:rPr lang="en-GB" dirty="0"/>
              <a:t>Things I’m working on - </a:t>
            </a:r>
            <a:r>
              <a:rPr lang="en-GB" i="1" dirty="0"/>
              <a:t>Other</a:t>
            </a:r>
            <a:endParaRPr lang="en-GB" dirty="0"/>
          </a:p>
        </p:txBody>
      </p:sp>
      <p:pic>
        <p:nvPicPr>
          <p:cNvPr id="4" name="Picture 3">
            <a:extLst>
              <a:ext uri="{FF2B5EF4-FFF2-40B4-BE49-F238E27FC236}">
                <a16:creationId xmlns:a16="http://schemas.microsoft.com/office/drawing/2014/main" id="{C814F4FE-5AAC-4381-8953-571FAB5790A5}"/>
              </a:ext>
            </a:extLst>
          </p:cNvPr>
          <p:cNvPicPr>
            <a:picLocks noChangeAspect="1"/>
          </p:cNvPicPr>
          <p:nvPr/>
        </p:nvPicPr>
        <p:blipFill rotWithShape="1">
          <a:blip r:embed="rId2"/>
          <a:srcRect l="17622" t="39223" r="38471" b="35275"/>
          <a:stretch/>
        </p:blipFill>
        <p:spPr>
          <a:xfrm>
            <a:off x="544497" y="1552201"/>
            <a:ext cx="5353235" cy="1748901"/>
          </a:xfrm>
          <a:prstGeom prst="rect">
            <a:avLst/>
          </a:prstGeom>
        </p:spPr>
      </p:pic>
      <p:pic>
        <p:nvPicPr>
          <p:cNvPr id="7" name="Picture 6">
            <a:extLst>
              <a:ext uri="{FF2B5EF4-FFF2-40B4-BE49-F238E27FC236}">
                <a16:creationId xmlns:a16="http://schemas.microsoft.com/office/drawing/2014/main" id="{E4B1507E-0526-4F99-846A-AC5ADC7A90C2}"/>
              </a:ext>
            </a:extLst>
          </p:cNvPr>
          <p:cNvPicPr>
            <a:picLocks noChangeAspect="1"/>
          </p:cNvPicPr>
          <p:nvPr/>
        </p:nvPicPr>
        <p:blipFill rotWithShape="1">
          <a:blip r:embed="rId3"/>
          <a:srcRect l="10486" t="22007" r="11892" b="45372"/>
          <a:stretch/>
        </p:blipFill>
        <p:spPr>
          <a:xfrm>
            <a:off x="656206" y="3735318"/>
            <a:ext cx="5439794" cy="1285955"/>
          </a:xfrm>
          <a:prstGeom prst="rect">
            <a:avLst/>
          </a:prstGeom>
        </p:spPr>
      </p:pic>
      <p:sp>
        <p:nvSpPr>
          <p:cNvPr id="8" name="Rectangle 7">
            <a:extLst>
              <a:ext uri="{FF2B5EF4-FFF2-40B4-BE49-F238E27FC236}">
                <a16:creationId xmlns:a16="http://schemas.microsoft.com/office/drawing/2014/main" id="{F62BD837-2D93-4EBF-9D21-D1A048C4B96A}"/>
              </a:ext>
            </a:extLst>
          </p:cNvPr>
          <p:cNvSpPr/>
          <p:nvPr/>
        </p:nvSpPr>
        <p:spPr>
          <a:xfrm>
            <a:off x="165717" y="6405311"/>
            <a:ext cx="9078897" cy="369332"/>
          </a:xfrm>
          <a:prstGeom prst="rect">
            <a:avLst/>
          </a:prstGeom>
        </p:spPr>
        <p:txBody>
          <a:bodyPr wrap="square">
            <a:spAutoFit/>
          </a:bodyPr>
          <a:lstStyle/>
          <a:p>
            <a:r>
              <a:rPr lang="en-GB" dirty="0">
                <a:hlinkClick r:id="rId4"/>
              </a:rPr>
              <a:t>https://eliademy.com/catalog/oer/module-5-open-research-software-and-open-source.html</a:t>
            </a:r>
            <a:r>
              <a:rPr lang="en-GB" dirty="0"/>
              <a:t> </a:t>
            </a:r>
          </a:p>
        </p:txBody>
      </p:sp>
      <p:sp>
        <p:nvSpPr>
          <p:cNvPr id="10" name="TextBox 9">
            <a:extLst>
              <a:ext uri="{FF2B5EF4-FFF2-40B4-BE49-F238E27FC236}">
                <a16:creationId xmlns:a16="http://schemas.microsoft.com/office/drawing/2014/main" id="{5138FC2B-D3A4-4288-99F9-3C9160C0F528}"/>
              </a:ext>
            </a:extLst>
          </p:cNvPr>
          <p:cNvSpPr txBox="1"/>
          <p:nvPr/>
        </p:nvSpPr>
        <p:spPr>
          <a:xfrm>
            <a:off x="665825" y="3267905"/>
            <a:ext cx="1136530" cy="369332"/>
          </a:xfrm>
          <a:prstGeom prst="rect">
            <a:avLst/>
          </a:prstGeom>
          <a:noFill/>
        </p:spPr>
        <p:txBody>
          <a:bodyPr wrap="none" rtlCol="0">
            <a:spAutoFit/>
          </a:bodyPr>
          <a:lstStyle/>
          <a:p>
            <a:r>
              <a:rPr lang="en-GB" dirty="0"/>
              <a:t>Accepted!</a:t>
            </a:r>
          </a:p>
        </p:txBody>
      </p:sp>
      <p:pic>
        <p:nvPicPr>
          <p:cNvPr id="11" name="Picture 10">
            <a:extLst>
              <a:ext uri="{FF2B5EF4-FFF2-40B4-BE49-F238E27FC236}">
                <a16:creationId xmlns:a16="http://schemas.microsoft.com/office/drawing/2014/main" id="{BB987D67-267B-4A64-8C73-B221D67E06A9}"/>
              </a:ext>
            </a:extLst>
          </p:cNvPr>
          <p:cNvPicPr>
            <a:picLocks noChangeAspect="1"/>
          </p:cNvPicPr>
          <p:nvPr/>
        </p:nvPicPr>
        <p:blipFill rotWithShape="1">
          <a:blip r:embed="rId5"/>
          <a:srcRect l="23228" t="34822" r="32864" b="38511"/>
          <a:stretch/>
        </p:blipFill>
        <p:spPr>
          <a:xfrm>
            <a:off x="6391180" y="1304799"/>
            <a:ext cx="5353235" cy="1828800"/>
          </a:xfrm>
          <a:prstGeom prst="rect">
            <a:avLst/>
          </a:prstGeom>
        </p:spPr>
      </p:pic>
      <p:pic>
        <p:nvPicPr>
          <p:cNvPr id="12" name="Picture 11">
            <a:extLst>
              <a:ext uri="{FF2B5EF4-FFF2-40B4-BE49-F238E27FC236}">
                <a16:creationId xmlns:a16="http://schemas.microsoft.com/office/drawing/2014/main" id="{EAB9273C-9636-440D-B21D-703C7D75DEBD}"/>
              </a:ext>
            </a:extLst>
          </p:cNvPr>
          <p:cNvPicPr>
            <a:picLocks noChangeAspect="1"/>
          </p:cNvPicPr>
          <p:nvPr/>
        </p:nvPicPr>
        <p:blipFill rotWithShape="1">
          <a:blip r:embed="rId6"/>
          <a:srcRect l="25534" t="41962" r="31481" b="30602"/>
          <a:stretch/>
        </p:blipFill>
        <p:spPr>
          <a:xfrm>
            <a:off x="6447406" y="3267905"/>
            <a:ext cx="5240784" cy="1881567"/>
          </a:xfrm>
          <a:prstGeom prst="rect">
            <a:avLst/>
          </a:prstGeom>
        </p:spPr>
      </p:pic>
      <p:pic>
        <p:nvPicPr>
          <p:cNvPr id="13" name="Picture 12">
            <a:extLst>
              <a:ext uri="{FF2B5EF4-FFF2-40B4-BE49-F238E27FC236}">
                <a16:creationId xmlns:a16="http://schemas.microsoft.com/office/drawing/2014/main" id="{907B30D8-93C0-47C1-A9BE-B1988A9923F8}"/>
              </a:ext>
            </a:extLst>
          </p:cNvPr>
          <p:cNvPicPr>
            <a:picLocks noChangeAspect="1"/>
          </p:cNvPicPr>
          <p:nvPr/>
        </p:nvPicPr>
        <p:blipFill rotWithShape="1">
          <a:blip r:embed="rId7"/>
          <a:srcRect l="22864" t="35946" r="33228" b="44725"/>
          <a:stretch/>
        </p:blipFill>
        <p:spPr>
          <a:xfrm>
            <a:off x="6380826" y="5076700"/>
            <a:ext cx="5353235" cy="1325563"/>
          </a:xfrm>
          <a:prstGeom prst="rect">
            <a:avLst/>
          </a:prstGeom>
        </p:spPr>
      </p:pic>
      <p:sp>
        <p:nvSpPr>
          <p:cNvPr id="14" name="Arrow: Right 13">
            <a:extLst>
              <a:ext uri="{FF2B5EF4-FFF2-40B4-BE49-F238E27FC236}">
                <a16:creationId xmlns:a16="http://schemas.microsoft.com/office/drawing/2014/main" id="{A7A3F69B-5C43-405F-8947-C15FFBA426BE}"/>
              </a:ext>
            </a:extLst>
          </p:cNvPr>
          <p:cNvSpPr/>
          <p:nvPr/>
        </p:nvSpPr>
        <p:spPr>
          <a:xfrm>
            <a:off x="5358414" y="5762333"/>
            <a:ext cx="905522" cy="45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438EF86-3EAC-4F34-BD86-8666017488B0}"/>
              </a:ext>
            </a:extLst>
          </p:cNvPr>
          <p:cNvSpPr txBox="1"/>
          <p:nvPr/>
        </p:nvSpPr>
        <p:spPr>
          <a:xfrm>
            <a:off x="5285595" y="5328702"/>
            <a:ext cx="911019" cy="369332"/>
          </a:xfrm>
          <a:prstGeom prst="rect">
            <a:avLst/>
          </a:prstGeom>
          <a:noFill/>
        </p:spPr>
        <p:txBody>
          <a:bodyPr wrap="none" rtlCol="0">
            <a:spAutoFit/>
          </a:bodyPr>
          <a:lstStyle/>
          <a:p>
            <a:r>
              <a:rPr lang="en-GB" dirty="0"/>
              <a:t>In prep.</a:t>
            </a:r>
          </a:p>
        </p:txBody>
      </p:sp>
      <p:sp>
        <p:nvSpPr>
          <p:cNvPr id="3" name="TextBox 2">
            <a:extLst>
              <a:ext uri="{FF2B5EF4-FFF2-40B4-BE49-F238E27FC236}">
                <a16:creationId xmlns:a16="http://schemas.microsoft.com/office/drawing/2014/main" id="{4B0479AB-00D6-4391-9845-B684D37D185C}"/>
              </a:ext>
            </a:extLst>
          </p:cNvPr>
          <p:cNvSpPr txBox="1"/>
          <p:nvPr/>
        </p:nvSpPr>
        <p:spPr>
          <a:xfrm>
            <a:off x="382052" y="5804779"/>
            <a:ext cx="4859472" cy="369332"/>
          </a:xfrm>
          <a:prstGeom prst="rect">
            <a:avLst/>
          </a:prstGeom>
          <a:noFill/>
        </p:spPr>
        <p:txBody>
          <a:bodyPr wrap="none" rtlCol="0">
            <a:spAutoFit/>
          </a:bodyPr>
          <a:lstStyle/>
          <a:p>
            <a:r>
              <a:rPr lang="en-GB" dirty="0"/>
              <a:t>Also a value proposition for what ‘open science’ is</a:t>
            </a:r>
          </a:p>
        </p:txBody>
      </p:sp>
    </p:spTree>
    <p:extLst>
      <p:ext uri="{BB962C8B-B14F-4D97-AF65-F5344CB8AC3E}">
        <p14:creationId xmlns:p14="http://schemas.microsoft.com/office/powerpoint/2010/main" val="7722970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B93EF-CE8B-4E64-B69D-1D424844FE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974" b="1"/>
          <a:stretch/>
        </p:blipFill>
        <p:spPr>
          <a:xfrm>
            <a:off x="0" y="1371600"/>
            <a:ext cx="12192000" cy="5483446"/>
          </a:xfrm>
          <a:prstGeom prst="rect">
            <a:avLst/>
          </a:prstGeom>
        </p:spPr>
      </p:pic>
      <p:sp>
        <p:nvSpPr>
          <p:cNvPr id="4" name="Title 1">
            <a:extLst>
              <a:ext uri="{FF2B5EF4-FFF2-40B4-BE49-F238E27FC236}">
                <a16:creationId xmlns:a16="http://schemas.microsoft.com/office/drawing/2014/main" id="{2FAB71DA-136A-4E6C-A42B-A260A342C250}"/>
              </a:ext>
            </a:extLst>
          </p:cNvPr>
          <p:cNvSpPr txBox="1">
            <a:spLocks/>
          </p:cNvSpPr>
          <p:nvPr/>
        </p:nvSpPr>
        <p:spPr>
          <a:xfrm>
            <a:off x="4575461" y="468041"/>
            <a:ext cx="304107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future</a:t>
            </a:r>
          </a:p>
        </p:txBody>
      </p:sp>
      <p:sp>
        <p:nvSpPr>
          <p:cNvPr id="5" name="Rectangle 4">
            <a:extLst>
              <a:ext uri="{FF2B5EF4-FFF2-40B4-BE49-F238E27FC236}">
                <a16:creationId xmlns:a16="http://schemas.microsoft.com/office/drawing/2014/main" id="{965CB2B5-1163-4DBA-ABE4-D0E5E88B9C33}"/>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6" name="TextBox 5">
            <a:extLst>
              <a:ext uri="{FF2B5EF4-FFF2-40B4-BE49-F238E27FC236}">
                <a16:creationId xmlns:a16="http://schemas.microsoft.com/office/drawing/2014/main" id="{B90B4E57-8434-42EB-BAF1-4415CAF0C969}"/>
              </a:ext>
            </a:extLst>
          </p:cNvPr>
          <p:cNvSpPr txBox="1"/>
          <p:nvPr/>
        </p:nvSpPr>
        <p:spPr>
          <a:xfrm>
            <a:off x="118872" y="6485714"/>
            <a:ext cx="3215817" cy="369332"/>
          </a:xfrm>
          <a:prstGeom prst="rect">
            <a:avLst/>
          </a:prstGeom>
          <a:noFill/>
        </p:spPr>
        <p:txBody>
          <a:bodyPr wrap="none" rtlCol="0">
            <a:spAutoFit/>
          </a:bodyPr>
          <a:lstStyle/>
          <a:p>
            <a:r>
              <a:rPr lang="en-GB" dirty="0"/>
              <a:t>Slide courtesy of Rebecca </a:t>
            </a:r>
            <a:r>
              <a:rPr lang="en-GB" dirty="0" err="1"/>
              <a:t>Willen</a:t>
            </a:r>
            <a:endParaRPr lang="en-GB" dirty="0"/>
          </a:p>
        </p:txBody>
      </p:sp>
    </p:spTree>
    <p:extLst>
      <p:ext uri="{BB962C8B-B14F-4D97-AF65-F5344CB8AC3E}">
        <p14:creationId xmlns:p14="http://schemas.microsoft.com/office/powerpoint/2010/main" val="2073803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E7664-A2D2-473D-8AEA-D05B1310C63C}"/>
              </a:ext>
            </a:extLst>
          </p:cNvPr>
          <p:cNvSpPr/>
          <p:nvPr/>
        </p:nvSpPr>
        <p:spPr>
          <a:xfrm>
            <a:off x="1828800" y="1484252"/>
            <a:ext cx="8336603" cy="800219"/>
          </a:xfrm>
          <a:prstGeom prst="rect">
            <a:avLst/>
          </a:prstGeom>
        </p:spPr>
        <p:txBody>
          <a:bodyPr wrap="square">
            <a:spAutoFit/>
          </a:bodyPr>
          <a:lstStyle/>
          <a:p>
            <a:pPr algn="ctr"/>
            <a:r>
              <a:rPr lang="en-GB" sz="2300" b="1" dirty="0">
                <a:latin typeface="Open Sans"/>
              </a:rPr>
              <a:t>Pooling knowledge and resources to create a decentralised scholarly infrastructure, with communities as the focus.</a:t>
            </a:r>
          </a:p>
        </p:txBody>
      </p:sp>
      <p:sp>
        <p:nvSpPr>
          <p:cNvPr id="3" name="Title 2">
            <a:extLst>
              <a:ext uri="{FF2B5EF4-FFF2-40B4-BE49-F238E27FC236}">
                <a16:creationId xmlns:a16="http://schemas.microsoft.com/office/drawing/2014/main" id="{8CC8D528-6DB3-47F5-AB26-A0453B04ED24}"/>
              </a:ext>
            </a:extLst>
          </p:cNvPr>
          <p:cNvSpPr>
            <a:spLocks noGrp="1"/>
          </p:cNvSpPr>
          <p:nvPr>
            <p:ph type="title"/>
          </p:nvPr>
        </p:nvSpPr>
        <p:spPr>
          <a:xfrm>
            <a:off x="3795205" y="121656"/>
            <a:ext cx="9905998" cy="1478570"/>
          </a:xfrm>
        </p:spPr>
        <p:txBody>
          <a:bodyPr/>
          <a:lstStyle/>
          <a:p>
            <a:r>
              <a:rPr lang="en-GB" b="1" dirty="0"/>
              <a:t>The ultimate goal</a:t>
            </a:r>
          </a:p>
        </p:txBody>
      </p:sp>
      <p:sp>
        <p:nvSpPr>
          <p:cNvPr id="6" name="Content Placeholder 2">
            <a:extLst>
              <a:ext uri="{FF2B5EF4-FFF2-40B4-BE49-F238E27FC236}">
                <a16:creationId xmlns:a16="http://schemas.microsoft.com/office/drawing/2014/main" id="{AC73EC63-AD69-42AF-AFA4-2362325D5EF3}"/>
              </a:ext>
            </a:extLst>
          </p:cNvPr>
          <p:cNvSpPr txBox="1">
            <a:spLocks/>
          </p:cNvSpPr>
          <p:nvPr/>
        </p:nvSpPr>
        <p:spPr>
          <a:xfrm>
            <a:off x="2354093" y="2601140"/>
            <a:ext cx="11264630" cy="2822143"/>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n-GB" sz="2100" dirty="0">
                <a:latin typeface="Open Sans"/>
              </a:rPr>
              <a:t>Inclusivity</a:t>
            </a:r>
          </a:p>
          <a:p>
            <a:pPr>
              <a:lnSpc>
                <a:spcPct val="100000"/>
              </a:lnSpc>
              <a:buFont typeface="Wingdings" panose="05000000000000000000" pitchFamily="2" charset="2"/>
              <a:buChar char="ü"/>
            </a:pPr>
            <a:r>
              <a:rPr lang="en-GB" sz="2100" dirty="0">
                <a:latin typeface="Open Sans"/>
              </a:rPr>
              <a:t>Equality</a:t>
            </a:r>
          </a:p>
          <a:p>
            <a:pPr>
              <a:lnSpc>
                <a:spcPct val="100000"/>
              </a:lnSpc>
              <a:buFont typeface="Wingdings" panose="05000000000000000000" pitchFamily="2" charset="2"/>
              <a:buChar char="ü"/>
            </a:pPr>
            <a:r>
              <a:rPr lang="en-GB" sz="2100" dirty="0">
                <a:latin typeface="Open Sans"/>
              </a:rPr>
              <a:t>Accountability</a:t>
            </a:r>
          </a:p>
          <a:p>
            <a:pPr>
              <a:lnSpc>
                <a:spcPct val="100000"/>
              </a:lnSpc>
              <a:buFont typeface="Wingdings" panose="05000000000000000000" pitchFamily="2" charset="2"/>
              <a:buChar char="ü"/>
            </a:pPr>
            <a:r>
              <a:rPr lang="en-GB" sz="2100" dirty="0">
                <a:latin typeface="Open Sans"/>
              </a:rPr>
              <a:t>Freedom</a:t>
            </a:r>
          </a:p>
          <a:p>
            <a:pPr>
              <a:lnSpc>
                <a:spcPct val="100000"/>
              </a:lnSpc>
              <a:buFont typeface="Wingdings" panose="05000000000000000000" pitchFamily="2" charset="2"/>
              <a:buChar char="ü"/>
            </a:pPr>
            <a:r>
              <a:rPr lang="en-GB" sz="2100" dirty="0">
                <a:latin typeface="Open Sans"/>
              </a:rPr>
              <a:t>Fairness</a:t>
            </a:r>
          </a:p>
          <a:p>
            <a:pPr>
              <a:lnSpc>
                <a:spcPct val="150000"/>
              </a:lnSpc>
              <a:spcBef>
                <a:spcPts val="0"/>
              </a:spcBef>
            </a:pPr>
            <a:endParaRPr lang="en-GB" sz="2100" dirty="0">
              <a:latin typeface="Open Sans"/>
            </a:endParaRPr>
          </a:p>
          <a:p>
            <a:pPr marL="342900" indent="-342900">
              <a:lnSpc>
                <a:spcPct val="150000"/>
              </a:lnSpc>
            </a:pPr>
            <a:endParaRPr lang="en-GB" sz="2100" dirty="0">
              <a:latin typeface="Open Sans"/>
            </a:endParaRPr>
          </a:p>
          <a:p>
            <a:pPr>
              <a:lnSpc>
                <a:spcPct val="100000"/>
              </a:lnSpc>
              <a:buFont typeface="Wingdings" panose="05000000000000000000" pitchFamily="2" charset="2"/>
              <a:buChar char="ü"/>
            </a:pPr>
            <a:r>
              <a:rPr lang="en-GB" sz="2100" dirty="0">
                <a:latin typeface="Open Sans"/>
              </a:rPr>
              <a:t>Justice</a:t>
            </a:r>
          </a:p>
          <a:p>
            <a:pPr>
              <a:lnSpc>
                <a:spcPct val="100000"/>
              </a:lnSpc>
              <a:buFont typeface="Wingdings" panose="05000000000000000000" pitchFamily="2" charset="2"/>
              <a:buChar char="ü"/>
            </a:pPr>
            <a:r>
              <a:rPr lang="en-GB" sz="2100" dirty="0">
                <a:latin typeface="Open Sans"/>
              </a:rPr>
              <a:t>Truth</a:t>
            </a:r>
          </a:p>
          <a:p>
            <a:pPr>
              <a:lnSpc>
                <a:spcPct val="100000"/>
              </a:lnSpc>
              <a:buFont typeface="Wingdings" panose="05000000000000000000" pitchFamily="2" charset="2"/>
              <a:buChar char="ü"/>
            </a:pPr>
            <a:r>
              <a:rPr lang="en-GB" sz="2100" dirty="0">
                <a:latin typeface="Open Sans"/>
              </a:rPr>
              <a:t>Rigour</a:t>
            </a:r>
          </a:p>
          <a:p>
            <a:pPr>
              <a:lnSpc>
                <a:spcPct val="100000"/>
              </a:lnSpc>
              <a:buFont typeface="Wingdings" panose="05000000000000000000" pitchFamily="2" charset="2"/>
              <a:buChar char="ü"/>
            </a:pPr>
            <a:r>
              <a:rPr lang="en-GB" sz="2100" dirty="0">
                <a:latin typeface="Open Sans"/>
              </a:rPr>
              <a:t>Transparency</a:t>
            </a:r>
          </a:p>
          <a:p>
            <a:pPr>
              <a:lnSpc>
                <a:spcPct val="100000"/>
              </a:lnSpc>
              <a:buFont typeface="Wingdings" panose="05000000000000000000" pitchFamily="2" charset="2"/>
              <a:buChar char="ü"/>
            </a:pPr>
            <a:r>
              <a:rPr lang="en-GB" sz="2100" dirty="0">
                <a:latin typeface="Open Sans"/>
              </a:rPr>
              <a:t>Reproducibility</a:t>
            </a:r>
          </a:p>
          <a:p>
            <a:pPr>
              <a:lnSpc>
                <a:spcPct val="100000"/>
              </a:lnSpc>
              <a:spcBef>
                <a:spcPts val="0"/>
              </a:spcBef>
            </a:pPr>
            <a:endParaRPr lang="en-GB" sz="2100" dirty="0">
              <a:latin typeface="Open Sans"/>
            </a:endParaRPr>
          </a:p>
          <a:p>
            <a:pPr marL="0" indent="0">
              <a:buNone/>
            </a:pPr>
            <a:endParaRPr lang="en-GB" sz="2100" dirty="0">
              <a:latin typeface="Open Sans"/>
            </a:endParaRPr>
          </a:p>
        </p:txBody>
      </p:sp>
      <p:sp>
        <p:nvSpPr>
          <p:cNvPr id="7" name="Arrow: Down 6">
            <a:extLst>
              <a:ext uri="{FF2B5EF4-FFF2-40B4-BE49-F238E27FC236}">
                <a16:creationId xmlns:a16="http://schemas.microsoft.com/office/drawing/2014/main" id="{320361DA-C757-48ED-8C35-3BFDAD7274C1}"/>
              </a:ext>
            </a:extLst>
          </p:cNvPr>
          <p:cNvSpPr/>
          <p:nvPr/>
        </p:nvSpPr>
        <p:spPr>
          <a:xfrm>
            <a:off x="5307186" y="2601140"/>
            <a:ext cx="1577628" cy="2358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B9A05E-F391-4574-83B7-1F1998A038E2}"/>
              </a:ext>
            </a:extLst>
          </p:cNvPr>
          <p:cNvSpPr/>
          <p:nvPr/>
        </p:nvSpPr>
        <p:spPr>
          <a:xfrm>
            <a:off x="9462551" y="6438230"/>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sp>
        <p:nvSpPr>
          <p:cNvPr id="4" name="TextBox 3">
            <a:extLst>
              <a:ext uri="{FF2B5EF4-FFF2-40B4-BE49-F238E27FC236}">
                <a16:creationId xmlns:a16="http://schemas.microsoft.com/office/drawing/2014/main" id="{8EF2DFAD-BF02-4547-9A8F-08B12AB069F7}"/>
              </a:ext>
            </a:extLst>
          </p:cNvPr>
          <p:cNvSpPr txBox="1"/>
          <p:nvPr/>
        </p:nvSpPr>
        <p:spPr>
          <a:xfrm>
            <a:off x="761403" y="5394765"/>
            <a:ext cx="10962040" cy="584775"/>
          </a:xfrm>
          <a:prstGeom prst="rect">
            <a:avLst/>
          </a:prstGeom>
          <a:noFill/>
        </p:spPr>
        <p:txBody>
          <a:bodyPr wrap="none" rtlCol="0">
            <a:spAutoFit/>
          </a:bodyPr>
          <a:lstStyle/>
          <a:p>
            <a:r>
              <a:rPr lang="en-GB" sz="3200" b="1" u="sng" dirty="0"/>
              <a:t>SCIENCE AS A PUBLIC GOOD FOR THE BETTERMENT OF SOCIETY</a:t>
            </a:r>
          </a:p>
        </p:txBody>
      </p:sp>
      <p:sp>
        <p:nvSpPr>
          <p:cNvPr id="5" name="Rectangle 4">
            <a:extLst>
              <a:ext uri="{FF2B5EF4-FFF2-40B4-BE49-F238E27FC236}">
                <a16:creationId xmlns:a16="http://schemas.microsoft.com/office/drawing/2014/main" id="{F025D478-941E-42DE-B376-93D8880BB441}"/>
              </a:ext>
            </a:extLst>
          </p:cNvPr>
          <p:cNvSpPr/>
          <p:nvPr/>
        </p:nvSpPr>
        <p:spPr>
          <a:xfrm>
            <a:off x="97783" y="6367012"/>
            <a:ext cx="7801075" cy="369332"/>
          </a:xfrm>
          <a:prstGeom prst="rect">
            <a:avLst/>
          </a:prstGeom>
        </p:spPr>
        <p:txBody>
          <a:bodyPr wrap="square">
            <a:spAutoFit/>
          </a:bodyPr>
          <a:lstStyle/>
          <a:p>
            <a:r>
              <a:rPr lang="en-GB" dirty="0">
                <a:hlinkClick r:id="rId3"/>
              </a:rPr>
              <a:t>http://elephantinthelab.org/do-we-need-an-open-science-coalition/</a:t>
            </a:r>
            <a:r>
              <a:rPr lang="en-GB" dirty="0"/>
              <a:t> </a:t>
            </a:r>
          </a:p>
        </p:txBody>
      </p:sp>
      <p:sp>
        <p:nvSpPr>
          <p:cNvPr id="10" name="TextBox 9">
            <a:extLst>
              <a:ext uri="{FF2B5EF4-FFF2-40B4-BE49-F238E27FC236}">
                <a16:creationId xmlns:a16="http://schemas.microsoft.com/office/drawing/2014/main" id="{2CAD7434-00A7-4D8E-8172-CF6AC150648F}"/>
              </a:ext>
            </a:extLst>
          </p:cNvPr>
          <p:cNvSpPr txBox="1"/>
          <p:nvPr/>
        </p:nvSpPr>
        <p:spPr>
          <a:xfrm>
            <a:off x="5294246" y="5979540"/>
            <a:ext cx="1896353" cy="369332"/>
          </a:xfrm>
          <a:prstGeom prst="rect">
            <a:avLst/>
          </a:prstGeom>
          <a:noFill/>
        </p:spPr>
        <p:txBody>
          <a:bodyPr wrap="none" rtlCol="0">
            <a:spAutoFit/>
          </a:bodyPr>
          <a:lstStyle/>
          <a:p>
            <a:r>
              <a:rPr lang="en-GB" dirty="0"/>
              <a:t>#</a:t>
            </a:r>
            <a:r>
              <a:rPr lang="en-GB" dirty="0" err="1"/>
              <a:t>PeopleNotProfits</a:t>
            </a:r>
            <a:endParaRPr lang="en-GB" dirty="0"/>
          </a:p>
        </p:txBody>
      </p:sp>
    </p:spTree>
    <p:extLst>
      <p:ext uri="{BB962C8B-B14F-4D97-AF65-F5344CB8AC3E}">
        <p14:creationId xmlns:p14="http://schemas.microsoft.com/office/powerpoint/2010/main" val="31057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88128-40BD-4809-97DE-F69C444FDE00}"/>
              </a:ext>
            </a:extLst>
          </p:cNvPr>
          <p:cNvSpPr txBox="1">
            <a:spLocks noGrp="1"/>
          </p:cNvSpPr>
          <p:nvPr>
            <p:ph type="title" idx="4294967295"/>
          </p:nvPr>
        </p:nvSpPr>
        <p:spPr>
          <a:xfrm>
            <a:off x="5126115" y="212716"/>
            <a:ext cx="10515600" cy="1325563"/>
          </a:xfrm>
        </p:spPr>
        <p:txBody>
          <a:bodyPr/>
          <a:lstStyle/>
          <a:p>
            <a:r>
              <a:rPr lang="en-GB" dirty="0"/>
              <a:t>Thanks!</a:t>
            </a:r>
          </a:p>
        </p:txBody>
      </p:sp>
      <p:pic>
        <p:nvPicPr>
          <p:cNvPr id="4" name="Picture 3">
            <a:extLst>
              <a:ext uri="{FF2B5EF4-FFF2-40B4-BE49-F238E27FC236}">
                <a16:creationId xmlns:a16="http://schemas.microsoft.com/office/drawing/2014/main" id="{1AC66BA3-7D88-4A0B-84CB-22F51D0E5A78}"/>
              </a:ext>
            </a:extLst>
          </p:cNvPr>
          <p:cNvPicPr>
            <a:picLocks noChangeAspect="1"/>
          </p:cNvPicPr>
          <p:nvPr/>
        </p:nvPicPr>
        <p:blipFill>
          <a:blip r:embed="rId3">
            <a:lum/>
            <a:alphaModFix/>
          </a:blip>
          <a:srcRect/>
          <a:stretch>
            <a:fillRect/>
          </a:stretch>
        </p:blipFill>
        <p:spPr>
          <a:xfrm>
            <a:off x="2526615" y="4849466"/>
            <a:ext cx="6019216" cy="1698877"/>
          </a:xfrm>
          <a:prstGeom prst="rect">
            <a:avLst/>
          </a:prstGeom>
          <a:noFill/>
          <a:ln>
            <a:noFill/>
          </a:ln>
        </p:spPr>
      </p:pic>
      <p:sp>
        <p:nvSpPr>
          <p:cNvPr id="9" name="TextBox 8">
            <a:extLst>
              <a:ext uri="{FF2B5EF4-FFF2-40B4-BE49-F238E27FC236}">
                <a16:creationId xmlns:a16="http://schemas.microsoft.com/office/drawing/2014/main" id="{607D36F3-859A-4125-8313-100BE3711FE1}"/>
              </a:ext>
            </a:extLst>
          </p:cNvPr>
          <p:cNvSpPr txBox="1"/>
          <p:nvPr/>
        </p:nvSpPr>
        <p:spPr>
          <a:xfrm>
            <a:off x="2833634" y="1898671"/>
            <a:ext cx="6523539" cy="419277"/>
          </a:xfrm>
          <a:prstGeom prst="rect">
            <a:avLst/>
          </a:prstGeom>
          <a:noFill/>
          <a:ln>
            <a:noFill/>
          </a:ln>
        </p:spPr>
        <p:txBody>
          <a:bodyPr wrap="none" lIns="108847" tIns="54423" rIns="108847" bIns="54423" anchorCtr="0" compatLnSpc="0"/>
          <a:lstStyle/>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GitHub</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4"/>
              </a:rPr>
              <a:t>https://github.com/OpenScienceMOOC</a:t>
            </a:r>
            <a:r>
              <a:rPr lang="en-GB" sz="2177" dirty="0">
                <a:latin typeface="Liberation Sans" pitchFamily="18"/>
                <a:ea typeface="Microsoft YaHei" pitchFamily="2"/>
                <a:cs typeface="Lucida Sans" pitchFamily="2"/>
              </a:rPr>
              <a:t> </a:t>
            </a: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Website</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5"/>
              </a:rPr>
              <a:t>https://opensciencemooc.eu</a:t>
            </a:r>
            <a:r>
              <a:rPr lang="en-GB" sz="2177" dirty="0">
                <a:latin typeface="Liberation Sans" pitchFamily="18"/>
                <a:ea typeface="Microsoft YaHei" pitchFamily="2"/>
                <a:cs typeface="Lucida Sans" pitchFamily="2"/>
              </a:rPr>
              <a:t>  </a:t>
            </a: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Twitter</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6"/>
              </a:rPr>
              <a:t>@</a:t>
            </a:r>
            <a:r>
              <a:rPr lang="en-GB" sz="2177" dirty="0" err="1">
                <a:latin typeface="Liberation Sans" pitchFamily="18"/>
                <a:ea typeface="Microsoft YaHei" pitchFamily="2"/>
                <a:cs typeface="Lucida Sans" pitchFamily="2"/>
                <a:hlinkClick r:id="rId6"/>
              </a:rPr>
              <a:t>OpenScienceMOOC</a:t>
            </a:r>
            <a:endParaRPr lang="en-GB" sz="2177" dirty="0">
              <a:latin typeface="Liberation Sans" pitchFamily="18"/>
              <a:ea typeface="Microsoft YaHei" pitchFamily="2"/>
              <a:cs typeface="Lucida Sans" pitchFamily="2"/>
            </a:endParaRPr>
          </a:p>
          <a:p>
            <a:pPr marL="345586" indent="-345586" algn="ctr" hangingPunct="0">
              <a:buFont typeface="Wingdings" panose="05000000000000000000" pitchFamily="2" charset="2"/>
              <a:buChar char="Ø"/>
            </a:pPr>
            <a:r>
              <a:rPr lang="en-GB" sz="2177" b="1" dirty="0">
                <a:latin typeface="Liberation Sans" pitchFamily="18"/>
                <a:ea typeface="Microsoft YaHei" pitchFamily="2"/>
                <a:cs typeface="Lucida Sans" pitchFamily="2"/>
              </a:rPr>
              <a:t>Email</a:t>
            </a:r>
            <a:r>
              <a:rPr lang="en-GB" sz="2177" dirty="0">
                <a:latin typeface="Liberation Sans" pitchFamily="18"/>
                <a:ea typeface="Microsoft YaHei" pitchFamily="2"/>
                <a:cs typeface="Lucida Sans" pitchFamily="2"/>
              </a:rPr>
              <a:t>: </a:t>
            </a:r>
            <a:r>
              <a:rPr lang="en-GB" sz="2177" dirty="0">
                <a:latin typeface="Liberation Sans" pitchFamily="18"/>
                <a:ea typeface="Microsoft YaHei" pitchFamily="2"/>
                <a:cs typeface="Lucida Sans" pitchFamily="2"/>
                <a:hlinkClick r:id="rId7"/>
              </a:rPr>
              <a:t>info@opensciencemooc.eu</a:t>
            </a:r>
            <a:r>
              <a:rPr lang="en-GB" sz="2177" dirty="0">
                <a:latin typeface="Liberation Sans" pitchFamily="18"/>
                <a:ea typeface="Microsoft YaHei" pitchFamily="2"/>
                <a:cs typeface="Lucida Sans" pitchFamily="2"/>
              </a:rPr>
              <a:t>  </a:t>
            </a:r>
          </a:p>
        </p:txBody>
      </p:sp>
      <p:pic>
        <p:nvPicPr>
          <p:cNvPr id="1026" name="Picture 2" descr="Code Ocean">
            <a:extLst>
              <a:ext uri="{FF2B5EF4-FFF2-40B4-BE49-F238E27FC236}">
                <a16:creationId xmlns:a16="http://schemas.microsoft.com/office/drawing/2014/main" id="{24BC6FA0-738D-4B0E-B9AD-E1D9548D27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96291" y="4003903"/>
            <a:ext cx="6628756" cy="6221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A728ECE-8F66-4975-B320-0682467AC628}"/>
              </a:ext>
            </a:extLst>
          </p:cNvPr>
          <p:cNvSpPr/>
          <p:nvPr/>
        </p:nvSpPr>
        <p:spPr>
          <a:xfrm>
            <a:off x="9482006" y="6488668"/>
            <a:ext cx="2008883" cy="369332"/>
          </a:xfrm>
          <a:prstGeom prst="rect">
            <a:avLst/>
          </a:prstGeom>
        </p:spPr>
        <p:txBody>
          <a:bodyPr wrap="none">
            <a:spAutoFit/>
          </a:bodyPr>
          <a:lstStyle/>
          <a:p>
            <a:r>
              <a:rPr lang="de-DE" dirty="0">
                <a:latin typeface="Open Sans"/>
                <a:hlinkClick r:id="rId9"/>
              </a:rPr>
              <a:t>@protohedgehog</a:t>
            </a:r>
            <a:endParaRPr lang="en-GB" dirty="0">
              <a:latin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C3F6DB9D-F294-4B3C-AA97-F541F3C659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538"/>
            <a:ext cx="12192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4BC844B-34CD-47A0-A9A1-3CE2E4C5D2DB}"/>
              </a:ext>
            </a:extLst>
          </p:cNvPr>
          <p:cNvSpPr txBox="1">
            <a:spLocks noGrp="1"/>
          </p:cNvSpPr>
          <p:nvPr>
            <p:ph type="body" idx="4294967295"/>
          </p:nvPr>
        </p:nvSpPr>
        <p:spPr>
          <a:xfrm>
            <a:off x="3864864" y="2826544"/>
            <a:ext cx="10971212" cy="3976688"/>
          </a:xfrm>
        </p:spPr>
        <p:txBody>
          <a:bodyPr>
            <a:normAutofit/>
          </a:bodyPr>
          <a:lstStyle/>
          <a:p>
            <a:pPr marL="414703" indent="-414703" algn="ctr">
              <a:buFont typeface="Wingdings" panose="05000000000000000000" pitchFamily="2" charset="2"/>
              <a:buChar char="Ø"/>
            </a:pPr>
            <a:r>
              <a:rPr lang="en-GB" sz="2419" b="1" dirty="0"/>
              <a:t>Slow and wasteful</a:t>
            </a:r>
          </a:p>
          <a:p>
            <a:pPr marL="414703" indent="-414703" algn="ctr">
              <a:buFont typeface="Wingdings" panose="05000000000000000000" pitchFamily="2" charset="2"/>
              <a:buChar char="Ø"/>
            </a:pPr>
            <a:r>
              <a:rPr lang="en-GB" sz="2419" b="1" dirty="0"/>
              <a:t>Ruled by commercial interests</a:t>
            </a:r>
          </a:p>
          <a:p>
            <a:pPr marL="414703" indent="-414703" algn="ctr">
              <a:buFont typeface="Wingdings" panose="05000000000000000000" pitchFamily="2" charset="2"/>
              <a:buChar char="Ø"/>
            </a:pPr>
            <a:r>
              <a:rPr lang="en-GB" sz="2419" b="1" dirty="0"/>
              <a:t>Copyright is broken</a:t>
            </a:r>
          </a:p>
          <a:p>
            <a:pPr marL="414703" indent="-414703" algn="ctr">
              <a:buFont typeface="Wingdings" panose="05000000000000000000" pitchFamily="2" charset="2"/>
              <a:buChar char="Ø"/>
            </a:pPr>
            <a:r>
              <a:rPr lang="en-GB" sz="2419" b="1" dirty="0"/>
              <a:t>The four crises</a:t>
            </a:r>
          </a:p>
          <a:p>
            <a:pPr marL="414703" indent="-414703" algn="ctr">
              <a:buFont typeface="Wingdings" panose="05000000000000000000" pitchFamily="2" charset="2"/>
              <a:buChar char="Ø"/>
            </a:pPr>
            <a:r>
              <a:rPr lang="en-GB" sz="2419" b="1" dirty="0"/>
              <a:t>Illusion of academic freedom</a:t>
            </a:r>
          </a:p>
          <a:p>
            <a:pPr marL="414703" indent="-414703" algn="ctr">
              <a:buFont typeface="Wingdings" panose="05000000000000000000" pitchFamily="2" charset="2"/>
              <a:buChar char="Ø"/>
            </a:pPr>
            <a:r>
              <a:rPr lang="en-GB" sz="2419" b="1" dirty="0"/>
              <a:t>Questionable research practices</a:t>
            </a:r>
          </a:p>
          <a:p>
            <a:pPr marL="414703" indent="-414703" algn="ctr">
              <a:buFont typeface="Wingdings" panose="05000000000000000000" pitchFamily="2" charset="2"/>
              <a:buChar char="Ø"/>
            </a:pPr>
            <a:r>
              <a:rPr lang="en-GB" sz="2419" b="1" dirty="0"/>
              <a:t>Closed science means people suffer</a:t>
            </a:r>
          </a:p>
        </p:txBody>
      </p:sp>
      <p:sp>
        <p:nvSpPr>
          <p:cNvPr id="8" name="TextBox 7">
            <a:extLst>
              <a:ext uri="{FF2B5EF4-FFF2-40B4-BE49-F238E27FC236}">
                <a16:creationId xmlns:a16="http://schemas.microsoft.com/office/drawing/2014/main" id="{EA0EF8A1-2B18-4999-BC61-D8CDAFFF7543}"/>
              </a:ext>
            </a:extLst>
          </p:cNvPr>
          <p:cNvSpPr txBox="1"/>
          <p:nvPr/>
        </p:nvSpPr>
        <p:spPr>
          <a:xfrm>
            <a:off x="-110013" y="3662083"/>
            <a:ext cx="3572826" cy="1754326"/>
          </a:xfrm>
          <a:prstGeom prst="rect">
            <a:avLst/>
          </a:prstGeom>
          <a:noFill/>
        </p:spPr>
        <p:txBody>
          <a:bodyPr wrap="square" rtlCol="0">
            <a:spAutoFit/>
          </a:bodyPr>
          <a:lstStyle/>
          <a:p>
            <a:pPr algn="ctr"/>
            <a:r>
              <a:rPr lang="en-GB" sz="3600" b="1" dirty="0"/>
              <a:t>Science is not working as well as it could be</a:t>
            </a:r>
          </a:p>
        </p:txBody>
      </p:sp>
      <p:sp>
        <p:nvSpPr>
          <p:cNvPr id="9" name="Title 1">
            <a:extLst>
              <a:ext uri="{FF2B5EF4-FFF2-40B4-BE49-F238E27FC236}">
                <a16:creationId xmlns:a16="http://schemas.microsoft.com/office/drawing/2014/main" id="{FC5A9F4F-2753-4735-B22E-4FEFABFC2F63}"/>
              </a:ext>
            </a:extLst>
          </p:cNvPr>
          <p:cNvSpPr txBox="1">
            <a:spLocks/>
          </p:cNvSpPr>
          <p:nvPr/>
        </p:nvSpPr>
        <p:spPr>
          <a:xfrm>
            <a:off x="7044213" y="25195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Why Open Research?</a:t>
            </a:r>
          </a:p>
        </p:txBody>
      </p:sp>
      <p:sp>
        <p:nvSpPr>
          <p:cNvPr id="10" name="Rectangle 9">
            <a:extLst>
              <a:ext uri="{FF2B5EF4-FFF2-40B4-BE49-F238E27FC236}">
                <a16:creationId xmlns:a16="http://schemas.microsoft.com/office/drawing/2014/main" id="{E7E4E2F7-7BC9-4F09-865E-7019887D5620}"/>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658" y="97972"/>
            <a:ext cx="9078686" cy="556189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03177" y="5726790"/>
            <a:ext cx="10611881" cy="66858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hangingPunct="0">
              <a:lnSpc>
                <a:spcPct val="100000"/>
              </a:lnSpc>
              <a:spcBef>
                <a:spcPts val="0"/>
              </a:spcBef>
            </a:pPr>
            <a:r>
              <a:rPr lang="en-GB" sz="2400" b="1" dirty="0">
                <a:solidFill>
                  <a:schemeClr val="tx1"/>
                </a:solidFill>
                <a:latin typeface="Liberation Sans" pitchFamily="18"/>
                <a:ea typeface="Microsoft YaHei" pitchFamily="2"/>
                <a:cs typeface="Lucida Sans" pitchFamily="2"/>
              </a:rPr>
              <a:t>Do you believe that scientific research can help us solve these problems?</a:t>
            </a:r>
          </a:p>
        </p:txBody>
      </p:sp>
      <p:sp>
        <p:nvSpPr>
          <p:cNvPr id="7" name="Rectangle 6"/>
          <p:cNvSpPr/>
          <p:nvPr/>
        </p:nvSpPr>
        <p:spPr>
          <a:xfrm>
            <a:off x="156067" y="6462303"/>
            <a:ext cx="7343959" cy="492443"/>
          </a:xfrm>
          <a:prstGeom prst="rect">
            <a:avLst/>
          </a:prstGeom>
        </p:spPr>
        <p:txBody>
          <a:bodyPr wrap="square">
            <a:spAutoFit/>
          </a:bodyPr>
          <a:lstStyle/>
          <a:p>
            <a:r>
              <a:rPr lang="en-GB" sz="1300" dirty="0">
                <a:latin typeface="Open Sans"/>
                <a:hlinkClick r:id="rId3"/>
              </a:rPr>
              <a:t>http://www.who.int/mediacentre/events/meetings/2015/un-sustainable-development-summit/en</a:t>
            </a:r>
            <a:endParaRPr lang="en-GB" sz="1300" dirty="0">
              <a:latin typeface="Open Sans"/>
            </a:endParaRPr>
          </a:p>
          <a:p>
            <a:endParaRPr lang="en-GB" sz="1300" dirty="0">
              <a:latin typeface="Open Sans"/>
            </a:endParaRPr>
          </a:p>
        </p:txBody>
      </p:sp>
      <p:sp>
        <p:nvSpPr>
          <p:cNvPr id="6" name="Rectangle 5">
            <a:extLst>
              <a:ext uri="{FF2B5EF4-FFF2-40B4-BE49-F238E27FC236}">
                <a16:creationId xmlns:a16="http://schemas.microsoft.com/office/drawing/2014/main" id="{3460B134-63F0-4A8E-AAFF-733F09E0C078}"/>
              </a:ext>
            </a:extLst>
          </p:cNvPr>
          <p:cNvSpPr/>
          <p:nvPr/>
        </p:nvSpPr>
        <p:spPr>
          <a:xfrm>
            <a:off x="9433368" y="6488668"/>
            <a:ext cx="2008883" cy="369332"/>
          </a:xfrm>
          <a:prstGeom prst="rect">
            <a:avLst/>
          </a:prstGeom>
        </p:spPr>
        <p:txBody>
          <a:bodyPr wrap="none">
            <a:spAutoFit/>
          </a:bodyPr>
          <a:lstStyle/>
          <a:p>
            <a:r>
              <a:rPr lang="de-DE" dirty="0">
                <a:latin typeface="Open Sans"/>
                <a:hlinkClick r:id="rId4"/>
              </a:rPr>
              <a:t>@protohedgehog</a:t>
            </a:r>
            <a:endParaRPr lang="en-GB" dirty="0">
              <a:latin typeface="Open Sans"/>
            </a:endParaRPr>
          </a:p>
        </p:txBody>
      </p:sp>
      <p:sp>
        <p:nvSpPr>
          <p:cNvPr id="2" name="Rectangle 1">
            <a:extLst>
              <a:ext uri="{FF2B5EF4-FFF2-40B4-BE49-F238E27FC236}">
                <a16:creationId xmlns:a16="http://schemas.microsoft.com/office/drawing/2014/main" id="{FA646B4E-ED33-4E32-AC64-381963BE158F}"/>
              </a:ext>
            </a:extLst>
          </p:cNvPr>
          <p:cNvSpPr/>
          <p:nvPr/>
        </p:nvSpPr>
        <p:spPr>
          <a:xfrm>
            <a:off x="1565536" y="2654424"/>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7BF984C-1B79-4FCD-A5D1-312D93BD7857}"/>
              </a:ext>
            </a:extLst>
          </p:cNvPr>
          <p:cNvSpPr/>
          <p:nvPr/>
        </p:nvSpPr>
        <p:spPr>
          <a:xfrm>
            <a:off x="6023605" y="1173334"/>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151B41A-D2F0-44F8-B3F1-3B2031C8774A}"/>
              </a:ext>
            </a:extLst>
          </p:cNvPr>
          <p:cNvSpPr/>
          <p:nvPr/>
        </p:nvSpPr>
        <p:spPr>
          <a:xfrm>
            <a:off x="4532155" y="4142705"/>
            <a:ext cx="1594915" cy="15269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7584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6732" y="314467"/>
            <a:ext cx="10515600" cy="1325563"/>
          </a:xfrm>
        </p:spPr>
        <p:txBody>
          <a:bodyPr/>
          <a:lstStyle/>
          <a:p>
            <a:r>
              <a:rPr lang="en-GB" b="1" dirty="0"/>
              <a:t>YES!</a:t>
            </a:r>
          </a:p>
        </p:txBody>
      </p:sp>
      <p:sp>
        <p:nvSpPr>
          <p:cNvPr id="3" name="Content Placeholder 2"/>
          <p:cNvSpPr>
            <a:spLocks noGrp="1"/>
          </p:cNvSpPr>
          <p:nvPr>
            <p:ph idx="1"/>
          </p:nvPr>
        </p:nvSpPr>
        <p:spPr>
          <a:xfrm>
            <a:off x="284026" y="1696702"/>
            <a:ext cx="5711390" cy="4023360"/>
          </a:xfrm>
        </p:spPr>
        <p:txBody>
          <a:bodyPr>
            <a:normAutofit/>
          </a:bodyPr>
          <a:lstStyle/>
          <a:p>
            <a:pPr marL="0" indent="0" algn="ctr">
              <a:buNone/>
            </a:pPr>
            <a:r>
              <a:rPr lang="en-GB" sz="2400" dirty="0">
                <a:latin typeface="Open Sans"/>
              </a:rPr>
              <a:t>But then you also </a:t>
            </a:r>
            <a:r>
              <a:rPr lang="en-GB" sz="2400" i="1" dirty="0">
                <a:latin typeface="Open Sans"/>
              </a:rPr>
              <a:t>must</a:t>
            </a:r>
            <a:r>
              <a:rPr lang="en-GB" sz="2400" dirty="0">
                <a:latin typeface="Open Sans"/>
              </a:rPr>
              <a:t> acknowledge that by preventing access to research, we are acting against meeting these goals.</a:t>
            </a:r>
            <a:br>
              <a:rPr lang="en-GB" sz="2400" dirty="0">
                <a:latin typeface="Open Sans"/>
              </a:rPr>
            </a:br>
            <a:endParaRPr lang="en-GB" sz="2400" dirty="0">
              <a:latin typeface="Open Sans"/>
            </a:endParaRPr>
          </a:p>
          <a:p>
            <a:pPr marL="0" indent="0" algn="ctr">
              <a:buNone/>
            </a:pPr>
            <a:r>
              <a:rPr lang="en-GB" sz="2400" dirty="0">
                <a:latin typeface="Open Sans"/>
              </a:rPr>
              <a:t>And this is what many in the present scholarly publishing industry are doing. In exchange for our money. </a:t>
            </a:r>
          </a:p>
          <a:p>
            <a:pPr algn="ctr"/>
            <a:endParaRPr lang="en-GB" sz="2400" dirty="0">
              <a:latin typeface="Open Sans"/>
            </a:endParaRPr>
          </a:p>
          <a:p>
            <a:pPr marL="0" indent="0" algn="ctr">
              <a:buNone/>
            </a:pPr>
            <a:r>
              <a:rPr lang="en-GB" sz="2400" b="1" dirty="0">
                <a:latin typeface="Open Sans"/>
              </a:rPr>
              <a:t>It’s not a bug. </a:t>
            </a:r>
            <a:r>
              <a:rPr lang="de-DE" sz="2400" b="1" dirty="0">
                <a:latin typeface="Open Sans"/>
              </a:rPr>
              <a:t>It‘s a feature.</a:t>
            </a:r>
            <a:endParaRPr lang="en-GB" sz="2400" b="1" dirty="0">
              <a:latin typeface="Open Sans"/>
            </a:endParaRPr>
          </a:p>
        </p:txBody>
      </p:sp>
      <p:sp>
        <p:nvSpPr>
          <p:cNvPr id="5" name="Rectangle 4">
            <a:extLst>
              <a:ext uri="{FF2B5EF4-FFF2-40B4-BE49-F238E27FC236}">
                <a16:creationId xmlns:a16="http://schemas.microsoft.com/office/drawing/2014/main" id="{F9394119-1985-4F79-9192-760DACF5F055}"/>
              </a:ext>
            </a:extLst>
          </p:cNvPr>
          <p:cNvSpPr/>
          <p:nvPr/>
        </p:nvSpPr>
        <p:spPr>
          <a:xfrm>
            <a:off x="9433368" y="6488668"/>
            <a:ext cx="2008883" cy="369332"/>
          </a:xfrm>
          <a:prstGeom prst="rect">
            <a:avLst/>
          </a:prstGeom>
        </p:spPr>
        <p:txBody>
          <a:bodyPr wrap="none">
            <a:spAutoFit/>
          </a:bodyPr>
          <a:lstStyle/>
          <a:p>
            <a:r>
              <a:rPr lang="de-DE" dirty="0">
                <a:latin typeface="Open Sans"/>
                <a:hlinkClick r:id="rId2"/>
              </a:rPr>
              <a:t>@protohedgehog</a:t>
            </a:r>
            <a:endParaRPr lang="en-GB" dirty="0">
              <a:latin typeface="Open Sans"/>
            </a:endParaRPr>
          </a:p>
        </p:txBody>
      </p:sp>
      <p:pic>
        <p:nvPicPr>
          <p:cNvPr id="8" name="Picture 2" descr="Image result for what if its all a hoax">
            <a:extLst>
              <a:ext uri="{FF2B5EF4-FFF2-40B4-BE49-F238E27FC236}">
                <a16:creationId xmlns:a16="http://schemas.microsoft.com/office/drawing/2014/main" id="{073014D5-3EB3-4D7F-92C2-5D07AD031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6702"/>
            <a:ext cx="5897432" cy="402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208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15566</TotalTime>
  <Words>3129</Words>
  <Application>Microsoft Office PowerPoint</Application>
  <PresentationFormat>Widescreen</PresentationFormat>
  <Paragraphs>439</Paragraphs>
  <Slides>68</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68</vt:i4>
      </vt:variant>
    </vt:vector>
  </HeadingPairs>
  <TitlesOfParts>
    <vt:vector size="83" baseType="lpstr">
      <vt:lpstr>-apple-system</vt:lpstr>
      <vt:lpstr>Arial</vt:lpstr>
      <vt:lpstr>Calibri</vt:lpstr>
      <vt:lpstr>Calibri Light</vt:lpstr>
      <vt:lpstr>Lato</vt:lpstr>
      <vt:lpstr>Liberation Sans</vt:lpstr>
      <vt:lpstr>MeretPro</vt:lpstr>
      <vt:lpstr>noto sans</vt:lpstr>
      <vt:lpstr>Open Sans</vt:lpstr>
      <vt:lpstr>open_sansregular</vt:lpstr>
      <vt:lpstr>Segoe UI</vt:lpstr>
      <vt:lpstr>Source Sans Pro</vt:lpstr>
      <vt:lpstr>Wingdings</vt:lpstr>
      <vt:lpstr>Wingdings 2</vt:lpstr>
      <vt:lpstr>Office Theme</vt:lpstr>
      <vt:lpstr>PowerPoint Presentation</vt:lpstr>
      <vt:lpstr>How did I get here? The early days</vt:lpstr>
      <vt:lpstr>How did I get here? The middle years</vt:lpstr>
      <vt:lpstr>How did I get here? Going rogue</vt:lpstr>
      <vt:lpstr>What gets me out of bed in the morning</vt:lpstr>
      <vt:lpstr>A global research ‘crisis’</vt:lpstr>
      <vt:lpstr>PowerPoint Presentation</vt:lpstr>
      <vt:lpstr>PowerPoint Presentation</vt:lpstr>
      <vt:lpstr>YES!</vt:lpstr>
      <vt:lpstr>PowerPoint Presentation</vt:lpstr>
      <vt:lpstr>Why Open Research now?</vt:lpstr>
      <vt:lpstr>PowerPoint Presentation</vt:lpstr>
      <vt:lpstr>PowerPoint Presentation</vt:lpstr>
      <vt:lpstr>PowerPoint Presentation</vt:lpstr>
      <vt:lpstr>PowerPoint Presentation</vt:lpstr>
      <vt:lpstr>PowerPoint Presentation</vt:lpstr>
      <vt:lpstr>Is Open Science a ‘movement’?</vt:lpstr>
      <vt:lpstr>Open Science, democracy and power</vt:lpstr>
      <vt:lpstr>Mega-publishers are corrupting Open Science</vt:lpstr>
      <vt:lpstr>Springer Nature abusing power for profits</vt:lpstr>
      <vt:lpstr>Recent events have been a bit odd…</vt:lpstr>
      <vt:lpstr>PowerPoint Presentation</vt:lpstr>
      <vt:lpstr>They responded! And exactly as we expected.</vt:lpstr>
      <vt:lpstr>And while they were busy dealing with that..</vt:lpstr>
      <vt:lpstr>Then the EUA got involved</vt:lpstr>
      <vt:lpstr>‘Abusive’ practices of scholarly publishers</vt:lpstr>
      <vt:lpstr>Activating unions to challenge this </vt:lpstr>
      <vt:lpstr>Germany versus Elsevier</vt:lpstr>
      <vt:lpstr>And now ‘Plan S’</vt:lpstr>
      <vt:lpstr>Power and culture change</vt:lpstr>
      <vt:lpstr>Have you ever met an average academic?</vt:lpstr>
      <vt:lpstr>PowerPoint Presentation</vt:lpstr>
      <vt:lpstr>Principles in Open Research</vt:lpstr>
      <vt:lpstr>PowerPoint Presentation</vt:lpstr>
      <vt:lpstr>PowerPoint Presentation</vt:lpstr>
      <vt:lpstr>PowerPoint Presentation</vt:lpstr>
      <vt:lpstr>PowerPoint Presentation</vt:lpstr>
      <vt:lpstr>AN OPEN SCIENCE EDUCATION CRISIS</vt:lpstr>
      <vt:lpstr>Attitudes versus practice</vt:lpstr>
      <vt:lpstr>PowerPoint Presentation</vt:lpstr>
      <vt:lpstr>Openness is good for your work and career</vt:lpstr>
      <vt:lpstr>PowerPoint Presentation</vt:lpstr>
      <vt:lpstr>PowerPoint Presentation</vt:lpstr>
      <vt:lpstr>Exponential growth of preprints</vt:lpstr>
      <vt:lpstr>Implications of preprints</vt:lpstr>
      <vt:lpstr>What about ‘green’ OA and ‘postprints’?</vt:lpstr>
      <vt:lpstr>PowerPoint Presentation</vt:lpstr>
      <vt:lpstr>The message we should be communicating?  Being more open helps YOU so much</vt:lpstr>
      <vt:lpstr>PowerPoint Presentation</vt:lpstr>
      <vt:lpstr>PowerPoint Presentation</vt:lpstr>
      <vt:lpstr>What can we all achieve if we stand together?</vt:lpstr>
      <vt:lpstr>What do we need to change cultures?</vt:lpstr>
      <vt:lpstr>Welcome to the Open Science MOOC!</vt:lpstr>
      <vt:lpstr>The way we do research has changed for good</vt:lpstr>
      <vt:lpstr>We should be training ourselves</vt:lpstr>
      <vt:lpstr>Open for re-use</vt:lpstr>
      <vt:lpstr>PowerPoint Presentation</vt:lpstr>
      <vt:lpstr>How do we get to where we want?</vt:lpstr>
      <vt:lpstr>The current state of scholarly communication?</vt:lpstr>
      <vt:lpstr>Welcome to the networked 21st century</vt:lpstr>
      <vt:lpstr>Three core aspects for success of any future ‘platform’</vt:lpstr>
      <vt:lpstr>We have the tools to blow things wide open</vt:lpstr>
      <vt:lpstr>Promising initiatives in this space</vt:lpstr>
      <vt:lpstr>Things I’m working on - Fossils</vt:lpstr>
      <vt:lpstr>Things I’m working on - Other</vt:lpstr>
      <vt:lpstr>PowerPoint Presentation</vt:lpstr>
      <vt:lpstr>The ultimate goal</vt:lpstr>
      <vt:lpstr>Thanks!</vt:lpstr>
    </vt:vector>
  </TitlesOfParts>
  <Company>Imperial College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Tennant, Jon</dc:creator>
  <cp:lastModifiedBy>jon tennant</cp:lastModifiedBy>
  <cp:revision>657</cp:revision>
  <dcterms:created xsi:type="dcterms:W3CDTF">2018-02-17T12:39:38Z</dcterms:created>
  <dcterms:modified xsi:type="dcterms:W3CDTF">2019-01-15T07:41:42Z</dcterms:modified>
</cp:coreProperties>
</file>