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0"/>
  </p:notesMasterIdLst>
  <p:sldIdLst>
    <p:sldId id="438" r:id="rId2"/>
    <p:sldId id="257" r:id="rId3"/>
    <p:sldId id="430" r:id="rId4"/>
    <p:sldId id="443" r:id="rId5"/>
    <p:sldId id="444" r:id="rId6"/>
    <p:sldId id="447" r:id="rId7"/>
    <p:sldId id="416" r:id="rId8"/>
    <p:sldId id="273" r:id="rId9"/>
    <p:sldId id="274" r:id="rId10"/>
    <p:sldId id="403" r:id="rId11"/>
    <p:sldId id="417" r:id="rId12"/>
    <p:sldId id="351" r:id="rId13"/>
    <p:sldId id="409" r:id="rId14"/>
    <p:sldId id="420" r:id="rId15"/>
    <p:sldId id="399" r:id="rId16"/>
    <p:sldId id="398" r:id="rId17"/>
    <p:sldId id="451" r:id="rId18"/>
    <p:sldId id="464" r:id="rId19"/>
    <p:sldId id="370" r:id="rId20"/>
    <p:sldId id="424" r:id="rId21"/>
    <p:sldId id="382" r:id="rId22"/>
    <p:sldId id="353" r:id="rId23"/>
    <p:sldId id="452" r:id="rId24"/>
    <p:sldId id="448" r:id="rId25"/>
    <p:sldId id="459" r:id="rId26"/>
    <p:sldId id="456" r:id="rId27"/>
    <p:sldId id="457" r:id="rId28"/>
    <p:sldId id="458" r:id="rId29"/>
    <p:sldId id="467" r:id="rId30"/>
    <p:sldId id="461" r:id="rId31"/>
    <p:sldId id="468" r:id="rId32"/>
    <p:sldId id="454" r:id="rId33"/>
    <p:sldId id="449" r:id="rId34"/>
    <p:sldId id="462" r:id="rId35"/>
    <p:sldId id="463" r:id="rId36"/>
    <p:sldId id="469" r:id="rId37"/>
    <p:sldId id="470" r:id="rId38"/>
    <p:sldId id="471" r:id="rId39"/>
    <p:sldId id="300" r:id="rId40"/>
    <p:sldId id="418" r:id="rId41"/>
    <p:sldId id="401" r:id="rId42"/>
    <p:sldId id="260" r:id="rId43"/>
    <p:sldId id="293" r:id="rId44"/>
    <p:sldId id="319" r:id="rId45"/>
    <p:sldId id="465" r:id="rId46"/>
    <p:sldId id="359" r:id="rId47"/>
    <p:sldId id="442" r:id="rId48"/>
    <p:sldId id="390" r:id="rId49"/>
    <p:sldId id="389" r:id="rId50"/>
    <p:sldId id="412" r:id="rId51"/>
    <p:sldId id="310" r:id="rId52"/>
    <p:sldId id="328" r:id="rId53"/>
    <p:sldId id="327" r:id="rId54"/>
    <p:sldId id="439" r:id="rId55"/>
    <p:sldId id="384" r:id="rId56"/>
    <p:sldId id="266" r:id="rId57"/>
    <p:sldId id="419" r:id="rId58"/>
    <p:sldId id="261" r:id="rId59"/>
    <p:sldId id="262" r:id="rId60"/>
    <p:sldId id="425" r:id="rId61"/>
    <p:sldId id="264" r:id="rId62"/>
    <p:sldId id="268" r:id="rId63"/>
    <p:sldId id="267" r:id="rId64"/>
    <p:sldId id="269" r:id="rId65"/>
    <p:sldId id="271" r:id="rId66"/>
    <p:sldId id="466" r:id="rId67"/>
    <p:sldId id="272" r:id="rId68"/>
    <p:sldId id="276" r:id="rId69"/>
    <p:sldId id="332" r:id="rId70"/>
    <p:sldId id="440" r:id="rId71"/>
    <p:sldId id="431" r:id="rId72"/>
    <p:sldId id="281" r:id="rId73"/>
    <p:sldId id="378" r:id="rId74"/>
    <p:sldId id="371" r:id="rId75"/>
    <p:sldId id="258" r:id="rId76"/>
    <p:sldId id="455" r:id="rId77"/>
    <p:sldId id="284" r:id="rId78"/>
    <p:sldId id="314"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101" autoAdjust="0"/>
    <p:restoredTop sz="89664" autoAdjust="0"/>
  </p:normalViewPr>
  <p:slideViewPr>
    <p:cSldViewPr snapToGrid="0">
      <p:cViewPr varScale="1">
        <p:scale>
          <a:sx n="75" d="100"/>
          <a:sy n="75" d="100"/>
        </p:scale>
        <p:origin x="43"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DBA4D2-3455-4AD9-A142-098DFCAEFCCA}" type="doc">
      <dgm:prSet loTypeId="urn:microsoft.com/office/officeart/2005/8/layout/arrow4" loCatId="process" qsTypeId="urn:microsoft.com/office/officeart/2005/8/quickstyle/simple1" qsCatId="simple" csTypeId="urn:microsoft.com/office/officeart/2005/8/colors/accent1_2" csCatId="accent1" phldr="1"/>
      <dgm:spPr/>
      <dgm:t>
        <a:bodyPr/>
        <a:lstStyle/>
        <a:p>
          <a:endParaRPr lang="en-GB"/>
        </a:p>
      </dgm:t>
    </dgm:pt>
    <dgm:pt modelId="{8C319196-C785-4532-93D1-C47E822DAEB0}">
      <dgm:prSet phldrT="[Text]"/>
      <dgm:spPr/>
      <dgm:t>
        <a:bodyPr/>
        <a:lstStyle/>
        <a:p>
          <a:r>
            <a:rPr lang="en-GB" dirty="0">
              <a:latin typeface="Open Sans"/>
            </a:rPr>
            <a:t>Your career</a:t>
          </a:r>
        </a:p>
      </dgm:t>
    </dgm:pt>
    <dgm:pt modelId="{BDEDF9D6-C586-4CD7-B106-0B68EE099C50}" type="parTrans" cxnId="{1E765571-B26C-4400-A6E4-81E6B38C72D3}">
      <dgm:prSet/>
      <dgm:spPr/>
      <dgm:t>
        <a:bodyPr/>
        <a:lstStyle/>
        <a:p>
          <a:endParaRPr lang="en-GB">
            <a:latin typeface="Open Sans"/>
          </a:endParaRPr>
        </a:p>
      </dgm:t>
    </dgm:pt>
    <dgm:pt modelId="{07E9C813-8744-4A0C-9F78-A08BF2A944C3}" type="sibTrans" cxnId="{1E765571-B26C-4400-A6E4-81E6B38C72D3}">
      <dgm:prSet/>
      <dgm:spPr/>
      <dgm:t>
        <a:bodyPr/>
        <a:lstStyle/>
        <a:p>
          <a:endParaRPr lang="en-GB">
            <a:latin typeface="Open Sans"/>
          </a:endParaRPr>
        </a:p>
      </dgm:t>
    </dgm:pt>
    <dgm:pt modelId="{480CC3ED-EC87-449F-891A-4144D7493032}">
      <dgm:prSet phldrT="[Text]"/>
      <dgm:spPr/>
      <dgm:t>
        <a:bodyPr/>
        <a:lstStyle/>
        <a:p>
          <a:r>
            <a:rPr lang="en-GB" dirty="0">
              <a:latin typeface="Open Sans"/>
            </a:rPr>
            <a:t>Open Science</a:t>
          </a:r>
        </a:p>
      </dgm:t>
    </dgm:pt>
    <dgm:pt modelId="{13A4ACB5-26D0-4983-B1EF-0D4DCDA951F4}" type="parTrans" cxnId="{3919E0F5-817C-4BAF-B362-E4CEA9B162D3}">
      <dgm:prSet/>
      <dgm:spPr/>
      <dgm:t>
        <a:bodyPr/>
        <a:lstStyle/>
        <a:p>
          <a:endParaRPr lang="en-GB">
            <a:latin typeface="Open Sans"/>
          </a:endParaRPr>
        </a:p>
      </dgm:t>
    </dgm:pt>
    <dgm:pt modelId="{FCB77570-2B6C-4930-88D9-AE43D085A83A}" type="sibTrans" cxnId="{3919E0F5-817C-4BAF-B362-E4CEA9B162D3}">
      <dgm:prSet/>
      <dgm:spPr/>
      <dgm:t>
        <a:bodyPr/>
        <a:lstStyle/>
        <a:p>
          <a:endParaRPr lang="en-GB">
            <a:latin typeface="Open Sans"/>
          </a:endParaRPr>
        </a:p>
      </dgm:t>
    </dgm:pt>
    <dgm:pt modelId="{B254C4FE-C810-4372-9CD3-8DE6348DA1A7}" type="pres">
      <dgm:prSet presAssocID="{A4DBA4D2-3455-4AD9-A142-098DFCAEFCCA}" presName="compositeShape" presStyleCnt="0">
        <dgm:presLayoutVars>
          <dgm:chMax val="2"/>
          <dgm:dir/>
          <dgm:resizeHandles val="exact"/>
        </dgm:presLayoutVars>
      </dgm:prSet>
      <dgm:spPr/>
    </dgm:pt>
    <dgm:pt modelId="{7DD08BA2-831B-4133-90EC-4BD774DA9BBE}" type="pres">
      <dgm:prSet presAssocID="{8C319196-C785-4532-93D1-C47E822DAEB0}" presName="upArrow" presStyleLbl="node1" presStyleIdx="0" presStyleCnt="2" custLinFactNeighborX="30224" custLinFactNeighborY="-617"/>
      <dgm:spPr>
        <a:solidFill>
          <a:schemeClr val="accent4"/>
        </a:solidFill>
      </dgm:spPr>
    </dgm:pt>
    <dgm:pt modelId="{615A27F7-638F-41DE-B8A1-41887ECB8718}" type="pres">
      <dgm:prSet presAssocID="{8C319196-C785-4532-93D1-C47E822DAEB0}" presName="upArrowText" presStyleLbl="revTx" presStyleIdx="0" presStyleCnt="2" custLinFactNeighborX="18291" custLinFactNeighborY="-2402">
        <dgm:presLayoutVars>
          <dgm:chMax val="0"/>
          <dgm:bulletEnabled val="1"/>
        </dgm:presLayoutVars>
      </dgm:prSet>
      <dgm:spPr/>
    </dgm:pt>
    <dgm:pt modelId="{E15F2074-F41A-4430-9E04-BDDD5DFF4241}" type="pres">
      <dgm:prSet presAssocID="{480CC3ED-EC87-449F-891A-4144D7493032}" presName="downArrow" presStyleLbl="node1" presStyleIdx="1" presStyleCnt="2"/>
      <dgm:spPr/>
    </dgm:pt>
    <dgm:pt modelId="{C8C0FE46-523F-401A-8CF7-C222A77A3C90}" type="pres">
      <dgm:prSet presAssocID="{480CC3ED-EC87-449F-891A-4144D7493032}" presName="downArrowText" presStyleLbl="revTx" presStyleIdx="1" presStyleCnt="2">
        <dgm:presLayoutVars>
          <dgm:chMax val="0"/>
          <dgm:bulletEnabled val="1"/>
        </dgm:presLayoutVars>
      </dgm:prSet>
      <dgm:spPr/>
    </dgm:pt>
  </dgm:ptLst>
  <dgm:cxnLst>
    <dgm:cxn modelId="{1E765571-B26C-4400-A6E4-81E6B38C72D3}" srcId="{A4DBA4D2-3455-4AD9-A142-098DFCAEFCCA}" destId="{8C319196-C785-4532-93D1-C47E822DAEB0}" srcOrd="0" destOrd="0" parTransId="{BDEDF9D6-C586-4CD7-B106-0B68EE099C50}" sibTransId="{07E9C813-8744-4A0C-9F78-A08BF2A944C3}"/>
    <dgm:cxn modelId="{6D7DB696-767E-4E3E-B954-646AF29D0A32}" type="presOf" srcId="{A4DBA4D2-3455-4AD9-A142-098DFCAEFCCA}" destId="{B254C4FE-C810-4372-9CD3-8DE6348DA1A7}" srcOrd="0" destOrd="0" presId="urn:microsoft.com/office/officeart/2005/8/layout/arrow4"/>
    <dgm:cxn modelId="{1B7923AF-C056-4C02-8ED8-DA2E110D7542}" type="presOf" srcId="{8C319196-C785-4532-93D1-C47E822DAEB0}" destId="{615A27F7-638F-41DE-B8A1-41887ECB8718}" srcOrd="0" destOrd="0" presId="urn:microsoft.com/office/officeart/2005/8/layout/arrow4"/>
    <dgm:cxn modelId="{65405FD8-0783-4B79-B35F-346450D52879}" type="presOf" srcId="{480CC3ED-EC87-449F-891A-4144D7493032}" destId="{C8C0FE46-523F-401A-8CF7-C222A77A3C90}" srcOrd="0" destOrd="0" presId="urn:microsoft.com/office/officeart/2005/8/layout/arrow4"/>
    <dgm:cxn modelId="{3919E0F5-817C-4BAF-B362-E4CEA9B162D3}" srcId="{A4DBA4D2-3455-4AD9-A142-098DFCAEFCCA}" destId="{480CC3ED-EC87-449F-891A-4144D7493032}" srcOrd="1" destOrd="0" parTransId="{13A4ACB5-26D0-4983-B1EF-0D4DCDA951F4}" sibTransId="{FCB77570-2B6C-4930-88D9-AE43D085A83A}"/>
    <dgm:cxn modelId="{94B22876-A04E-4B15-9824-0ABF6AC7605D}" type="presParOf" srcId="{B254C4FE-C810-4372-9CD3-8DE6348DA1A7}" destId="{7DD08BA2-831B-4133-90EC-4BD774DA9BBE}" srcOrd="0" destOrd="0" presId="urn:microsoft.com/office/officeart/2005/8/layout/arrow4"/>
    <dgm:cxn modelId="{3907E3CA-5F35-4566-A218-A09AB67DC755}" type="presParOf" srcId="{B254C4FE-C810-4372-9CD3-8DE6348DA1A7}" destId="{615A27F7-638F-41DE-B8A1-41887ECB8718}" srcOrd="1" destOrd="0" presId="urn:microsoft.com/office/officeart/2005/8/layout/arrow4"/>
    <dgm:cxn modelId="{157DDA43-DB68-4772-A102-A82CF47ADB2C}" type="presParOf" srcId="{B254C4FE-C810-4372-9CD3-8DE6348DA1A7}" destId="{E15F2074-F41A-4430-9E04-BDDD5DFF4241}" srcOrd="2" destOrd="0" presId="urn:microsoft.com/office/officeart/2005/8/layout/arrow4"/>
    <dgm:cxn modelId="{6AA5A3E8-2B2C-44C1-B4BB-2C5DB98D86E0}" type="presParOf" srcId="{B254C4FE-C810-4372-9CD3-8DE6348DA1A7}" destId="{C8C0FE46-523F-401A-8CF7-C222A77A3C90}" srcOrd="3" destOrd="0" presId="urn:microsoft.com/office/officeart/2005/8/layout/arrow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DBA4D2-3455-4AD9-A142-098DFCAEFCCA}" type="doc">
      <dgm:prSet loTypeId="urn:microsoft.com/office/officeart/2005/8/layout/arrow4" loCatId="process" qsTypeId="urn:microsoft.com/office/officeart/2005/8/quickstyle/simple1" qsCatId="simple" csTypeId="urn:microsoft.com/office/officeart/2005/8/colors/accent1_2" csCatId="accent1" phldr="1"/>
      <dgm:spPr/>
      <dgm:t>
        <a:bodyPr/>
        <a:lstStyle/>
        <a:p>
          <a:endParaRPr lang="en-GB"/>
        </a:p>
      </dgm:t>
    </dgm:pt>
    <dgm:pt modelId="{8C319196-C785-4532-93D1-C47E822DAEB0}">
      <dgm:prSet phldrT="[Text]"/>
      <dgm:spPr/>
      <dgm:t>
        <a:bodyPr/>
        <a:lstStyle/>
        <a:p>
          <a:r>
            <a:rPr lang="en-GB" dirty="0">
              <a:latin typeface="Open Sans"/>
            </a:rPr>
            <a:t>Your career</a:t>
          </a:r>
        </a:p>
      </dgm:t>
    </dgm:pt>
    <dgm:pt modelId="{BDEDF9D6-C586-4CD7-B106-0B68EE099C50}" type="parTrans" cxnId="{1E765571-B26C-4400-A6E4-81E6B38C72D3}">
      <dgm:prSet/>
      <dgm:spPr/>
      <dgm:t>
        <a:bodyPr/>
        <a:lstStyle/>
        <a:p>
          <a:endParaRPr lang="en-GB"/>
        </a:p>
      </dgm:t>
    </dgm:pt>
    <dgm:pt modelId="{07E9C813-8744-4A0C-9F78-A08BF2A944C3}" type="sibTrans" cxnId="{1E765571-B26C-4400-A6E4-81E6B38C72D3}">
      <dgm:prSet/>
      <dgm:spPr/>
      <dgm:t>
        <a:bodyPr/>
        <a:lstStyle/>
        <a:p>
          <a:endParaRPr lang="en-GB"/>
        </a:p>
      </dgm:t>
    </dgm:pt>
    <dgm:pt modelId="{480CC3ED-EC87-449F-891A-4144D7493032}">
      <dgm:prSet phldrT="[Text]"/>
      <dgm:spPr/>
      <dgm:t>
        <a:bodyPr/>
        <a:lstStyle/>
        <a:p>
          <a:r>
            <a:rPr lang="en-GB" dirty="0">
              <a:latin typeface="Open Sans"/>
            </a:rPr>
            <a:t>Open Science</a:t>
          </a:r>
        </a:p>
      </dgm:t>
    </dgm:pt>
    <dgm:pt modelId="{13A4ACB5-26D0-4983-B1EF-0D4DCDA951F4}" type="parTrans" cxnId="{3919E0F5-817C-4BAF-B362-E4CEA9B162D3}">
      <dgm:prSet/>
      <dgm:spPr/>
      <dgm:t>
        <a:bodyPr/>
        <a:lstStyle/>
        <a:p>
          <a:endParaRPr lang="en-GB"/>
        </a:p>
      </dgm:t>
    </dgm:pt>
    <dgm:pt modelId="{FCB77570-2B6C-4930-88D9-AE43D085A83A}" type="sibTrans" cxnId="{3919E0F5-817C-4BAF-B362-E4CEA9B162D3}">
      <dgm:prSet/>
      <dgm:spPr/>
      <dgm:t>
        <a:bodyPr/>
        <a:lstStyle/>
        <a:p>
          <a:endParaRPr lang="en-GB"/>
        </a:p>
      </dgm:t>
    </dgm:pt>
    <dgm:pt modelId="{B254C4FE-C810-4372-9CD3-8DE6348DA1A7}" type="pres">
      <dgm:prSet presAssocID="{A4DBA4D2-3455-4AD9-A142-098DFCAEFCCA}" presName="compositeShape" presStyleCnt="0">
        <dgm:presLayoutVars>
          <dgm:chMax val="2"/>
          <dgm:dir/>
          <dgm:resizeHandles val="exact"/>
        </dgm:presLayoutVars>
      </dgm:prSet>
      <dgm:spPr/>
    </dgm:pt>
    <dgm:pt modelId="{7DD08BA2-831B-4133-90EC-4BD774DA9BBE}" type="pres">
      <dgm:prSet presAssocID="{8C319196-C785-4532-93D1-C47E822DAEB0}" presName="upArrow" presStyleLbl="node1" presStyleIdx="0" presStyleCnt="2" custLinFactNeighborX="30224" custLinFactNeighborY="-617"/>
      <dgm:spPr>
        <a:solidFill>
          <a:schemeClr val="accent4"/>
        </a:solidFill>
      </dgm:spPr>
    </dgm:pt>
    <dgm:pt modelId="{615A27F7-638F-41DE-B8A1-41887ECB8718}" type="pres">
      <dgm:prSet presAssocID="{8C319196-C785-4532-93D1-C47E822DAEB0}" presName="upArrowText" presStyleLbl="revTx" presStyleIdx="0" presStyleCnt="2" custLinFactNeighborX="18291" custLinFactNeighborY="-2402">
        <dgm:presLayoutVars>
          <dgm:chMax val="0"/>
          <dgm:bulletEnabled val="1"/>
        </dgm:presLayoutVars>
      </dgm:prSet>
      <dgm:spPr/>
    </dgm:pt>
    <dgm:pt modelId="{E15F2074-F41A-4430-9E04-BDDD5DFF4241}" type="pres">
      <dgm:prSet presAssocID="{480CC3ED-EC87-449F-891A-4144D7493032}" presName="downArrow" presStyleLbl="node1" presStyleIdx="1" presStyleCnt="2"/>
      <dgm:spPr/>
    </dgm:pt>
    <dgm:pt modelId="{C8C0FE46-523F-401A-8CF7-C222A77A3C90}" type="pres">
      <dgm:prSet presAssocID="{480CC3ED-EC87-449F-891A-4144D7493032}" presName="downArrowText" presStyleLbl="revTx" presStyleIdx="1" presStyleCnt="2">
        <dgm:presLayoutVars>
          <dgm:chMax val="0"/>
          <dgm:bulletEnabled val="1"/>
        </dgm:presLayoutVars>
      </dgm:prSet>
      <dgm:spPr/>
    </dgm:pt>
  </dgm:ptLst>
  <dgm:cxnLst>
    <dgm:cxn modelId="{1E765571-B26C-4400-A6E4-81E6B38C72D3}" srcId="{A4DBA4D2-3455-4AD9-A142-098DFCAEFCCA}" destId="{8C319196-C785-4532-93D1-C47E822DAEB0}" srcOrd="0" destOrd="0" parTransId="{BDEDF9D6-C586-4CD7-B106-0B68EE099C50}" sibTransId="{07E9C813-8744-4A0C-9F78-A08BF2A944C3}"/>
    <dgm:cxn modelId="{6D7DB696-767E-4E3E-B954-646AF29D0A32}" type="presOf" srcId="{A4DBA4D2-3455-4AD9-A142-098DFCAEFCCA}" destId="{B254C4FE-C810-4372-9CD3-8DE6348DA1A7}" srcOrd="0" destOrd="0" presId="urn:microsoft.com/office/officeart/2005/8/layout/arrow4"/>
    <dgm:cxn modelId="{1B7923AF-C056-4C02-8ED8-DA2E110D7542}" type="presOf" srcId="{8C319196-C785-4532-93D1-C47E822DAEB0}" destId="{615A27F7-638F-41DE-B8A1-41887ECB8718}" srcOrd="0" destOrd="0" presId="urn:microsoft.com/office/officeart/2005/8/layout/arrow4"/>
    <dgm:cxn modelId="{65405FD8-0783-4B79-B35F-346450D52879}" type="presOf" srcId="{480CC3ED-EC87-449F-891A-4144D7493032}" destId="{C8C0FE46-523F-401A-8CF7-C222A77A3C90}" srcOrd="0" destOrd="0" presId="urn:microsoft.com/office/officeart/2005/8/layout/arrow4"/>
    <dgm:cxn modelId="{3919E0F5-817C-4BAF-B362-E4CEA9B162D3}" srcId="{A4DBA4D2-3455-4AD9-A142-098DFCAEFCCA}" destId="{480CC3ED-EC87-449F-891A-4144D7493032}" srcOrd="1" destOrd="0" parTransId="{13A4ACB5-26D0-4983-B1EF-0D4DCDA951F4}" sibTransId="{FCB77570-2B6C-4930-88D9-AE43D085A83A}"/>
    <dgm:cxn modelId="{94B22876-A04E-4B15-9824-0ABF6AC7605D}" type="presParOf" srcId="{B254C4FE-C810-4372-9CD3-8DE6348DA1A7}" destId="{7DD08BA2-831B-4133-90EC-4BD774DA9BBE}" srcOrd="0" destOrd="0" presId="urn:microsoft.com/office/officeart/2005/8/layout/arrow4"/>
    <dgm:cxn modelId="{3907E3CA-5F35-4566-A218-A09AB67DC755}" type="presParOf" srcId="{B254C4FE-C810-4372-9CD3-8DE6348DA1A7}" destId="{615A27F7-638F-41DE-B8A1-41887ECB8718}" srcOrd="1" destOrd="0" presId="urn:microsoft.com/office/officeart/2005/8/layout/arrow4"/>
    <dgm:cxn modelId="{157DDA43-DB68-4772-A102-A82CF47ADB2C}" type="presParOf" srcId="{B254C4FE-C810-4372-9CD3-8DE6348DA1A7}" destId="{E15F2074-F41A-4430-9E04-BDDD5DFF4241}" srcOrd="2" destOrd="0" presId="urn:microsoft.com/office/officeart/2005/8/layout/arrow4"/>
    <dgm:cxn modelId="{6AA5A3E8-2B2C-44C1-B4BB-2C5DB98D86E0}" type="presParOf" srcId="{B254C4FE-C810-4372-9CD3-8DE6348DA1A7}" destId="{C8C0FE46-523F-401A-8CF7-C222A77A3C90}" srcOrd="3" destOrd="0" presId="urn:microsoft.com/office/officeart/2005/8/layout/arrow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DBA4D2-3455-4AD9-A142-098DFCAEFCCA}" type="doc">
      <dgm:prSet loTypeId="urn:microsoft.com/office/officeart/2005/8/layout/arrow4" loCatId="process" qsTypeId="urn:microsoft.com/office/officeart/2005/8/quickstyle/simple1" qsCatId="simple" csTypeId="urn:microsoft.com/office/officeart/2005/8/colors/accent1_2" csCatId="accent1" phldr="1"/>
      <dgm:spPr/>
      <dgm:t>
        <a:bodyPr/>
        <a:lstStyle/>
        <a:p>
          <a:endParaRPr lang="en-GB"/>
        </a:p>
      </dgm:t>
    </dgm:pt>
    <dgm:pt modelId="{8C319196-C785-4532-93D1-C47E822DAEB0}">
      <dgm:prSet phldrT="[Text]"/>
      <dgm:spPr/>
      <dgm:t>
        <a:bodyPr/>
        <a:lstStyle/>
        <a:p>
          <a:pPr algn="ctr"/>
          <a:r>
            <a:rPr lang="en-GB" dirty="0">
              <a:latin typeface="Open Sans"/>
            </a:rPr>
            <a:t>Your career</a:t>
          </a:r>
        </a:p>
      </dgm:t>
    </dgm:pt>
    <dgm:pt modelId="{BDEDF9D6-C586-4CD7-B106-0B68EE099C50}" type="parTrans" cxnId="{1E765571-B26C-4400-A6E4-81E6B38C72D3}">
      <dgm:prSet/>
      <dgm:spPr/>
      <dgm:t>
        <a:bodyPr/>
        <a:lstStyle/>
        <a:p>
          <a:endParaRPr lang="en-GB"/>
        </a:p>
      </dgm:t>
    </dgm:pt>
    <dgm:pt modelId="{07E9C813-8744-4A0C-9F78-A08BF2A944C3}" type="sibTrans" cxnId="{1E765571-B26C-4400-A6E4-81E6B38C72D3}">
      <dgm:prSet/>
      <dgm:spPr/>
      <dgm:t>
        <a:bodyPr/>
        <a:lstStyle/>
        <a:p>
          <a:endParaRPr lang="en-GB"/>
        </a:p>
      </dgm:t>
    </dgm:pt>
    <dgm:pt modelId="{480CC3ED-EC87-449F-891A-4144D7493032}">
      <dgm:prSet phldrT="[Text]"/>
      <dgm:spPr/>
      <dgm:t>
        <a:bodyPr/>
        <a:lstStyle/>
        <a:p>
          <a:pPr algn="ctr"/>
          <a:r>
            <a:rPr lang="en-GB" dirty="0">
              <a:latin typeface="Open Sans"/>
            </a:rPr>
            <a:t>Open Science</a:t>
          </a:r>
        </a:p>
      </dgm:t>
    </dgm:pt>
    <dgm:pt modelId="{FCB77570-2B6C-4930-88D9-AE43D085A83A}" type="sibTrans" cxnId="{3919E0F5-817C-4BAF-B362-E4CEA9B162D3}">
      <dgm:prSet/>
      <dgm:spPr/>
      <dgm:t>
        <a:bodyPr/>
        <a:lstStyle/>
        <a:p>
          <a:endParaRPr lang="en-GB"/>
        </a:p>
      </dgm:t>
    </dgm:pt>
    <dgm:pt modelId="{13A4ACB5-26D0-4983-B1EF-0D4DCDA951F4}" type="parTrans" cxnId="{3919E0F5-817C-4BAF-B362-E4CEA9B162D3}">
      <dgm:prSet/>
      <dgm:spPr/>
      <dgm:t>
        <a:bodyPr/>
        <a:lstStyle/>
        <a:p>
          <a:endParaRPr lang="en-GB"/>
        </a:p>
      </dgm:t>
    </dgm:pt>
    <dgm:pt modelId="{B254C4FE-C810-4372-9CD3-8DE6348DA1A7}" type="pres">
      <dgm:prSet presAssocID="{A4DBA4D2-3455-4AD9-A142-098DFCAEFCCA}" presName="compositeShape" presStyleCnt="0">
        <dgm:presLayoutVars>
          <dgm:chMax val="2"/>
          <dgm:dir/>
          <dgm:resizeHandles val="exact"/>
        </dgm:presLayoutVars>
      </dgm:prSet>
      <dgm:spPr/>
    </dgm:pt>
    <dgm:pt modelId="{7DD08BA2-831B-4133-90EC-4BD774DA9BBE}" type="pres">
      <dgm:prSet presAssocID="{8C319196-C785-4532-93D1-C47E822DAEB0}" presName="upArrow" presStyleLbl="node1" presStyleIdx="0" presStyleCnt="2" custLinFactX="35655" custLinFactNeighborX="100000" custLinFactNeighborY="71048"/>
      <dgm:spPr>
        <a:solidFill>
          <a:schemeClr val="accent4"/>
        </a:solidFill>
      </dgm:spPr>
    </dgm:pt>
    <dgm:pt modelId="{615A27F7-638F-41DE-B8A1-41887ECB8718}" type="pres">
      <dgm:prSet presAssocID="{8C319196-C785-4532-93D1-C47E822DAEB0}" presName="upArrowText" presStyleLbl="revTx" presStyleIdx="0" presStyleCnt="2" custScaleX="56325" custLinFactNeighborX="-1455" custLinFactNeighborY="1754">
        <dgm:presLayoutVars>
          <dgm:chMax val="0"/>
          <dgm:bulletEnabled val="1"/>
        </dgm:presLayoutVars>
      </dgm:prSet>
      <dgm:spPr/>
    </dgm:pt>
    <dgm:pt modelId="{E15F2074-F41A-4430-9E04-BDDD5DFF4241}" type="pres">
      <dgm:prSet presAssocID="{480CC3ED-EC87-449F-891A-4144D7493032}" presName="downArrow" presStyleLbl="node1" presStyleIdx="1" presStyleCnt="2" custAng="10800000" custLinFactNeighborX="-6854" custLinFactNeighborY="-37285"/>
      <dgm:spPr/>
    </dgm:pt>
    <dgm:pt modelId="{C8C0FE46-523F-401A-8CF7-C222A77A3C90}" type="pres">
      <dgm:prSet presAssocID="{480CC3ED-EC87-449F-891A-4144D7493032}" presName="downArrowText" presStyleLbl="revTx" presStyleIdx="1" presStyleCnt="2" custScaleX="62851" custLinFactY="-6321" custLinFactNeighborX="-85003" custLinFactNeighborY="-100000">
        <dgm:presLayoutVars>
          <dgm:chMax val="0"/>
          <dgm:bulletEnabled val="1"/>
        </dgm:presLayoutVars>
      </dgm:prSet>
      <dgm:spPr/>
    </dgm:pt>
  </dgm:ptLst>
  <dgm:cxnLst>
    <dgm:cxn modelId="{1E765571-B26C-4400-A6E4-81E6B38C72D3}" srcId="{A4DBA4D2-3455-4AD9-A142-098DFCAEFCCA}" destId="{8C319196-C785-4532-93D1-C47E822DAEB0}" srcOrd="0" destOrd="0" parTransId="{BDEDF9D6-C586-4CD7-B106-0B68EE099C50}" sibTransId="{07E9C813-8744-4A0C-9F78-A08BF2A944C3}"/>
    <dgm:cxn modelId="{6D7DB696-767E-4E3E-B954-646AF29D0A32}" type="presOf" srcId="{A4DBA4D2-3455-4AD9-A142-098DFCAEFCCA}" destId="{B254C4FE-C810-4372-9CD3-8DE6348DA1A7}" srcOrd="0" destOrd="0" presId="urn:microsoft.com/office/officeart/2005/8/layout/arrow4"/>
    <dgm:cxn modelId="{1B7923AF-C056-4C02-8ED8-DA2E110D7542}" type="presOf" srcId="{8C319196-C785-4532-93D1-C47E822DAEB0}" destId="{615A27F7-638F-41DE-B8A1-41887ECB8718}" srcOrd="0" destOrd="0" presId="urn:microsoft.com/office/officeart/2005/8/layout/arrow4"/>
    <dgm:cxn modelId="{65405FD8-0783-4B79-B35F-346450D52879}" type="presOf" srcId="{480CC3ED-EC87-449F-891A-4144D7493032}" destId="{C8C0FE46-523F-401A-8CF7-C222A77A3C90}" srcOrd="0" destOrd="0" presId="urn:microsoft.com/office/officeart/2005/8/layout/arrow4"/>
    <dgm:cxn modelId="{3919E0F5-817C-4BAF-B362-E4CEA9B162D3}" srcId="{A4DBA4D2-3455-4AD9-A142-098DFCAEFCCA}" destId="{480CC3ED-EC87-449F-891A-4144D7493032}" srcOrd="1" destOrd="0" parTransId="{13A4ACB5-26D0-4983-B1EF-0D4DCDA951F4}" sibTransId="{FCB77570-2B6C-4930-88D9-AE43D085A83A}"/>
    <dgm:cxn modelId="{94B22876-A04E-4B15-9824-0ABF6AC7605D}" type="presParOf" srcId="{B254C4FE-C810-4372-9CD3-8DE6348DA1A7}" destId="{7DD08BA2-831B-4133-90EC-4BD774DA9BBE}" srcOrd="0" destOrd="0" presId="urn:microsoft.com/office/officeart/2005/8/layout/arrow4"/>
    <dgm:cxn modelId="{3907E3CA-5F35-4566-A218-A09AB67DC755}" type="presParOf" srcId="{B254C4FE-C810-4372-9CD3-8DE6348DA1A7}" destId="{615A27F7-638F-41DE-B8A1-41887ECB8718}" srcOrd="1" destOrd="0" presId="urn:microsoft.com/office/officeart/2005/8/layout/arrow4"/>
    <dgm:cxn modelId="{157DDA43-DB68-4772-A102-A82CF47ADB2C}" type="presParOf" srcId="{B254C4FE-C810-4372-9CD3-8DE6348DA1A7}" destId="{E15F2074-F41A-4430-9E04-BDDD5DFF4241}" srcOrd="2" destOrd="0" presId="urn:microsoft.com/office/officeart/2005/8/layout/arrow4"/>
    <dgm:cxn modelId="{6AA5A3E8-2B2C-44C1-B4BB-2C5DB98D86E0}" type="presParOf" srcId="{B254C4FE-C810-4372-9CD3-8DE6348DA1A7}" destId="{C8C0FE46-523F-401A-8CF7-C222A77A3C90}" srcOrd="3" destOrd="0" presId="urn:microsoft.com/office/officeart/2005/8/layout/arrow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5CCD54E-97FB-4F0C-BD7A-7025F452F21D}"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GB"/>
        </a:p>
      </dgm:t>
    </dgm:pt>
    <dgm:pt modelId="{085126D6-4638-4712-B7C4-1F9F7D15978F}">
      <dgm:prSet phldrT="[Text]"/>
      <dgm:spPr/>
      <dgm:t>
        <a:bodyPr/>
        <a:lstStyle/>
        <a:p>
          <a:r>
            <a:rPr lang="en-GB" dirty="0"/>
            <a:t>Open Science Coalition</a:t>
          </a:r>
        </a:p>
      </dgm:t>
    </dgm:pt>
    <dgm:pt modelId="{2089B1D7-2711-4A04-BD55-0C5578C1F4E2}" type="parTrans" cxnId="{56465CC8-427E-499A-AEC8-254474D5E987}">
      <dgm:prSet/>
      <dgm:spPr/>
      <dgm:t>
        <a:bodyPr/>
        <a:lstStyle/>
        <a:p>
          <a:endParaRPr lang="en-GB"/>
        </a:p>
      </dgm:t>
    </dgm:pt>
    <dgm:pt modelId="{350B3B64-2C67-4C5D-BFBF-D37F9ACAB6FD}" type="sibTrans" cxnId="{56465CC8-427E-499A-AEC8-254474D5E987}">
      <dgm:prSet/>
      <dgm:spPr/>
      <dgm:t>
        <a:bodyPr/>
        <a:lstStyle/>
        <a:p>
          <a:endParaRPr lang="en-GB"/>
        </a:p>
      </dgm:t>
    </dgm:pt>
    <dgm:pt modelId="{5AD7154C-366D-47BD-8CFB-95E970639BF5}">
      <dgm:prSet phldrT="[Text]"/>
      <dgm:spPr/>
      <dgm:t>
        <a:bodyPr/>
        <a:lstStyle/>
        <a:p>
          <a:r>
            <a:rPr lang="en-GB" dirty="0"/>
            <a:t>Political and public activism</a:t>
          </a:r>
        </a:p>
      </dgm:t>
    </dgm:pt>
    <dgm:pt modelId="{8E9A08C3-BBE8-478F-9353-3CC7F422BABE}" type="parTrans" cxnId="{96D0BB23-7EE2-4992-BA2C-2248245829BA}">
      <dgm:prSet/>
      <dgm:spPr/>
      <dgm:t>
        <a:bodyPr/>
        <a:lstStyle/>
        <a:p>
          <a:endParaRPr lang="en-GB"/>
        </a:p>
      </dgm:t>
    </dgm:pt>
    <dgm:pt modelId="{3AD5D23C-CCF7-419E-9E24-344E1F2421A8}" type="sibTrans" cxnId="{96D0BB23-7EE2-4992-BA2C-2248245829BA}">
      <dgm:prSet/>
      <dgm:spPr/>
      <dgm:t>
        <a:bodyPr/>
        <a:lstStyle/>
        <a:p>
          <a:endParaRPr lang="en-GB"/>
        </a:p>
      </dgm:t>
    </dgm:pt>
    <dgm:pt modelId="{18A9B390-13F1-4C50-958B-ABA25E0F9090}">
      <dgm:prSet phldrT="[Text]"/>
      <dgm:spPr/>
      <dgm:t>
        <a:bodyPr/>
        <a:lstStyle/>
        <a:p>
          <a:r>
            <a:rPr lang="en-GB" dirty="0"/>
            <a:t>Tools, services, and infrastructure</a:t>
          </a:r>
        </a:p>
      </dgm:t>
    </dgm:pt>
    <dgm:pt modelId="{4F9BFC0C-7B32-432E-ADB0-2F12EC4AA8F5}" type="parTrans" cxnId="{825DE935-5E3D-47B7-99CE-E1958302E9EC}">
      <dgm:prSet/>
      <dgm:spPr/>
      <dgm:t>
        <a:bodyPr/>
        <a:lstStyle/>
        <a:p>
          <a:endParaRPr lang="en-GB"/>
        </a:p>
      </dgm:t>
    </dgm:pt>
    <dgm:pt modelId="{D1382D9F-9B73-43E7-874F-7D78A003E0E0}" type="sibTrans" cxnId="{825DE935-5E3D-47B7-99CE-E1958302E9EC}">
      <dgm:prSet/>
      <dgm:spPr/>
      <dgm:t>
        <a:bodyPr/>
        <a:lstStyle/>
        <a:p>
          <a:endParaRPr lang="en-GB"/>
        </a:p>
      </dgm:t>
    </dgm:pt>
    <dgm:pt modelId="{02B33C0E-75C0-4E49-A29F-8753F53F97CE}">
      <dgm:prSet phldrT="[Text]"/>
      <dgm:spPr/>
      <dgm:t>
        <a:bodyPr/>
        <a:lstStyle/>
        <a:p>
          <a:r>
            <a:rPr lang="en-GB" dirty="0"/>
            <a:t>Community engagement, training, and education</a:t>
          </a:r>
        </a:p>
      </dgm:t>
    </dgm:pt>
    <dgm:pt modelId="{48574B67-6D43-4855-9E28-DDA7E892DAEB}" type="parTrans" cxnId="{F83B7CFB-5FBE-4DB7-88E5-2A507F05AE41}">
      <dgm:prSet/>
      <dgm:spPr/>
      <dgm:t>
        <a:bodyPr/>
        <a:lstStyle/>
        <a:p>
          <a:endParaRPr lang="en-GB"/>
        </a:p>
      </dgm:t>
    </dgm:pt>
    <dgm:pt modelId="{1162F293-D316-4AB5-BC9B-309941370D13}" type="sibTrans" cxnId="{F83B7CFB-5FBE-4DB7-88E5-2A507F05AE41}">
      <dgm:prSet/>
      <dgm:spPr/>
      <dgm:t>
        <a:bodyPr/>
        <a:lstStyle/>
        <a:p>
          <a:endParaRPr lang="en-GB"/>
        </a:p>
      </dgm:t>
    </dgm:pt>
    <dgm:pt modelId="{89357F26-7CB7-4B36-B40E-CEFE486FFF6B}" type="pres">
      <dgm:prSet presAssocID="{C5CCD54E-97FB-4F0C-BD7A-7025F452F21D}" presName="Name0" presStyleCnt="0">
        <dgm:presLayoutVars>
          <dgm:chPref val="1"/>
          <dgm:dir/>
          <dgm:animOne val="branch"/>
          <dgm:animLvl val="lvl"/>
          <dgm:resizeHandles val="exact"/>
        </dgm:presLayoutVars>
      </dgm:prSet>
      <dgm:spPr/>
    </dgm:pt>
    <dgm:pt modelId="{8E13165F-4AB5-4F32-8A65-5287624E8465}" type="pres">
      <dgm:prSet presAssocID="{085126D6-4638-4712-B7C4-1F9F7D15978F}" presName="root1" presStyleCnt="0"/>
      <dgm:spPr/>
    </dgm:pt>
    <dgm:pt modelId="{614BAAFE-E076-4337-B206-6CC44190C1C8}" type="pres">
      <dgm:prSet presAssocID="{085126D6-4638-4712-B7C4-1F9F7D15978F}" presName="LevelOneTextNode" presStyleLbl="node0" presStyleIdx="0" presStyleCnt="1">
        <dgm:presLayoutVars>
          <dgm:chPref val="3"/>
        </dgm:presLayoutVars>
      </dgm:prSet>
      <dgm:spPr/>
    </dgm:pt>
    <dgm:pt modelId="{77C5DD04-9C7F-437D-9FDF-FF7E03434763}" type="pres">
      <dgm:prSet presAssocID="{085126D6-4638-4712-B7C4-1F9F7D15978F}" presName="level2hierChild" presStyleCnt="0"/>
      <dgm:spPr/>
    </dgm:pt>
    <dgm:pt modelId="{0CBEC564-4621-4307-A698-0DC880F59E8A}" type="pres">
      <dgm:prSet presAssocID="{8E9A08C3-BBE8-478F-9353-3CC7F422BABE}" presName="conn2-1" presStyleLbl="parChTrans1D2" presStyleIdx="0" presStyleCnt="3"/>
      <dgm:spPr/>
    </dgm:pt>
    <dgm:pt modelId="{4C8E39DC-8D38-41C3-AE9D-E7CFEBCF95BD}" type="pres">
      <dgm:prSet presAssocID="{8E9A08C3-BBE8-478F-9353-3CC7F422BABE}" presName="connTx" presStyleLbl="parChTrans1D2" presStyleIdx="0" presStyleCnt="3"/>
      <dgm:spPr/>
    </dgm:pt>
    <dgm:pt modelId="{2AFDDF35-1E6A-49FC-A285-C0DC207963B8}" type="pres">
      <dgm:prSet presAssocID="{5AD7154C-366D-47BD-8CFB-95E970639BF5}" presName="root2" presStyleCnt="0"/>
      <dgm:spPr/>
    </dgm:pt>
    <dgm:pt modelId="{EF741EF8-D4A5-49BF-A817-AA133FB8A019}" type="pres">
      <dgm:prSet presAssocID="{5AD7154C-366D-47BD-8CFB-95E970639BF5}" presName="LevelTwoTextNode" presStyleLbl="node2" presStyleIdx="0" presStyleCnt="3">
        <dgm:presLayoutVars>
          <dgm:chPref val="3"/>
        </dgm:presLayoutVars>
      </dgm:prSet>
      <dgm:spPr/>
    </dgm:pt>
    <dgm:pt modelId="{10D87209-50A0-4785-AD3E-E4C9B447C037}" type="pres">
      <dgm:prSet presAssocID="{5AD7154C-366D-47BD-8CFB-95E970639BF5}" presName="level3hierChild" presStyleCnt="0"/>
      <dgm:spPr/>
    </dgm:pt>
    <dgm:pt modelId="{802B1F93-E120-4286-8561-5AB38C155278}" type="pres">
      <dgm:prSet presAssocID="{4F9BFC0C-7B32-432E-ADB0-2F12EC4AA8F5}" presName="conn2-1" presStyleLbl="parChTrans1D2" presStyleIdx="1" presStyleCnt="3"/>
      <dgm:spPr/>
    </dgm:pt>
    <dgm:pt modelId="{B670D677-960B-41E7-8D92-9E490074E863}" type="pres">
      <dgm:prSet presAssocID="{4F9BFC0C-7B32-432E-ADB0-2F12EC4AA8F5}" presName="connTx" presStyleLbl="parChTrans1D2" presStyleIdx="1" presStyleCnt="3"/>
      <dgm:spPr/>
    </dgm:pt>
    <dgm:pt modelId="{4202C456-6193-49B5-845B-7671F2C6C098}" type="pres">
      <dgm:prSet presAssocID="{18A9B390-13F1-4C50-958B-ABA25E0F9090}" presName="root2" presStyleCnt="0"/>
      <dgm:spPr/>
    </dgm:pt>
    <dgm:pt modelId="{DD853928-CB83-4E0E-8E06-2FCFB86CB8E4}" type="pres">
      <dgm:prSet presAssocID="{18A9B390-13F1-4C50-958B-ABA25E0F9090}" presName="LevelTwoTextNode" presStyleLbl="node2" presStyleIdx="1" presStyleCnt="3">
        <dgm:presLayoutVars>
          <dgm:chPref val="3"/>
        </dgm:presLayoutVars>
      </dgm:prSet>
      <dgm:spPr/>
    </dgm:pt>
    <dgm:pt modelId="{D926A874-7CB4-4A2E-B1D4-EDD06054901D}" type="pres">
      <dgm:prSet presAssocID="{18A9B390-13F1-4C50-958B-ABA25E0F9090}" presName="level3hierChild" presStyleCnt="0"/>
      <dgm:spPr/>
    </dgm:pt>
    <dgm:pt modelId="{F2D8EC11-E589-41D8-9360-13DC1B03B23A}" type="pres">
      <dgm:prSet presAssocID="{48574B67-6D43-4855-9E28-DDA7E892DAEB}" presName="conn2-1" presStyleLbl="parChTrans1D2" presStyleIdx="2" presStyleCnt="3"/>
      <dgm:spPr/>
    </dgm:pt>
    <dgm:pt modelId="{FDEAC014-0532-46AD-B934-DEFB77824169}" type="pres">
      <dgm:prSet presAssocID="{48574B67-6D43-4855-9E28-DDA7E892DAEB}" presName="connTx" presStyleLbl="parChTrans1D2" presStyleIdx="2" presStyleCnt="3"/>
      <dgm:spPr/>
    </dgm:pt>
    <dgm:pt modelId="{E9DDAFE3-F275-4409-8844-C7C292BD9F8E}" type="pres">
      <dgm:prSet presAssocID="{02B33C0E-75C0-4E49-A29F-8753F53F97CE}" presName="root2" presStyleCnt="0"/>
      <dgm:spPr/>
    </dgm:pt>
    <dgm:pt modelId="{BEAF9481-AE78-4E3A-80E2-512720BBAC33}" type="pres">
      <dgm:prSet presAssocID="{02B33C0E-75C0-4E49-A29F-8753F53F97CE}" presName="LevelTwoTextNode" presStyleLbl="node2" presStyleIdx="2" presStyleCnt="3">
        <dgm:presLayoutVars>
          <dgm:chPref val="3"/>
        </dgm:presLayoutVars>
      </dgm:prSet>
      <dgm:spPr/>
    </dgm:pt>
    <dgm:pt modelId="{BD6F95C7-FC87-4B03-B6BD-C081BF19B109}" type="pres">
      <dgm:prSet presAssocID="{02B33C0E-75C0-4E49-A29F-8753F53F97CE}" presName="level3hierChild" presStyleCnt="0"/>
      <dgm:spPr/>
    </dgm:pt>
  </dgm:ptLst>
  <dgm:cxnLst>
    <dgm:cxn modelId="{977A1B09-94C5-4BE1-9031-8F62C443EBBE}" type="presOf" srcId="{5AD7154C-366D-47BD-8CFB-95E970639BF5}" destId="{EF741EF8-D4A5-49BF-A817-AA133FB8A019}" srcOrd="0" destOrd="0" presId="urn:microsoft.com/office/officeart/2008/layout/HorizontalMultiLevelHierarchy"/>
    <dgm:cxn modelId="{844F0312-FE29-4100-9EB7-21D1C53B009D}" type="presOf" srcId="{18A9B390-13F1-4C50-958B-ABA25E0F9090}" destId="{DD853928-CB83-4E0E-8E06-2FCFB86CB8E4}" srcOrd="0" destOrd="0" presId="urn:microsoft.com/office/officeart/2008/layout/HorizontalMultiLevelHierarchy"/>
    <dgm:cxn modelId="{B5FB151C-57AB-4BD1-B4D9-53C85E00078B}" type="presOf" srcId="{8E9A08C3-BBE8-478F-9353-3CC7F422BABE}" destId="{4C8E39DC-8D38-41C3-AE9D-E7CFEBCF95BD}" srcOrd="1" destOrd="0" presId="urn:microsoft.com/office/officeart/2008/layout/HorizontalMultiLevelHierarchy"/>
    <dgm:cxn modelId="{96D0BB23-7EE2-4992-BA2C-2248245829BA}" srcId="{085126D6-4638-4712-B7C4-1F9F7D15978F}" destId="{5AD7154C-366D-47BD-8CFB-95E970639BF5}" srcOrd="0" destOrd="0" parTransId="{8E9A08C3-BBE8-478F-9353-3CC7F422BABE}" sibTransId="{3AD5D23C-CCF7-419E-9E24-344E1F2421A8}"/>
    <dgm:cxn modelId="{825DE935-5E3D-47B7-99CE-E1958302E9EC}" srcId="{085126D6-4638-4712-B7C4-1F9F7D15978F}" destId="{18A9B390-13F1-4C50-958B-ABA25E0F9090}" srcOrd="1" destOrd="0" parTransId="{4F9BFC0C-7B32-432E-ADB0-2F12EC4AA8F5}" sibTransId="{D1382D9F-9B73-43E7-874F-7D78A003E0E0}"/>
    <dgm:cxn modelId="{58F8F05B-E9B3-4324-895A-0838C70F49DB}" type="presOf" srcId="{02B33C0E-75C0-4E49-A29F-8753F53F97CE}" destId="{BEAF9481-AE78-4E3A-80E2-512720BBAC33}" srcOrd="0" destOrd="0" presId="urn:microsoft.com/office/officeart/2008/layout/HorizontalMultiLevelHierarchy"/>
    <dgm:cxn modelId="{1180A647-F821-4C9F-BA50-1659E9E85BE7}" type="presOf" srcId="{48574B67-6D43-4855-9E28-DDA7E892DAEB}" destId="{FDEAC014-0532-46AD-B934-DEFB77824169}" srcOrd="1" destOrd="0" presId="urn:microsoft.com/office/officeart/2008/layout/HorizontalMultiLevelHierarchy"/>
    <dgm:cxn modelId="{42122A48-BC5E-452C-A45F-FA4D209B63C1}" type="presOf" srcId="{4F9BFC0C-7B32-432E-ADB0-2F12EC4AA8F5}" destId="{B670D677-960B-41E7-8D92-9E490074E863}" srcOrd="1" destOrd="0" presId="urn:microsoft.com/office/officeart/2008/layout/HorizontalMultiLevelHierarchy"/>
    <dgm:cxn modelId="{03F36AAE-33CF-48C5-8D30-D9181F4B69E6}" type="presOf" srcId="{4F9BFC0C-7B32-432E-ADB0-2F12EC4AA8F5}" destId="{802B1F93-E120-4286-8561-5AB38C155278}" srcOrd="0" destOrd="0" presId="urn:microsoft.com/office/officeart/2008/layout/HorizontalMultiLevelHierarchy"/>
    <dgm:cxn modelId="{D0F713BA-B0BA-4B46-8629-EEDCBC171C87}" type="presOf" srcId="{48574B67-6D43-4855-9E28-DDA7E892DAEB}" destId="{F2D8EC11-E589-41D8-9360-13DC1B03B23A}" srcOrd="0" destOrd="0" presId="urn:microsoft.com/office/officeart/2008/layout/HorizontalMultiLevelHierarchy"/>
    <dgm:cxn modelId="{56465CC8-427E-499A-AEC8-254474D5E987}" srcId="{C5CCD54E-97FB-4F0C-BD7A-7025F452F21D}" destId="{085126D6-4638-4712-B7C4-1F9F7D15978F}" srcOrd="0" destOrd="0" parTransId="{2089B1D7-2711-4A04-BD55-0C5578C1F4E2}" sibTransId="{350B3B64-2C67-4C5D-BFBF-D37F9ACAB6FD}"/>
    <dgm:cxn modelId="{568564CB-4A23-46EC-A9CE-CEFCDF29FAD9}" type="presOf" srcId="{085126D6-4638-4712-B7C4-1F9F7D15978F}" destId="{614BAAFE-E076-4337-B206-6CC44190C1C8}" srcOrd="0" destOrd="0" presId="urn:microsoft.com/office/officeart/2008/layout/HorizontalMultiLevelHierarchy"/>
    <dgm:cxn modelId="{1B7C8BCE-A140-4E54-804A-FE087C30EB05}" type="presOf" srcId="{C5CCD54E-97FB-4F0C-BD7A-7025F452F21D}" destId="{89357F26-7CB7-4B36-B40E-CEFE486FFF6B}" srcOrd="0" destOrd="0" presId="urn:microsoft.com/office/officeart/2008/layout/HorizontalMultiLevelHierarchy"/>
    <dgm:cxn modelId="{03C42ED5-750E-434F-8A5C-391677B1DA1D}" type="presOf" srcId="{8E9A08C3-BBE8-478F-9353-3CC7F422BABE}" destId="{0CBEC564-4621-4307-A698-0DC880F59E8A}" srcOrd="0" destOrd="0" presId="urn:microsoft.com/office/officeart/2008/layout/HorizontalMultiLevelHierarchy"/>
    <dgm:cxn modelId="{F83B7CFB-5FBE-4DB7-88E5-2A507F05AE41}" srcId="{085126D6-4638-4712-B7C4-1F9F7D15978F}" destId="{02B33C0E-75C0-4E49-A29F-8753F53F97CE}" srcOrd="2" destOrd="0" parTransId="{48574B67-6D43-4855-9E28-DDA7E892DAEB}" sibTransId="{1162F293-D316-4AB5-BC9B-309941370D13}"/>
    <dgm:cxn modelId="{1D6760E9-A89C-47F6-8D1F-A3215143CD2C}" type="presParOf" srcId="{89357F26-7CB7-4B36-B40E-CEFE486FFF6B}" destId="{8E13165F-4AB5-4F32-8A65-5287624E8465}" srcOrd="0" destOrd="0" presId="urn:microsoft.com/office/officeart/2008/layout/HorizontalMultiLevelHierarchy"/>
    <dgm:cxn modelId="{5FD98CF4-502F-406A-9DA4-C900C46A7653}" type="presParOf" srcId="{8E13165F-4AB5-4F32-8A65-5287624E8465}" destId="{614BAAFE-E076-4337-B206-6CC44190C1C8}" srcOrd="0" destOrd="0" presId="urn:microsoft.com/office/officeart/2008/layout/HorizontalMultiLevelHierarchy"/>
    <dgm:cxn modelId="{679C117C-9278-489B-B84E-387D285602C8}" type="presParOf" srcId="{8E13165F-4AB5-4F32-8A65-5287624E8465}" destId="{77C5DD04-9C7F-437D-9FDF-FF7E03434763}" srcOrd="1" destOrd="0" presId="urn:microsoft.com/office/officeart/2008/layout/HorizontalMultiLevelHierarchy"/>
    <dgm:cxn modelId="{A615EF78-30A3-495E-B6E1-776694BD151B}" type="presParOf" srcId="{77C5DD04-9C7F-437D-9FDF-FF7E03434763}" destId="{0CBEC564-4621-4307-A698-0DC880F59E8A}" srcOrd="0" destOrd="0" presId="urn:microsoft.com/office/officeart/2008/layout/HorizontalMultiLevelHierarchy"/>
    <dgm:cxn modelId="{766DAB4A-1A41-493C-8454-76331BCABB38}" type="presParOf" srcId="{0CBEC564-4621-4307-A698-0DC880F59E8A}" destId="{4C8E39DC-8D38-41C3-AE9D-E7CFEBCF95BD}" srcOrd="0" destOrd="0" presId="urn:microsoft.com/office/officeart/2008/layout/HorizontalMultiLevelHierarchy"/>
    <dgm:cxn modelId="{3EB016D5-A6D6-402A-9F39-C8BDB252882B}" type="presParOf" srcId="{77C5DD04-9C7F-437D-9FDF-FF7E03434763}" destId="{2AFDDF35-1E6A-49FC-A285-C0DC207963B8}" srcOrd="1" destOrd="0" presId="urn:microsoft.com/office/officeart/2008/layout/HorizontalMultiLevelHierarchy"/>
    <dgm:cxn modelId="{1FAE4F47-3AED-4F28-9411-1A72EE0D751A}" type="presParOf" srcId="{2AFDDF35-1E6A-49FC-A285-C0DC207963B8}" destId="{EF741EF8-D4A5-49BF-A817-AA133FB8A019}" srcOrd="0" destOrd="0" presId="urn:microsoft.com/office/officeart/2008/layout/HorizontalMultiLevelHierarchy"/>
    <dgm:cxn modelId="{28D41CCA-5129-45C1-830B-076F375A8826}" type="presParOf" srcId="{2AFDDF35-1E6A-49FC-A285-C0DC207963B8}" destId="{10D87209-50A0-4785-AD3E-E4C9B447C037}" srcOrd="1" destOrd="0" presId="urn:microsoft.com/office/officeart/2008/layout/HorizontalMultiLevelHierarchy"/>
    <dgm:cxn modelId="{6D22B6B1-3991-4351-AD93-5CA0AE3BE8C5}" type="presParOf" srcId="{77C5DD04-9C7F-437D-9FDF-FF7E03434763}" destId="{802B1F93-E120-4286-8561-5AB38C155278}" srcOrd="2" destOrd="0" presId="urn:microsoft.com/office/officeart/2008/layout/HorizontalMultiLevelHierarchy"/>
    <dgm:cxn modelId="{AFD81D50-69D1-49F5-BFD6-CF96B9D16260}" type="presParOf" srcId="{802B1F93-E120-4286-8561-5AB38C155278}" destId="{B670D677-960B-41E7-8D92-9E490074E863}" srcOrd="0" destOrd="0" presId="urn:microsoft.com/office/officeart/2008/layout/HorizontalMultiLevelHierarchy"/>
    <dgm:cxn modelId="{0E5556B8-8226-4D6B-80EF-A182ACAE5197}" type="presParOf" srcId="{77C5DD04-9C7F-437D-9FDF-FF7E03434763}" destId="{4202C456-6193-49B5-845B-7671F2C6C098}" srcOrd="3" destOrd="0" presId="urn:microsoft.com/office/officeart/2008/layout/HorizontalMultiLevelHierarchy"/>
    <dgm:cxn modelId="{A5479E5A-CBF0-4F90-A621-8EB3A8133AE4}" type="presParOf" srcId="{4202C456-6193-49B5-845B-7671F2C6C098}" destId="{DD853928-CB83-4E0E-8E06-2FCFB86CB8E4}" srcOrd="0" destOrd="0" presId="urn:microsoft.com/office/officeart/2008/layout/HorizontalMultiLevelHierarchy"/>
    <dgm:cxn modelId="{5A1F64C2-9298-4FC7-93DC-FA29CB21D073}" type="presParOf" srcId="{4202C456-6193-49B5-845B-7671F2C6C098}" destId="{D926A874-7CB4-4A2E-B1D4-EDD06054901D}" srcOrd="1" destOrd="0" presId="urn:microsoft.com/office/officeart/2008/layout/HorizontalMultiLevelHierarchy"/>
    <dgm:cxn modelId="{0CCD24A4-157B-4B70-8946-EA97A48D5E56}" type="presParOf" srcId="{77C5DD04-9C7F-437D-9FDF-FF7E03434763}" destId="{F2D8EC11-E589-41D8-9360-13DC1B03B23A}" srcOrd="4" destOrd="0" presId="urn:microsoft.com/office/officeart/2008/layout/HorizontalMultiLevelHierarchy"/>
    <dgm:cxn modelId="{454B36B7-CABC-40A6-90A9-709D922792EA}" type="presParOf" srcId="{F2D8EC11-E589-41D8-9360-13DC1B03B23A}" destId="{FDEAC014-0532-46AD-B934-DEFB77824169}" srcOrd="0" destOrd="0" presId="urn:microsoft.com/office/officeart/2008/layout/HorizontalMultiLevelHierarchy"/>
    <dgm:cxn modelId="{15E90905-606D-4491-AAE4-A2A45A141994}" type="presParOf" srcId="{77C5DD04-9C7F-437D-9FDF-FF7E03434763}" destId="{E9DDAFE3-F275-4409-8844-C7C292BD9F8E}" srcOrd="5" destOrd="0" presId="urn:microsoft.com/office/officeart/2008/layout/HorizontalMultiLevelHierarchy"/>
    <dgm:cxn modelId="{36FE87A4-1F0A-4CEF-8288-9E8DAE02956D}" type="presParOf" srcId="{E9DDAFE3-F275-4409-8844-C7C292BD9F8E}" destId="{BEAF9481-AE78-4E3A-80E2-512720BBAC33}" srcOrd="0" destOrd="0" presId="urn:microsoft.com/office/officeart/2008/layout/HorizontalMultiLevelHierarchy"/>
    <dgm:cxn modelId="{28540E35-8813-4F55-AEE8-EB2335633A04}" type="presParOf" srcId="{E9DDAFE3-F275-4409-8844-C7C292BD9F8E}" destId="{BD6F95C7-FC87-4B03-B6BD-C081BF19B109}" srcOrd="1" destOrd="0" presId="urn:microsoft.com/office/officeart/2008/layout/HorizontalMultiLevelHierarchy"/>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D08BA2-831B-4133-90EC-4BD774DA9BBE}">
      <dsp:nvSpPr>
        <dsp:cNvPr id="0" name=""/>
        <dsp:cNvSpPr/>
      </dsp:nvSpPr>
      <dsp:spPr>
        <a:xfrm>
          <a:off x="814938" y="0"/>
          <a:ext cx="2681541" cy="2600282"/>
        </a:xfrm>
        <a:prstGeom prst="upArrow">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5A27F7-638F-41DE-B8A1-41887ECB8718}">
      <dsp:nvSpPr>
        <dsp:cNvPr id="0" name=""/>
        <dsp:cNvSpPr/>
      </dsp:nvSpPr>
      <dsp:spPr>
        <a:xfrm>
          <a:off x="3575388" y="0"/>
          <a:ext cx="4550494" cy="2600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0" rIns="462280" bIns="462280" numCol="1" spcCol="1270" anchor="ctr" anchorCtr="0">
          <a:noAutofit/>
        </a:bodyPr>
        <a:lstStyle/>
        <a:p>
          <a:pPr marL="0" lvl="0" indent="0" algn="l" defTabSz="2889250">
            <a:lnSpc>
              <a:spcPct val="90000"/>
            </a:lnSpc>
            <a:spcBef>
              <a:spcPct val="0"/>
            </a:spcBef>
            <a:spcAft>
              <a:spcPct val="35000"/>
            </a:spcAft>
            <a:buNone/>
          </a:pPr>
          <a:r>
            <a:rPr lang="en-GB" sz="6500" kern="1200" dirty="0">
              <a:latin typeface="Open Sans"/>
            </a:rPr>
            <a:t>Your career</a:t>
          </a:r>
        </a:p>
      </dsp:txBody>
      <dsp:txXfrm>
        <a:off x="3575388" y="0"/>
        <a:ext cx="4550494" cy="2600282"/>
      </dsp:txXfrm>
    </dsp:sp>
    <dsp:sp modelId="{E15F2074-F41A-4430-9E04-BDDD5DFF4241}">
      <dsp:nvSpPr>
        <dsp:cNvPr id="0" name=""/>
        <dsp:cNvSpPr/>
      </dsp:nvSpPr>
      <dsp:spPr>
        <a:xfrm>
          <a:off x="808931" y="2816973"/>
          <a:ext cx="2681541" cy="2600282"/>
        </a:xfrm>
        <a:prstGeom prst="down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C0FE46-523F-401A-8CF7-C222A77A3C90}">
      <dsp:nvSpPr>
        <dsp:cNvPr id="0" name=""/>
        <dsp:cNvSpPr/>
      </dsp:nvSpPr>
      <dsp:spPr>
        <a:xfrm>
          <a:off x="3570919" y="2816973"/>
          <a:ext cx="4550494" cy="2600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0" rIns="462280" bIns="462280" numCol="1" spcCol="1270" anchor="ctr" anchorCtr="0">
          <a:noAutofit/>
        </a:bodyPr>
        <a:lstStyle/>
        <a:p>
          <a:pPr marL="0" lvl="0" indent="0" algn="l" defTabSz="2889250">
            <a:lnSpc>
              <a:spcPct val="90000"/>
            </a:lnSpc>
            <a:spcBef>
              <a:spcPct val="0"/>
            </a:spcBef>
            <a:spcAft>
              <a:spcPct val="35000"/>
            </a:spcAft>
            <a:buNone/>
          </a:pPr>
          <a:r>
            <a:rPr lang="en-GB" sz="6500" kern="1200" dirty="0">
              <a:latin typeface="Open Sans"/>
            </a:rPr>
            <a:t>Open Science</a:t>
          </a:r>
        </a:p>
      </dsp:txBody>
      <dsp:txXfrm>
        <a:off x="3570919" y="2816973"/>
        <a:ext cx="4550494" cy="26002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D08BA2-831B-4133-90EC-4BD774DA9BBE}">
      <dsp:nvSpPr>
        <dsp:cNvPr id="0" name=""/>
        <dsp:cNvSpPr/>
      </dsp:nvSpPr>
      <dsp:spPr>
        <a:xfrm>
          <a:off x="814938" y="0"/>
          <a:ext cx="2681541" cy="2600282"/>
        </a:xfrm>
        <a:prstGeom prst="upArrow">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5A27F7-638F-41DE-B8A1-41887ECB8718}">
      <dsp:nvSpPr>
        <dsp:cNvPr id="0" name=""/>
        <dsp:cNvSpPr/>
      </dsp:nvSpPr>
      <dsp:spPr>
        <a:xfrm>
          <a:off x="3575388" y="0"/>
          <a:ext cx="4550494" cy="2600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0" rIns="462280" bIns="462280" numCol="1" spcCol="1270" anchor="ctr" anchorCtr="0">
          <a:noAutofit/>
        </a:bodyPr>
        <a:lstStyle/>
        <a:p>
          <a:pPr marL="0" lvl="0" indent="0" algn="l" defTabSz="2889250">
            <a:lnSpc>
              <a:spcPct val="90000"/>
            </a:lnSpc>
            <a:spcBef>
              <a:spcPct val="0"/>
            </a:spcBef>
            <a:spcAft>
              <a:spcPct val="35000"/>
            </a:spcAft>
            <a:buNone/>
          </a:pPr>
          <a:r>
            <a:rPr lang="en-GB" sz="6500" kern="1200" dirty="0">
              <a:latin typeface="Open Sans"/>
            </a:rPr>
            <a:t>Your career</a:t>
          </a:r>
        </a:p>
      </dsp:txBody>
      <dsp:txXfrm>
        <a:off x="3575388" y="0"/>
        <a:ext cx="4550494" cy="2600282"/>
      </dsp:txXfrm>
    </dsp:sp>
    <dsp:sp modelId="{E15F2074-F41A-4430-9E04-BDDD5DFF4241}">
      <dsp:nvSpPr>
        <dsp:cNvPr id="0" name=""/>
        <dsp:cNvSpPr/>
      </dsp:nvSpPr>
      <dsp:spPr>
        <a:xfrm>
          <a:off x="808931" y="2816973"/>
          <a:ext cx="2681541" cy="2600282"/>
        </a:xfrm>
        <a:prstGeom prst="down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C0FE46-523F-401A-8CF7-C222A77A3C90}">
      <dsp:nvSpPr>
        <dsp:cNvPr id="0" name=""/>
        <dsp:cNvSpPr/>
      </dsp:nvSpPr>
      <dsp:spPr>
        <a:xfrm>
          <a:off x="3570919" y="2816973"/>
          <a:ext cx="4550494" cy="2600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0" rIns="462280" bIns="462280" numCol="1" spcCol="1270" anchor="ctr" anchorCtr="0">
          <a:noAutofit/>
        </a:bodyPr>
        <a:lstStyle/>
        <a:p>
          <a:pPr marL="0" lvl="0" indent="0" algn="l" defTabSz="2889250">
            <a:lnSpc>
              <a:spcPct val="90000"/>
            </a:lnSpc>
            <a:spcBef>
              <a:spcPct val="0"/>
            </a:spcBef>
            <a:spcAft>
              <a:spcPct val="35000"/>
            </a:spcAft>
            <a:buNone/>
          </a:pPr>
          <a:r>
            <a:rPr lang="en-GB" sz="6500" kern="1200" dirty="0">
              <a:latin typeface="Open Sans"/>
            </a:rPr>
            <a:t>Open Science</a:t>
          </a:r>
        </a:p>
      </dsp:txBody>
      <dsp:txXfrm>
        <a:off x="3570919" y="2816973"/>
        <a:ext cx="4550494" cy="26002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D08BA2-831B-4133-90EC-4BD774DA9BBE}">
      <dsp:nvSpPr>
        <dsp:cNvPr id="0" name=""/>
        <dsp:cNvSpPr/>
      </dsp:nvSpPr>
      <dsp:spPr>
        <a:xfrm>
          <a:off x="4064730" y="1847448"/>
          <a:ext cx="2681541" cy="2600282"/>
        </a:xfrm>
        <a:prstGeom prst="upArrow">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5A27F7-638F-41DE-B8A1-41887ECB8718}">
      <dsp:nvSpPr>
        <dsp:cNvPr id="0" name=""/>
        <dsp:cNvSpPr/>
      </dsp:nvSpPr>
      <dsp:spPr>
        <a:xfrm>
          <a:off x="4116577" y="45608"/>
          <a:ext cx="2563066" cy="2600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0" tIns="0" rIns="355600" bIns="355600" numCol="1" spcCol="1270" anchor="ctr" anchorCtr="0">
          <a:noAutofit/>
        </a:bodyPr>
        <a:lstStyle/>
        <a:p>
          <a:pPr marL="0" lvl="0" indent="0" algn="ctr" defTabSz="2222500">
            <a:lnSpc>
              <a:spcPct val="90000"/>
            </a:lnSpc>
            <a:spcBef>
              <a:spcPct val="0"/>
            </a:spcBef>
            <a:spcAft>
              <a:spcPct val="35000"/>
            </a:spcAft>
            <a:buNone/>
          </a:pPr>
          <a:r>
            <a:rPr lang="en-GB" sz="5000" kern="1200" dirty="0">
              <a:latin typeface="Open Sans"/>
            </a:rPr>
            <a:t>Your career</a:t>
          </a:r>
        </a:p>
      </dsp:txBody>
      <dsp:txXfrm>
        <a:off x="4116577" y="45608"/>
        <a:ext cx="2563066" cy="2600282"/>
      </dsp:txXfrm>
    </dsp:sp>
    <dsp:sp modelId="{E15F2074-F41A-4430-9E04-BDDD5DFF4241}">
      <dsp:nvSpPr>
        <dsp:cNvPr id="0" name=""/>
        <dsp:cNvSpPr/>
      </dsp:nvSpPr>
      <dsp:spPr>
        <a:xfrm rot="10800000">
          <a:off x="1047754" y="1847457"/>
          <a:ext cx="2681541" cy="2600282"/>
        </a:xfrm>
        <a:prstGeom prst="down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C0FE46-523F-401A-8CF7-C222A77A3C90}">
      <dsp:nvSpPr>
        <dsp:cNvPr id="0" name=""/>
        <dsp:cNvSpPr/>
      </dsp:nvSpPr>
      <dsp:spPr>
        <a:xfrm>
          <a:off x="970709" y="52326"/>
          <a:ext cx="2860031" cy="2600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0" tIns="0" rIns="355600" bIns="355600" numCol="1" spcCol="1270" anchor="ctr" anchorCtr="0">
          <a:noAutofit/>
        </a:bodyPr>
        <a:lstStyle/>
        <a:p>
          <a:pPr marL="0" lvl="0" indent="0" algn="ctr" defTabSz="2222500">
            <a:lnSpc>
              <a:spcPct val="90000"/>
            </a:lnSpc>
            <a:spcBef>
              <a:spcPct val="0"/>
            </a:spcBef>
            <a:spcAft>
              <a:spcPct val="35000"/>
            </a:spcAft>
            <a:buNone/>
          </a:pPr>
          <a:r>
            <a:rPr lang="en-GB" sz="5000" kern="1200" dirty="0">
              <a:latin typeface="Open Sans"/>
            </a:rPr>
            <a:t>Open Science</a:t>
          </a:r>
        </a:p>
      </dsp:txBody>
      <dsp:txXfrm>
        <a:off x="970709" y="52326"/>
        <a:ext cx="2860031" cy="26002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D8EC11-E589-41D8-9360-13DC1B03B23A}">
      <dsp:nvSpPr>
        <dsp:cNvPr id="0" name=""/>
        <dsp:cNvSpPr/>
      </dsp:nvSpPr>
      <dsp:spPr>
        <a:xfrm>
          <a:off x="2310125" y="2451947"/>
          <a:ext cx="611221" cy="1164674"/>
        </a:xfrm>
        <a:custGeom>
          <a:avLst/>
          <a:gdLst/>
          <a:ahLst/>
          <a:cxnLst/>
          <a:rect l="0" t="0" r="0" b="0"/>
          <a:pathLst>
            <a:path>
              <a:moveTo>
                <a:pt x="0" y="0"/>
              </a:moveTo>
              <a:lnTo>
                <a:pt x="305610" y="0"/>
              </a:lnTo>
              <a:lnTo>
                <a:pt x="305610" y="1164674"/>
              </a:lnTo>
              <a:lnTo>
                <a:pt x="611221" y="116467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582853" y="3001401"/>
        <a:ext cx="65765" cy="65765"/>
      </dsp:txXfrm>
    </dsp:sp>
    <dsp:sp modelId="{802B1F93-E120-4286-8561-5AB38C155278}">
      <dsp:nvSpPr>
        <dsp:cNvPr id="0" name=""/>
        <dsp:cNvSpPr/>
      </dsp:nvSpPr>
      <dsp:spPr>
        <a:xfrm>
          <a:off x="2310125" y="2406227"/>
          <a:ext cx="611221" cy="91440"/>
        </a:xfrm>
        <a:custGeom>
          <a:avLst/>
          <a:gdLst/>
          <a:ahLst/>
          <a:cxnLst/>
          <a:rect l="0" t="0" r="0" b="0"/>
          <a:pathLst>
            <a:path>
              <a:moveTo>
                <a:pt x="0" y="45720"/>
              </a:moveTo>
              <a:lnTo>
                <a:pt x="611221"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600456" y="2436666"/>
        <a:ext cx="30561" cy="30561"/>
      </dsp:txXfrm>
    </dsp:sp>
    <dsp:sp modelId="{0CBEC564-4621-4307-A698-0DC880F59E8A}">
      <dsp:nvSpPr>
        <dsp:cNvPr id="0" name=""/>
        <dsp:cNvSpPr/>
      </dsp:nvSpPr>
      <dsp:spPr>
        <a:xfrm>
          <a:off x="2310125" y="1287272"/>
          <a:ext cx="611221" cy="1164674"/>
        </a:xfrm>
        <a:custGeom>
          <a:avLst/>
          <a:gdLst/>
          <a:ahLst/>
          <a:cxnLst/>
          <a:rect l="0" t="0" r="0" b="0"/>
          <a:pathLst>
            <a:path>
              <a:moveTo>
                <a:pt x="0" y="1164674"/>
              </a:moveTo>
              <a:lnTo>
                <a:pt x="305610" y="1164674"/>
              </a:lnTo>
              <a:lnTo>
                <a:pt x="305610" y="0"/>
              </a:lnTo>
              <a:lnTo>
                <a:pt x="611221"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582853" y="1836726"/>
        <a:ext cx="65765" cy="65765"/>
      </dsp:txXfrm>
    </dsp:sp>
    <dsp:sp modelId="{614BAAFE-E076-4337-B206-6CC44190C1C8}">
      <dsp:nvSpPr>
        <dsp:cNvPr id="0" name=""/>
        <dsp:cNvSpPr/>
      </dsp:nvSpPr>
      <dsp:spPr>
        <a:xfrm rot="16200000">
          <a:off x="-607691" y="1986077"/>
          <a:ext cx="4903894" cy="9317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GB" sz="4000" kern="1200" dirty="0"/>
            <a:t>Open Science Coalition</a:t>
          </a:r>
        </a:p>
      </dsp:txBody>
      <dsp:txXfrm>
        <a:off x="-607691" y="1986077"/>
        <a:ext cx="4903894" cy="931739"/>
      </dsp:txXfrm>
    </dsp:sp>
    <dsp:sp modelId="{EF741EF8-D4A5-49BF-A817-AA133FB8A019}">
      <dsp:nvSpPr>
        <dsp:cNvPr id="0" name=""/>
        <dsp:cNvSpPr/>
      </dsp:nvSpPr>
      <dsp:spPr>
        <a:xfrm>
          <a:off x="2921347" y="821402"/>
          <a:ext cx="3056106" cy="9317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dirty="0"/>
            <a:t>Political and public activism</a:t>
          </a:r>
        </a:p>
      </dsp:txBody>
      <dsp:txXfrm>
        <a:off x="2921347" y="821402"/>
        <a:ext cx="3056106" cy="931739"/>
      </dsp:txXfrm>
    </dsp:sp>
    <dsp:sp modelId="{DD853928-CB83-4E0E-8E06-2FCFB86CB8E4}">
      <dsp:nvSpPr>
        <dsp:cNvPr id="0" name=""/>
        <dsp:cNvSpPr/>
      </dsp:nvSpPr>
      <dsp:spPr>
        <a:xfrm>
          <a:off x="2921347" y="1986077"/>
          <a:ext cx="3056106" cy="9317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dirty="0"/>
            <a:t>Tools, services, and infrastructure</a:t>
          </a:r>
        </a:p>
      </dsp:txBody>
      <dsp:txXfrm>
        <a:off x="2921347" y="1986077"/>
        <a:ext cx="3056106" cy="931739"/>
      </dsp:txXfrm>
    </dsp:sp>
    <dsp:sp modelId="{BEAF9481-AE78-4E3A-80E2-512720BBAC33}">
      <dsp:nvSpPr>
        <dsp:cNvPr id="0" name=""/>
        <dsp:cNvSpPr/>
      </dsp:nvSpPr>
      <dsp:spPr>
        <a:xfrm>
          <a:off x="2921347" y="3150751"/>
          <a:ext cx="3056106" cy="9317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dirty="0"/>
            <a:t>Community engagement, training, and education</a:t>
          </a:r>
        </a:p>
      </dsp:txBody>
      <dsp:txXfrm>
        <a:off x="2921347" y="3150751"/>
        <a:ext cx="3056106" cy="931739"/>
      </dsp:txXfrm>
    </dsp:sp>
  </dsp:spTree>
</dsp:drawing>
</file>

<file path=ppt/diagrams/layout1.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19EA04-1B41-4572-9D37-B9933593A8BC}" type="datetimeFigureOut">
              <a:rPr lang="en-GB" smtClean="0"/>
              <a:t>17/10/2018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77B565-792B-4FF2-9B4D-FFDA499A692D}" type="slidenum">
              <a:rPr lang="en-GB" smtClean="0"/>
              <a:t>‹#›</a:t>
            </a:fld>
            <a:endParaRPr lang="en-GB"/>
          </a:p>
        </p:txBody>
      </p:sp>
    </p:spTree>
    <p:extLst>
      <p:ext uri="{BB962C8B-B14F-4D97-AF65-F5344CB8AC3E}">
        <p14:creationId xmlns:p14="http://schemas.microsoft.com/office/powerpoint/2010/main" val="1762380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7F9FD12-BC35-438F-860F-53BBA87192F6}"/>
              </a:ext>
            </a:extLst>
          </p:cNvPr>
          <p:cNvSpPr txBox="1">
            <a:spLocks noGrp="1"/>
          </p:cNvSpPr>
          <p:nvPr>
            <p:ph type="sldNum" sz="quarter" idx="5"/>
          </p:nvPr>
        </p:nvSpPr>
        <p:spPr>
          <a:ln/>
        </p:spPr>
        <p:txBody>
          <a:bodyPr lIns="0" tIns="0" rIns="0" bIns="0" anchor="b" anchorCtr="0">
            <a:noAutofit/>
          </a:bodyPr>
          <a:lstStyle/>
          <a:p>
            <a:pPr lvl="0"/>
            <a:fld id="{14FE5BE3-C095-45E6-9EAF-6709047A5297}" type="slidenum">
              <a:t>7</a:t>
            </a:fld>
            <a:endParaRPr lang="en-GB"/>
          </a:p>
        </p:txBody>
      </p:sp>
      <p:sp>
        <p:nvSpPr>
          <p:cNvPr id="2" name="Slide Image Placeholder 1">
            <a:extLst>
              <a:ext uri="{FF2B5EF4-FFF2-40B4-BE49-F238E27FC236}">
                <a16:creationId xmlns:a16="http://schemas.microsoft.com/office/drawing/2014/main" id="{FDFCBCDB-A0F7-4586-BBF9-CB379B761D68}"/>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55094A14-2320-4E26-959D-0CDADDE6332D}"/>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AE9B5AD-DFEF-4671-8098-C1301B6D298D}"/>
              </a:ext>
            </a:extLst>
          </p:cNvPr>
          <p:cNvSpPr txBox="1">
            <a:spLocks noGrp="1"/>
          </p:cNvSpPr>
          <p:nvPr>
            <p:ph type="sldNum" sz="quarter" idx="5"/>
          </p:nvPr>
        </p:nvSpPr>
        <p:spPr>
          <a:ln/>
        </p:spPr>
        <p:txBody>
          <a:bodyPr lIns="0" tIns="0" rIns="0" bIns="0" anchor="b" anchorCtr="0">
            <a:noAutofit/>
          </a:bodyPr>
          <a:lstStyle/>
          <a:p>
            <a:pPr lvl="0"/>
            <a:fld id="{D335CC7C-7138-4AD0-AD9D-3BC5A01111A7}" type="slidenum">
              <a:t>40</a:t>
            </a:fld>
            <a:endParaRPr lang="en-GB"/>
          </a:p>
        </p:txBody>
      </p:sp>
      <p:sp>
        <p:nvSpPr>
          <p:cNvPr id="2" name="Slide Image Placeholder 1">
            <a:extLst>
              <a:ext uri="{FF2B5EF4-FFF2-40B4-BE49-F238E27FC236}">
                <a16:creationId xmlns:a16="http://schemas.microsoft.com/office/drawing/2014/main" id="{F79050FF-9570-4D1D-A9E1-EB32C0D72EAD}"/>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DBFAE3BC-7854-4BA9-9F1D-AE995B751ACB}"/>
              </a:ext>
            </a:extLst>
          </p:cNvPr>
          <p:cNvSpPr txBox="1">
            <a:spLocks noGrp="1"/>
          </p:cNvSpPr>
          <p:nvPr>
            <p:ph type="body" sz="quarter" idx="1"/>
          </p:nvPr>
        </p:nvSpPr>
        <p:spPr/>
        <p:txBody>
          <a:bodyPr/>
          <a:lstStyle/>
          <a:p>
            <a:endParaRPr lang="en-GB"/>
          </a:p>
        </p:txBody>
      </p:sp>
    </p:spTree>
    <p:extLst>
      <p:ext uri="{BB962C8B-B14F-4D97-AF65-F5344CB8AC3E}">
        <p14:creationId xmlns:p14="http://schemas.microsoft.com/office/powerpoint/2010/main" val="1935339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0D60468-9E4A-47C7-9C07-BC518EB9D4C7}"/>
              </a:ext>
            </a:extLst>
          </p:cNvPr>
          <p:cNvSpPr txBox="1">
            <a:spLocks noGrp="1"/>
          </p:cNvSpPr>
          <p:nvPr>
            <p:ph type="sldNum" sz="quarter" idx="5"/>
          </p:nvPr>
        </p:nvSpPr>
        <p:spPr>
          <a:ln/>
        </p:spPr>
        <p:txBody>
          <a:bodyPr lIns="0" tIns="0" rIns="0" bIns="0" anchor="b" anchorCtr="0">
            <a:noAutofit/>
          </a:bodyPr>
          <a:lstStyle/>
          <a:p>
            <a:pPr lvl="0"/>
            <a:fld id="{DB89D54E-CCD9-47AF-98A4-0F4BDEA9C9F9}" type="slidenum">
              <a:t>56</a:t>
            </a:fld>
            <a:endParaRPr lang="en-GB"/>
          </a:p>
        </p:txBody>
      </p:sp>
      <p:sp>
        <p:nvSpPr>
          <p:cNvPr id="2" name="Slide Image Placeholder 1">
            <a:extLst>
              <a:ext uri="{FF2B5EF4-FFF2-40B4-BE49-F238E27FC236}">
                <a16:creationId xmlns:a16="http://schemas.microsoft.com/office/drawing/2014/main" id="{4B0B6904-3B11-47C8-A202-9BB5CD67BC66}"/>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1AA50177-FB6D-4E0B-82D6-50D0EDBF9E42}"/>
              </a:ext>
            </a:extLst>
          </p:cNvPr>
          <p:cNvSpPr txBox="1">
            <a:spLocks noGrp="1"/>
          </p:cNvSpPr>
          <p:nvPr>
            <p:ph type="body" sz="quarter" idx="1"/>
          </p:nvPr>
        </p:nvSpPr>
        <p:spPr/>
        <p:txBody>
          <a:bodyPr/>
          <a:lstStyle/>
          <a:p>
            <a:endParaRPr lang="en-GB"/>
          </a:p>
        </p:txBody>
      </p:sp>
    </p:spTree>
    <p:extLst>
      <p:ext uri="{BB962C8B-B14F-4D97-AF65-F5344CB8AC3E}">
        <p14:creationId xmlns:p14="http://schemas.microsoft.com/office/powerpoint/2010/main" val="1043781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5227414-4F3D-4728-A74C-4A5E0CEC2965}"/>
              </a:ext>
            </a:extLst>
          </p:cNvPr>
          <p:cNvSpPr txBox="1">
            <a:spLocks noGrp="1"/>
          </p:cNvSpPr>
          <p:nvPr>
            <p:ph type="sldNum" sz="quarter" idx="5"/>
          </p:nvPr>
        </p:nvSpPr>
        <p:spPr>
          <a:ln/>
        </p:spPr>
        <p:txBody>
          <a:bodyPr lIns="0" tIns="0" rIns="0" bIns="0" anchor="b" anchorCtr="0">
            <a:noAutofit/>
          </a:bodyPr>
          <a:lstStyle/>
          <a:p>
            <a:pPr lvl="0"/>
            <a:fld id="{3D4A0013-0BD3-4717-ACCE-4273C76D06FF}" type="slidenum">
              <a:t>57</a:t>
            </a:fld>
            <a:endParaRPr lang="en-GB"/>
          </a:p>
        </p:txBody>
      </p:sp>
      <p:sp>
        <p:nvSpPr>
          <p:cNvPr id="2" name="Slide Image Placeholder 1">
            <a:extLst>
              <a:ext uri="{FF2B5EF4-FFF2-40B4-BE49-F238E27FC236}">
                <a16:creationId xmlns:a16="http://schemas.microsoft.com/office/drawing/2014/main" id="{1C7B7014-549F-4A61-9AA7-BA04EA797485}"/>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A8F311E1-1965-4C51-A2FC-FA3D526D3638}"/>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97E0736-F7F1-4EAD-9655-57F4AB558239}"/>
              </a:ext>
            </a:extLst>
          </p:cNvPr>
          <p:cNvSpPr txBox="1">
            <a:spLocks noGrp="1"/>
          </p:cNvSpPr>
          <p:nvPr>
            <p:ph type="sldNum" sz="quarter" idx="5"/>
          </p:nvPr>
        </p:nvSpPr>
        <p:spPr>
          <a:ln/>
        </p:spPr>
        <p:txBody>
          <a:bodyPr lIns="0" tIns="0" rIns="0" bIns="0" anchor="b" anchorCtr="0">
            <a:noAutofit/>
          </a:bodyPr>
          <a:lstStyle/>
          <a:p>
            <a:pPr lvl="0"/>
            <a:fld id="{32C5EB37-BEE1-4F12-B7F5-206AD68CC932}" type="slidenum">
              <a:t>58</a:t>
            </a:fld>
            <a:endParaRPr lang="en-GB"/>
          </a:p>
        </p:txBody>
      </p:sp>
      <p:sp>
        <p:nvSpPr>
          <p:cNvPr id="2" name="Slide Image Placeholder 1">
            <a:extLst>
              <a:ext uri="{FF2B5EF4-FFF2-40B4-BE49-F238E27FC236}">
                <a16:creationId xmlns:a16="http://schemas.microsoft.com/office/drawing/2014/main" id="{DAA5FA30-1358-4CF5-89AF-A8AA8B892682}"/>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FF0C563A-DF15-4DBE-BA3D-3A5D07C14492}"/>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A46E3BE-E347-46AA-96D7-96E88169FA46}"/>
              </a:ext>
            </a:extLst>
          </p:cNvPr>
          <p:cNvSpPr txBox="1">
            <a:spLocks noGrp="1"/>
          </p:cNvSpPr>
          <p:nvPr>
            <p:ph type="sldNum" sz="quarter" idx="5"/>
          </p:nvPr>
        </p:nvSpPr>
        <p:spPr>
          <a:ln/>
        </p:spPr>
        <p:txBody>
          <a:bodyPr lIns="0" tIns="0" rIns="0" bIns="0" anchor="b" anchorCtr="0">
            <a:noAutofit/>
          </a:bodyPr>
          <a:lstStyle/>
          <a:p>
            <a:pPr lvl="0"/>
            <a:fld id="{C676F59F-D4EB-4FEF-8884-0AE91BE2A8B7}" type="slidenum">
              <a:t>59</a:t>
            </a:fld>
            <a:endParaRPr lang="en-GB"/>
          </a:p>
        </p:txBody>
      </p:sp>
      <p:sp>
        <p:nvSpPr>
          <p:cNvPr id="2" name="Slide Image Placeholder 1">
            <a:extLst>
              <a:ext uri="{FF2B5EF4-FFF2-40B4-BE49-F238E27FC236}">
                <a16:creationId xmlns:a16="http://schemas.microsoft.com/office/drawing/2014/main" id="{F23806E4-1539-4B29-90FE-29A4B13A6A12}"/>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8AB08EC0-CC70-410E-893C-D26D1C9C0FBB}"/>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6D9584C-6763-4F95-AC04-AE546D343EEC}"/>
              </a:ext>
            </a:extLst>
          </p:cNvPr>
          <p:cNvSpPr txBox="1">
            <a:spLocks noGrp="1"/>
          </p:cNvSpPr>
          <p:nvPr>
            <p:ph type="sldNum" sz="quarter" idx="5"/>
          </p:nvPr>
        </p:nvSpPr>
        <p:spPr>
          <a:ln/>
        </p:spPr>
        <p:txBody>
          <a:bodyPr lIns="0" tIns="0" rIns="0" bIns="0" anchor="b" anchorCtr="0">
            <a:noAutofit/>
          </a:bodyPr>
          <a:lstStyle/>
          <a:p>
            <a:pPr lvl="0"/>
            <a:fld id="{37204348-A266-43A7-B25E-DF8C990C0DFE}" type="slidenum">
              <a:t>60</a:t>
            </a:fld>
            <a:endParaRPr lang="en-GB"/>
          </a:p>
        </p:txBody>
      </p:sp>
      <p:sp>
        <p:nvSpPr>
          <p:cNvPr id="2" name="Slide Image Placeholder 1">
            <a:extLst>
              <a:ext uri="{FF2B5EF4-FFF2-40B4-BE49-F238E27FC236}">
                <a16:creationId xmlns:a16="http://schemas.microsoft.com/office/drawing/2014/main" id="{F32EDC99-E1EB-4BC7-B5AD-E5488BCB33F0}"/>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B519B647-3F2C-4CC7-8142-ECA933774F01}"/>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8B4CDD7-0318-4A2A-96F0-EA57293F0494}"/>
              </a:ext>
            </a:extLst>
          </p:cNvPr>
          <p:cNvSpPr txBox="1">
            <a:spLocks noGrp="1"/>
          </p:cNvSpPr>
          <p:nvPr>
            <p:ph type="sldNum" sz="quarter" idx="5"/>
          </p:nvPr>
        </p:nvSpPr>
        <p:spPr>
          <a:ln/>
        </p:spPr>
        <p:txBody>
          <a:bodyPr lIns="0" tIns="0" rIns="0" bIns="0" anchor="b" anchorCtr="0">
            <a:noAutofit/>
          </a:bodyPr>
          <a:lstStyle/>
          <a:p>
            <a:pPr lvl="0"/>
            <a:fld id="{5BA1B382-0940-4936-8B12-D17DD2614C29}" type="slidenum">
              <a:t>61</a:t>
            </a:fld>
            <a:endParaRPr lang="en-GB"/>
          </a:p>
        </p:txBody>
      </p:sp>
      <p:sp>
        <p:nvSpPr>
          <p:cNvPr id="2" name="Slide Image Placeholder 1">
            <a:extLst>
              <a:ext uri="{FF2B5EF4-FFF2-40B4-BE49-F238E27FC236}">
                <a16:creationId xmlns:a16="http://schemas.microsoft.com/office/drawing/2014/main" id="{FDF12793-0FEB-4436-8348-1951FF50A277}"/>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70B43687-DBCD-4854-B2A0-CC9739E8A89A}"/>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6E7D3FC-519C-4647-81A6-D014F1FCA6EA}"/>
              </a:ext>
            </a:extLst>
          </p:cNvPr>
          <p:cNvSpPr txBox="1">
            <a:spLocks noGrp="1"/>
          </p:cNvSpPr>
          <p:nvPr>
            <p:ph type="sldNum" sz="quarter" idx="5"/>
          </p:nvPr>
        </p:nvSpPr>
        <p:spPr>
          <a:ln/>
        </p:spPr>
        <p:txBody>
          <a:bodyPr lIns="0" tIns="0" rIns="0" bIns="0" anchor="b" anchorCtr="0">
            <a:noAutofit/>
          </a:bodyPr>
          <a:lstStyle/>
          <a:p>
            <a:pPr lvl="0"/>
            <a:fld id="{53E91A7D-38D5-405A-B538-723038F30C70}" type="slidenum">
              <a:t>62</a:t>
            </a:fld>
            <a:endParaRPr lang="en-GB"/>
          </a:p>
        </p:txBody>
      </p:sp>
      <p:sp>
        <p:nvSpPr>
          <p:cNvPr id="2" name="Slide Image Placeholder 1">
            <a:extLst>
              <a:ext uri="{FF2B5EF4-FFF2-40B4-BE49-F238E27FC236}">
                <a16:creationId xmlns:a16="http://schemas.microsoft.com/office/drawing/2014/main" id="{74942D5A-82F2-4F05-B1C5-ACD40F46AB22}"/>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B89582EE-0899-4B01-B52D-98D98C73A669}"/>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1A33607-6257-4F29-AD27-0200ECED0392}"/>
              </a:ext>
            </a:extLst>
          </p:cNvPr>
          <p:cNvSpPr txBox="1">
            <a:spLocks noGrp="1"/>
          </p:cNvSpPr>
          <p:nvPr>
            <p:ph type="sldNum" sz="quarter" idx="5"/>
          </p:nvPr>
        </p:nvSpPr>
        <p:spPr>
          <a:ln/>
        </p:spPr>
        <p:txBody>
          <a:bodyPr lIns="0" tIns="0" rIns="0" bIns="0" anchor="b" anchorCtr="0">
            <a:noAutofit/>
          </a:bodyPr>
          <a:lstStyle/>
          <a:p>
            <a:pPr lvl="0"/>
            <a:fld id="{20D44262-4C82-454D-A12A-143129408A7E}" type="slidenum">
              <a:t>63</a:t>
            </a:fld>
            <a:endParaRPr lang="en-GB"/>
          </a:p>
        </p:txBody>
      </p:sp>
      <p:sp>
        <p:nvSpPr>
          <p:cNvPr id="2" name="Slide Image Placeholder 1">
            <a:extLst>
              <a:ext uri="{FF2B5EF4-FFF2-40B4-BE49-F238E27FC236}">
                <a16:creationId xmlns:a16="http://schemas.microsoft.com/office/drawing/2014/main" id="{C1A23C20-7EB7-4018-BB1A-9F0FDFE2BC89}"/>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FEE21C4E-5438-48AF-9788-D0FE2C479999}"/>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988C766-20FB-4F17-AB49-36F285FDBE0E}"/>
              </a:ext>
            </a:extLst>
          </p:cNvPr>
          <p:cNvSpPr txBox="1">
            <a:spLocks noGrp="1"/>
          </p:cNvSpPr>
          <p:nvPr>
            <p:ph type="sldNum" sz="quarter" idx="5"/>
          </p:nvPr>
        </p:nvSpPr>
        <p:spPr>
          <a:ln/>
        </p:spPr>
        <p:txBody>
          <a:bodyPr lIns="0" tIns="0" rIns="0" bIns="0" anchor="b" anchorCtr="0">
            <a:noAutofit/>
          </a:bodyPr>
          <a:lstStyle/>
          <a:p>
            <a:pPr lvl="0"/>
            <a:fld id="{F070E285-6860-47B0-9B0C-014CD1CFAABE}" type="slidenum">
              <a:t>64</a:t>
            </a:fld>
            <a:endParaRPr lang="en-GB"/>
          </a:p>
        </p:txBody>
      </p:sp>
      <p:sp>
        <p:nvSpPr>
          <p:cNvPr id="2" name="Slide Image Placeholder 1">
            <a:extLst>
              <a:ext uri="{FF2B5EF4-FFF2-40B4-BE49-F238E27FC236}">
                <a16:creationId xmlns:a16="http://schemas.microsoft.com/office/drawing/2014/main" id="{A2C6D032-B747-4B46-A1DA-35B68FBEA942}"/>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1D0A9C6D-E402-47E3-8761-F74BE5FD4BFC}"/>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B79B71C-1F08-4DA5-A9ED-7F6A62155878}"/>
              </a:ext>
            </a:extLst>
          </p:cNvPr>
          <p:cNvSpPr txBox="1">
            <a:spLocks noGrp="1"/>
          </p:cNvSpPr>
          <p:nvPr>
            <p:ph type="sldNum" sz="quarter" idx="5"/>
          </p:nvPr>
        </p:nvSpPr>
        <p:spPr>
          <a:ln/>
        </p:spPr>
        <p:txBody>
          <a:bodyPr lIns="0" tIns="0" rIns="0" bIns="0" anchor="b" anchorCtr="0">
            <a:noAutofit/>
          </a:bodyPr>
          <a:lstStyle/>
          <a:p>
            <a:pPr lvl="0"/>
            <a:fld id="{8F0F1E45-F188-4DDD-BDB1-57ABA18AE2FD}" type="slidenum">
              <a:t>11</a:t>
            </a:fld>
            <a:endParaRPr lang="en-GB"/>
          </a:p>
        </p:txBody>
      </p:sp>
      <p:sp>
        <p:nvSpPr>
          <p:cNvPr id="2" name="Slide Image Placeholder 1">
            <a:extLst>
              <a:ext uri="{FF2B5EF4-FFF2-40B4-BE49-F238E27FC236}">
                <a16:creationId xmlns:a16="http://schemas.microsoft.com/office/drawing/2014/main" id="{860F2837-04FE-4897-BDE9-CEAACEA674F5}"/>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0AE455AA-A383-4B39-A267-24C0C09FEAEB}"/>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38A2599-1C88-434C-A82A-AD907B3A367C}"/>
              </a:ext>
            </a:extLst>
          </p:cNvPr>
          <p:cNvSpPr txBox="1">
            <a:spLocks noGrp="1"/>
          </p:cNvSpPr>
          <p:nvPr>
            <p:ph type="sldNum" sz="quarter" idx="5"/>
          </p:nvPr>
        </p:nvSpPr>
        <p:spPr>
          <a:ln/>
        </p:spPr>
        <p:txBody>
          <a:bodyPr lIns="0" tIns="0" rIns="0" bIns="0" anchor="b" anchorCtr="0">
            <a:noAutofit/>
          </a:bodyPr>
          <a:lstStyle/>
          <a:p>
            <a:pPr lvl="0"/>
            <a:fld id="{3747F884-57DB-4993-B9A5-649D161437F4}" type="slidenum">
              <a:t>65</a:t>
            </a:fld>
            <a:endParaRPr lang="en-GB"/>
          </a:p>
        </p:txBody>
      </p:sp>
      <p:sp>
        <p:nvSpPr>
          <p:cNvPr id="2" name="Slide Image Placeholder 1">
            <a:extLst>
              <a:ext uri="{FF2B5EF4-FFF2-40B4-BE49-F238E27FC236}">
                <a16:creationId xmlns:a16="http://schemas.microsoft.com/office/drawing/2014/main" id="{B2B98233-446B-4C2D-B38E-04931B81E7B4}"/>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3CD3BD62-A59D-4470-8182-DFCF9B3DA88F}"/>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E9E2C2A-C48E-413C-A851-62B0A66F3C1E}"/>
              </a:ext>
            </a:extLst>
          </p:cNvPr>
          <p:cNvSpPr txBox="1">
            <a:spLocks noGrp="1"/>
          </p:cNvSpPr>
          <p:nvPr>
            <p:ph type="sldNum" sz="quarter" idx="5"/>
          </p:nvPr>
        </p:nvSpPr>
        <p:spPr>
          <a:ln/>
        </p:spPr>
        <p:txBody>
          <a:bodyPr lIns="0" tIns="0" rIns="0" bIns="0" anchor="b" anchorCtr="0">
            <a:noAutofit/>
          </a:bodyPr>
          <a:lstStyle/>
          <a:p>
            <a:pPr lvl="0"/>
            <a:fld id="{94BC6397-4F49-492D-8E89-22A9CDA16A76}" type="slidenum">
              <a:t>67</a:t>
            </a:fld>
            <a:endParaRPr lang="en-GB"/>
          </a:p>
        </p:txBody>
      </p:sp>
      <p:sp>
        <p:nvSpPr>
          <p:cNvPr id="2" name="Slide Image Placeholder 1">
            <a:extLst>
              <a:ext uri="{FF2B5EF4-FFF2-40B4-BE49-F238E27FC236}">
                <a16:creationId xmlns:a16="http://schemas.microsoft.com/office/drawing/2014/main" id="{0CB58933-6F3B-45BC-B241-B4F7C10CEF0B}"/>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4976FBE8-A7BF-40F7-B380-30E3DFF62288}"/>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9162737-D851-4275-A332-B3076C6199C2}"/>
              </a:ext>
            </a:extLst>
          </p:cNvPr>
          <p:cNvSpPr txBox="1">
            <a:spLocks noGrp="1"/>
          </p:cNvSpPr>
          <p:nvPr>
            <p:ph type="sldNum" sz="quarter" idx="5"/>
          </p:nvPr>
        </p:nvSpPr>
        <p:spPr>
          <a:ln/>
        </p:spPr>
        <p:txBody>
          <a:bodyPr lIns="0" tIns="0" rIns="0" bIns="0" anchor="b" anchorCtr="0">
            <a:noAutofit/>
          </a:bodyPr>
          <a:lstStyle/>
          <a:p>
            <a:pPr lvl="0"/>
            <a:fld id="{FA549C43-4C58-4F2E-9DE4-7D096796896A}" type="slidenum">
              <a:t>68</a:t>
            </a:fld>
            <a:endParaRPr lang="en-GB"/>
          </a:p>
        </p:txBody>
      </p:sp>
      <p:sp>
        <p:nvSpPr>
          <p:cNvPr id="2" name="Slide Image Placeholder 1">
            <a:extLst>
              <a:ext uri="{FF2B5EF4-FFF2-40B4-BE49-F238E27FC236}">
                <a16:creationId xmlns:a16="http://schemas.microsoft.com/office/drawing/2014/main" id="{95DB45D5-350A-4B83-814D-7064F3275578}"/>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3E0CA35F-361E-429E-955A-E550530E0069}"/>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EB69D44-1984-4176-94E4-95E4FEB5FB38}" type="slidenum">
              <a:rPr lang="en-GB" smtClean="0"/>
              <a:t>69</a:t>
            </a:fld>
            <a:endParaRPr lang="en-GB"/>
          </a:p>
        </p:txBody>
      </p:sp>
    </p:spTree>
    <p:extLst>
      <p:ext uri="{BB962C8B-B14F-4D97-AF65-F5344CB8AC3E}">
        <p14:creationId xmlns:p14="http://schemas.microsoft.com/office/powerpoint/2010/main" val="25734630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8CAE0CDC-7BAA-4A9B-8C92-B15A356C9B2C}" type="slidenum">
              <a:rPr lang="de-DE" smtClean="0"/>
              <a:pPr/>
              <a:t>72</a:t>
            </a:fld>
            <a:endParaRPr lang="de-DE"/>
          </a:p>
        </p:txBody>
      </p:sp>
    </p:spTree>
    <p:extLst>
      <p:ext uri="{BB962C8B-B14F-4D97-AF65-F5344CB8AC3E}">
        <p14:creationId xmlns:p14="http://schemas.microsoft.com/office/powerpoint/2010/main" val="8577713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4932023-6899-4FEC-8289-67254499308D}"/>
              </a:ext>
            </a:extLst>
          </p:cNvPr>
          <p:cNvSpPr txBox="1">
            <a:spLocks noGrp="1"/>
          </p:cNvSpPr>
          <p:nvPr>
            <p:ph type="sldNum" sz="quarter" idx="5"/>
          </p:nvPr>
        </p:nvSpPr>
        <p:spPr>
          <a:ln/>
        </p:spPr>
        <p:txBody>
          <a:bodyPr lIns="0" tIns="0" rIns="0" bIns="0" anchor="b" anchorCtr="0">
            <a:noAutofit/>
          </a:bodyPr>
          <a:lstStyle/>
          <a:p>
            <a:pPr lvl="0"/>
            <a:fld id="{F4EC9576-7C48-4EE7-BC92-D5A9F221AD37}" type="slidenum">
              <a:t>77</a:t>
            </a:fld>
            <a:endParaRPr lang="en-GB"/>
          </a:p>
        </p:txBody>
      </p:sp>
      <p:sp>
        <p:nvSpPr>
          <p:cNvPr id="2" name="Slide Image Placeholder 1">
            <a:extLst>
              <a:ext uri="{FF2B5EF4-FFF2-40B4-BE49-F238E27FC236}">
                <a16:creationId xmlns:a16="http://schemas.microsoft.com/office/drawing/2014/main" id="{408F79D3-F861-42A2-95E5-B520E28A812C}"/>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1D0FF978-8C9F-4F3C-B9C3-FA4C9C97B587}"/>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1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p1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None/>
            </a:pPr>
            <a:r>
              <a:rPr lang="en-CA" sz="1400" b="1">
                <a:solidFill>
                  <a:srgbClr val="333333"/>
                </a:solidFill>
                <a:latin typeface="Arial"/>
                <a:ea typeface="Arial"/>
                <a:cs typeface="Arial"/>
                <a:sym typeface="Arial"/>
              </a:rPr>
              <a:t>Reproducibility = broad term</a:t>
            </a:r>
            <a:endParaRPr sz="1400" b="1">
              <a:solidFill>
                <a:srgbClr val="333333"/>
              </a:solidFill>
              <a:latin typeface="Arial"/>
              <a:ea typeface="Arial"/>
              <a:cs typeface="Arial"/>
              <a:sym typeface="Arial"/>
            </a:endParaRPr>
          </a:p>
          <a:p>
            <a:pPr marL="0" lvl="0" indent="0" algn="l" rtl="0">
              <a:lnSpc>
                <a:spcPct val="100000"/>
              </a:lnSpc>
              <a:spcBef>
                <a:spcPts val="1200"/>
              </a:spcBef>
              <a:spcAft>
                <a:spcPts val="0"/>
              </a:spcAft>
              <a:buNone/>
            </a:pPr>
            <a:r>
              <a:rPr lang="en-CA" sz="1400" b="1">
                <a:solidFill>
                  <a:srgbClr val="333333"/>
                </a:solidFill>
                <a:latin typeface="Arial"/>
                <a:ea typeface="Arial"/>
                <a:cs typeface="Arial"/>
                <a:sym typeface="Arial"/>
              </a:rPr>
              <a:t>Computational Reproducibility</a:t>
            </a:r>
            <a:endParaRPr sz="1400" b="1">
              <a:solidFill>
                <a:srgbClr val="333333"/>
              </a:solidFill>
              <a:latin typeface="Arial"/>
              <a:ea typeface="Arial"/>
              <a:cs typeface="Arial"/>
              <a:sym typeface="Arial"/>
            </a:endParaRPr>
          </a:p>
          <a:p>
            <a:pPr marL="174707" lvl="0" indent="-187407" algn="l" rtl="0">
              <a:lnSpc>
                <a:spcPct val="100000"/>
              </a:lnSpc>
              <a:spcBef>
                <a:spcPts val="1200"/>
              </a:spcBef>
              <a:spcAft>
                <a:spcPts val="0"/>
              </a:spcAft>
              <a:buClr>
                <a:schemeClr val="dk1"/>
              </a:buClr>
              <a:buSzPts val="1400"/>
              <a:buFont typeface="Arial"/>
              <a:buChar char="•"/>
            </a:pPr>
            <a:r>
              <a:rPr lang="en-CA" sz="1400" b="1"/>
              <a:t>Data + code</a:t>
            </a:r>
            <a:endParaRPr sz="1400" b="1"/>
          </a:p>
          <a:p>
            <a:pPr marL="174707" lvl="0" indent="-187407" algn="l" rtl="0">
              <a:lnSpc>
                <a:spcPct val="100000"/>
              </a:lnSpc>
              <a:spcBef>
                <a:spcPts val="0"/>
              </a:spcBef>
              <a:spcAft>
                <a:spcPts val="0"/>
              </a:spcAft>
              <a:buClr>
                <a:schemeClr val="dk1"/>
              </a:buClr>
              <a:buSzPts val="1400"/>
              <a:buFont typeface="Arial"/>
              <a:buChar char="•"/>
            </a:pPr>
            <a:r>
              <a:rPr lang="en-CA" sz="1400" b="1"/>
              <a:t>Reran it</a:t>
            </a:r>
            <a:endParaRPr sz="1400" b="1"/>
          </a:p>
          <a:p>
            <a:pPr marL="174707" lvl="0" indent="-187407" algn="l" rtl="0">
              <a:lnSpc>
                <a:spcPct val="100000"/>
              </a:lnSpc>
              <a:spcBef>
                <a:spcPts val="0"/>
              </a:spcBef>
              <a:spcAft>
                <a:spcPts val="0"/>
              </a:spcAft>
              <a:buClr>
                <a:schemeClr val="dk1"/>
              </a:buClr>
              <a:buSzPts val="1400"/>
              <a:buFont typeface="Arial"/>
              <a:buChar char="•"/>
            </a:pPr>
            <a:r>
              <a:rPr lang="en-CA" sz="1400"/>
              <a:t>Can reproduce your </a:t>
            </a:r>
            <a:r>
              <a:rPr lang="en-CA" sz="1400" b="1"/>
              <a:t>numbers + figures</a:t>
            </a:r>
            <a:endParaRPr sz="1400" b="1"/>
          </a:p>
          <a:p>
            <a:pPr marL="0" lvl="0" indent="0" algn="l" rtl="0">
              <a:lnSpc>
                <a:spcPct val="100000"/>
              </a:lnSpc>
              <a:spcBef>
                <a:spcPts val="0"/>
              </a:spcBef>
              <a:spcAft>
                <a:spcPts val="0"/>
              </a:spcAft>
              <a:buNone/>
            </a:pPr>
            <a:endParaRPr sz="1400" b="1"/>
          </a:p>
          <a:p>
            <a:pPr marL="174707" lvl="0" indent="-187407" algn="l" rtl="0">
              <a:lnSpc>
                <a:spcPct val="100000"/>
              </a:lnSpc>
              <a:spcBef>
                <a:spcPts val="0"/>
              </a:spcBef>
              <a:spcAft>
                <a:spcPts val="0"/>
              </a:spcAft>
              <a:buClr>
                <a:schemeClr val="dk1"/>
              </a:buClr>
              <a:buSzPts val="1400"/>
              <a:buFont typeface="Arial"/>
              <a:buChar char="•"/>
            </a:pPr>
            <a:r>
              <a:rPr lang="en-CA" sz="1400">
                <a:solidFill>
                  <a:srgbClr val="333333"/>
                </a:solidFill>
                <a:latin typeface="Arial"/>
                <a:ea typeface="Arial"/>
                <a:cs typeface="Arial"/>
                <a:sym typeface="Arial"/>
              </a:rPr>
              <a:t>Surprisingly </a:t>
            </a:r>
            <a:r>
              <a:rPr lang="en-CA" sz="1400" b="1">
                <a:solidFill>
                  <a:srgbClr val="333333"/>
                </a:solidFill>
                <a:latin typeface="Arial"/>
                <a:ea typeface="Arial"/>
                <a:cs typeface="Arial"/>
                <a:sym typeface="Arial"/>
              </a:rPr>
              <a:t>tricky</a:t>
            </a:r>
            <a:r>
              <a:rPr lang="en-CA" sz="1400">
                <a:solidFill>
                  <a:srgbClr val="333333"/>
                </a:solidFill>
                <a:latin typeface="Arial"/>
                <a:ea typeface="Arial"/>
                <a:cs typeface="Arial"/>
                <a:sym typeface="Arial"/>
              </a:rPr>
              <a:t>:</a:t>
            </a:r>
            <a:endParaRPr sz="1400">
              <a:solidFill>
                <a:srgbClr val="333333"/>
              </a:solidFill>
              <a:latin typeface="Arial"/>
              <a:ea typeface="Arial"/>
              <a:cs typeface="Arial"/>
              <a:sym typeface="Arial"/>
            </a:endParaRPr>
          </a:p>
          <a:p>
            <a:pPr marL="640594" lvl="1" indent="-196094" algn="l" rtl="0">
              <a:lnSpc>
                <a:spcPct val="100000"/>
              </a:lnSpc>
              <a:spcBef>
                <a:spcPts val="0"/>
              </a:spcBef>
              <a:spcAft>
                <a:spcPts val="0"/>
              </a:spcAft>
              <a:buClr>
                <a:srgbClr val="333333"/>
              </a:buClr>
              <a:buSzPts val="1400"/>
              <a:buFont typeface="Arial"/>
              <a:buChar char="•"/>
            </a:pPr>
            <a:r>
              <a:rPr lang="en-CA" sz="1400">
                <a:solidFill>
                  <a:srgbClr val="333333"/>
                </a:solidFill>
                <a:latin typeface="Arial"/>
                <a:ea typeface="Arial"/>
                <a:cs typeface="Arial"/>
                <a:sym typeface="Arial"/>
              </a:rPr>
              <a:t>Quarterly Journal of Political Science requires a ‘</a:t>
            </a:r>
            <a:r>
              <a:rPr lang="en-CA" sz="1400" b="1">
                <a:solidFill>
                  <a:srgbClr val="333333"/>
                </a:solidFill>
                <a:latin typeface="Arial"/>
                <a:ea typeface="Arial"/>
                <a:cs typeface="Arial"/>
                <a:sym typeface="Arial"/>
              </a:rPr>
              <a:t>replication package</a:t>
            </a:r>
            <a:r>
              <a:rPr lang="en-CA" sz="1400">
                <a:solidFill>
                  <a:srgbClr val="333333"/>
                </a:solidFill>
                <a:latin typeface="Arial"/>
                <a:ea typeface="Arial"/>
                <a:cs typeface="Arial"/>
                <a:sym typeface="Arial"/>
              </a:rPr>
              <a:t>’ (data and code) </a:t>
            </a:r>
            <a:endParaRPr sz="1400">
              <a:solidFill>
                <a:srgbClr val="333333"/>
              </a:solidFill>
              <a:latin typeface="Arial"/>
              <a:ea typeface="Arial"/>
              <a:cs typeface="Arial"/>
              <a:sym typeface="Arial"/>
            </a:endParaRPr>
          </a:p>
          <a:p>
            <a:pPr marL="640594" lvl="1" indent="-196094" algn="l" rtl="0">
              <a:lnSpc>
                <a:spcPct val="100000"/>
              </a:lnSpc>
              <a:spcBef>
                <a:spcPts val="0"/>
              </a:spcBef>
              <a:spcAft>
                <a:spcPts val="0"/>
              </a:spcAft>
              <a:buClr>
                <a:srgbClr val="333333"/>
              </a:buClr>
              <a:buSzPts val="1400"/>
              <a:buFont typeface="Arial"/>
              <a:buChar char="•"/>
            </a:pPr>
            <a:r>
              <a:rPr lang="en-CA" sz="1400" b="1">
                <a:solidFill>
                  <a:srgbClr val="333333"/>
                </a:solidFill>
                <a:latin typeface="Arial"/>
                <a:ea typeface="Arial"/>
                <a:cs typeface="Arial"/>
                <a:sym typeface="Arial"/>
              </a:rPr>
              <a:t>58%</a:t>
            </a:r>
            <a:r>
              <a:rPr lang="en-CA" sz="1400">
                <a:solidFill>
                  <a:srgbClr val="333333"/>
                </a:solidFill>
                <a:latin typeface="Arial"/>
                <a:ea typeface="Arial"/>
                <a:cs typeface="Arial"/>
                <a:sym typeface="Arial"/>
              </a:rPr>
              <a:t> of submissions not computationally reproducible </a:t>
            </a:r>
            <a:endParaRPr sz="1400">
              <a:solidFill>
                <a:srgbClr val="333333"/>
              </a:solidFill>
              <a:latin typeface="Arial"/>
              <a:ea typeface="Arial"/>
              <a:cs typeface="Arial"/>
              <a:sym typeface="Arial"/>
            </a:endParaRPr>
          </a:p>
          <a:p>
            <a:pPr marL="0" lvl="0" indent="0" algn="l" rtl="0">
              <a:lnSpc>
                <a:spcPct val="100000"/>
              </a:lnSpc>
              <a:spcBef>
                <a:spcPts val="0"/>
              </a:spcBef>
              <a:spcAft>
                <a:spcPts val="1200"/>
              </a:spcAft>
              <a:buNone/>
            </a:pPr>
            <a:endParaRPr/>
          </a:p>
        </p:txBody>
      </p:sp>
      <p:sp>
        <p:nvSpPr>
          <p:cNvPr id="403" name="Google Shape;403;p10: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CA" sz="1200" b="0" i="0" u="none" strike="noStrike" cap="none">
                <a:solidFill>
                  <a:schemeClr val="dk1"/>
                </a:solidFill>
                <a:latin typeface="Calibri"/>
                <a:ea typeface="Calibri"/>
                <a:cs typeface="Calibri"/>
                <a:sym typeface="Calibri"/>
              </a:rPr>
              <a:t>26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86058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10dbdd7edb_2_14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g10dbdd7edb_2_149: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1100"/>
              </a:spcBef>
              <a:spcAft>
                <a:spcPts val="0"/>
              </a:spcAft>
              <a:buNone/>
            </a:pPr>
            <a:r>
              <a:rPr lang="en-CA" sz="1400" b="1">
                <a:solidFill>
                  <a:srgbClr val="333333"/>
                </a:solidFill>
                <a:latin typeface="Arial"/>
                <a:ea typeface="Arial"/>
                <a:cs typeface="Arial"/>
                <a:sym typeface="Arial"/>
              </a:rPr>
              <a:t>Empirical Reproducibility</a:t>
            </a:r>
            <a:endParaRPr sz="1400" b="1">
              <a:solidFill>
                <a:srgbClr val="333333"/>
              </a:solidFill>
              <a:latin typeface="Arial"/>
              <a:ea typeface="Arial"/>
              <a:cs typeface="Arial"/>
              <a:sym typeface="Arial"/>
            </a:endParaRPr>
          </a:p>
          <a:p>
            <a:pPr marL="174707" lvl="0" indent="-187407" algn="l" rtl="0">
              <a:lnSpc>
                <a:spcPct val="100000"/>
              </a:lnSpc>
              <a:spcBef>
                <a:spcPts val="1200"/>
              </a:spcBef>
              <a:spcAft>
                <a:spcPts val="0"/>
              </a:spcAft>
              <a:buClr>
                <a:schemeClr val="dk1"/>
              </a:buClr>
              <a:buSzPts val="1400"/>
              <a:buFont typeface="Arial"/>
              <a:buChar char="•"/>
            </a:pPr>
            <a:r>
              <a:rPr lang="en-CA" sz="1400">
                <a:solidFill>
                  <a:srgbClr val="333333"/>
                </a:solidFill>
                <a:latin typeface="Arial"/>
                <a:ea typeface="Arial"/>
                <a:cs typeface="Arial"/>
                <a:sym typeface="Arial"/>
              </a:rPr>
              <a:t>Can </a:t>
            </a:r>
            <a:r>
              <a:rPr lang="en-CA" sz="1400" b="1">
                <a:solidFill>
                  <a:srgbClr val="333333"/>
                </a:solidFill>
                <a:latin typeface="Arial"/>
                <a:ea typeface="Arial"/>
                <a:cs typeface="Arial"/>
                <a:sym typeface="Arial"/>
              </a:rPr>
              <a:t>rerun the original experiment</a:t>
            </a:r>
            <a:r>
              <a:rPr lang="en-CA" sz="1400">
                <a:solidFill>
                  <a:srgbClr val="333333"/>
                </a:solidFill>
                <a:latin typeface="Arial"/>
                <a:ea typeface="Arial"/>
                <a:cs typeface="Arial"/>
                <a:sym typeface="Arial"/>
              </a:rPr>
              <a:t> the way it was originally conducted</a:t>
            </a:r>
            <a:endParaRPr sz="1400">
              <a:solidFill>
                <a:srgbClr val="333333"/>
              </a:solidFill>
              <a:latin typeface="Arial"/>
              <a:ea typeface="Arial"/>
              <a:cs typeface="Arial"/>
              <a:sym typeface="Arial"/>
            </a:endParaRPr>
          </a:p>
          <a:p>
            <a:pPr marL="174707" lvl="0" indent="-187407" algn="l" rtl="0">
              <a:lnSpc>
                <a:spcPct val="100000"/>
              </a:lnSpc>
              <a:spcBef>
                <a:spcPts val="0"/>
              </a:spcBef>
              <a:spcAft>
                <a:spcPts val="0"/>
              </a:spcAft>
              <a:buClr>
                <a:srgbClr val="333333"/>
              </a:buClr>
              <a:buSzPts val="1400"/>
              <a:buFont typeface="Arial"/>
              <a:buChar char="•"/>
            </a:pPr>
            <a:r>
              <a:rPr lang="en-CA" sz="1400">
                <a:solidFill>
                  <a:srgbClr val="333333"/>
                </a:solidFill>
                <a:latin typeface="Arial"/>
                <a:ea typeface="Arial"/>
                <a:cs typeface="Arial"/>
                <a:sym typeface="Arial"/>
              </a:rPr>
              <a:t>Draw the </a:t>
            </a:r>
            <a:r>
              <a:rPr lang="en-CA" sz="1400" b="1">
                <a:solidFill>
                  <a:srgbClr val="333333"/>
                </a:solidFill>
                <a:latin typeface="Arial"/>
                <a:ea typeface="Arial"/>
                <a:cs typeface="Arial"/>
                <a:sym typeface="Arial"/>
              </a:rPr>
              <a:t>same conclusions</a:t>
            </a:r>
            <a:endParaRPr sz="1400" b="1">
              <a:solidFill>
                <a:srgbClr val="333333"/>
              </a:solidFill>
              <a:latin typeface="Arial"/>
              <a:ea typeface="Arial"/>
              <a:cs typeface="Arial"/>
              <a:sym typeface="Arial"/>
            </a:endParaRPr>
          </a:p>
          <a:p>
            <a:pPr marL="0" lvl="0" indent="0" algn="l" rtl="0">
              <a:lnSpc>
                <a:spcPct val="100000"/>
              </a:lnSpc>
              <a:spcBef>
                <a:spcPts val="1200"/>
              </a:spcBef>
              <a:spcAft>
                <a:spcPts val="1200"/>
              </a:spcAft>
              <a:buNone/>
            </a:pPr>
            <a:endParaRPr/>
          </a:p>
        </p:txBody>
      </p:sp>
      <p:sp>
        <p:nvSpPr>
          <p:cNvPr id="438" name="Google Shape;438;g10dbdd7edb_2_149: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CA" sz="1200" b="0" i="0" u="none" strike="noStrike" cap="none">
                <a:solidFill>
                  <a:schemeClr val="dk1"/>
                </a:solidFill>
                <a:latin typeface="Calibri"/>
                <a:ea typeface="Calibri"/>
                <a:cs typeface="Calibri"/>
                <a:sym typeface="Calibri"/>
              </a:rPr>
              <a:t>27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17086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10dbdd7edb_2_11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g10dbdd7edb_2_115: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1100"/>
              </a:spcBef>
              <a:spcAft>
                <a:spcPts val="0"/>
              </a:spcAft>
              <a:buNone/>
            </a:pPr>
            <a:r>
              <a:rPr lang="en-CA" sz="1400" b="1">
                <a:solidFill>
                  <a:srgbClr val="333333"/>
                </a:solidFill>
              </a:rPr>
              <a:t>Conceptual reproducibility</a:t>
            </a:r>
            <a:endParaRPr sz="1400" b="1">
              <a:solidFill>
                <a:srgbClr val="333333"/>
              </a:solidFill>
            </a:endParaRPr>
          </a:p>
          <a:p>
            <a:pPr marL="174707" lvl="0" indent="-187407" algn="l" rtl="0">
              <a:lnSpc>
                <a:spcPct val="115000"/>
              </a:lnSpc>
              <a:spcBef>
                <a:spcPts val="1200"/>
              </a:spcBef>
              <a:spcAft>
                <a:spcPts val="0"/>
              </a:spcAft>
              <a:buClr>
                <a:schemeClr val="dk1"/>
              </a:buClr>
              <a:buSzPts val="1400"/>
              <a:buFont typeface="Calibri"/>
              <a:buChar char="•"/>
            </a:pPr>
            <a:r>
              <a:rPr lang="en-CA" sz="1400"/>
              <a:t>An attempt to validate the </a:t>
            </a:r>
            <a:r>
              <a:rPr lang="en-CA" sz="1400" b="1"/>
              <a:t>interpretation</a:t>
            </a:r>
            <a:r>
              <a:rPr lang="en-CA" sz="1400"/>
              <a:t> of the original study</a:t>
            </a:r>
            <a:endParaRPr sz="1400"/>
          </a:p>
          <a:p>
            <a:pPr marL="174707" lvl="0" indent="-187407" algn="l" rtl="0">
              <a:lnSpc>
                <a:spcPct val="115000"/>
              </a:lnSpc>
              <a:spcBef>
                <a:spcPts val="0"/>
              </a:spcBef>
              <a:spcAft>
                <a:spcPts val="0"/>
              </a:spcAft>
              <a:buClr>
                <a:schemeClr val="dk1"/>
              </a:buClr>
              <a:buSzPts val="1400"/>
              <a:buFont typeface="Calibri"/>
              <a:buChar char="•"/>
            </a:pPr>
            <a:r>
              <a:rPr lang="en-CA" sz="1400"/>
              <a:t>Collect </a:t>
            </a:r>
            <a:r>
              <a:rPr lang="en-CA" sz="1400" b="1"/>
              <a:t>new data </a:t>
            </a:r>
            <a:r>
              <a:rPr lang="en-CA" sz="1400"/>
              <a:t>on the same conceptual variables</a:t>
            </a:r>
            <a:endParaRPr sz="1400"/>
          </a:p>
          <a:p>
            <a:pPr marL="174707" lvl="0" indent="-187407" algn="l" rtl="0">
              <a:lnSpc>
                <a:spcPct val="115000"/>
              </a:lnSpc>
              <a:spcBef>
                <a:spcPts val="0"/>
              </a:spcBef>
              <a:spcAft>
                <a:spcPts val="0"/>
              </a:spcAft>
              <a:buClr>
                <a:schemeClr val="dk1"/>
              </a:buClr>
              <a:buSzPts val="1400"/>
              <a:buFont typeface="Calibri"/>
              <a:buChar char="•"/>
            </a:pPr>
            <a:r>
              <a:rPr lang="en-CA" sz="1400"/>
              <a:t>Make the </a:t>
            </a:r>
            <a:r>
              <a:rPr lang="en-CA" sz="1400" b="1"/>
              <a:t>same interpretations</a:t>
            </a:r>
            <a:endParaRPr sz="1400"/>
          </a:p>
          <a:p>
            <a:pPr marL="0" lvl="0" indent="0" algn="l" rtl="0">
              <a:lnSpc>
                <a:spcPct val="115000"/>
              </a:lnSpc>
              <a:spcBef>
                <a:spcPts val="0"/>
              </a:spcBef>
              <a:spcAft>
                <a:spcPts val="0"/>
              </a:spcAft>
              <a:buNone/>
            </a:pPr>
            <a:endParaRPr sz="1400"/>
          </a:p>
          <a:p>
            <a:pPr marL="0" lvl="0" indent="0" algn="l" rtl="0">
              <a:lnSpc>
                <a:spcPct val="100000"/>
              </a:lnSpc>
              <a:spcBef>
                <a:spcPts val="0"/>
              </a:spcBef>
              <a:spcAft>
                <a:spcPts val="0"/>
              </a:spcAft>
              <a:buNone/>
            </a:pPr>
            <a:r>
              <a:rPr lang="en-CA" sz="1400">
                <a:solidFill>
                  <a:srgbClr val="333333"/>
                </a:solidFill>
              </a:rPr>
              <a:t>3 types </a:t>
            </a:r>
            <a:r>
              <a:rPr lang="en-CA" sz="1400" b="1">
                <a:solidFill>
                  <a:srgbClr val="333333"/>
                </a:solidFill>
              </a:rPr>
              <a:t>important</a:t>
            </a:r>
            <a:endParaRPr sz="1400" b="1">
              <a:solidFill>
                <a:srgbClr val="333333"/>
              </a:solidFill>
            </a:endParaRPr>
          </a:p>
          <a:p>
            <a:pPr marL="457200" lvl="0" indent="-317500" algn="l" rtl="0">
              <a:lnSpc>
                <a:spcPct val="100000"/>
              </a:lnSpc>
              <a:spcBef>
                <a:spcPts val="1200"/>
              </a:spcBef>
              <a:spcAft>
                <a:spcPts val="0"/>
              </a:spcAft>
              <a:buClr>
                <a:srgbClr val="333333"/>
              </a:buClr>
              <a:buSzPts val="1400"/>
              <a:buChar char="●"/>
            </a:pPr>
            <a:r>
              <a:rPr lang="en-CA" sz="1400">
                <a:solidFill>
                  <a:srgbClr val="333333"/>
                </a:solidFill>
              </a:rPr>
              <a:t>need first 2 to achieve </a:t>
            </a:r>
            <a:r>
              <a:rPr lang="en-CA" sz="1400" b="1">
                <a:solidFill>
                  <a:srgbClr val="333333"/>
                </a:solidFill>
              </a:rPr>
              <a:t>conceptual reproducibility</a:t>
            </a:r>
            <a:endParaRPr sz="1400" b="1">
              <a:solidFill>
                <a:srgbClr val="333333"/>
              </a:solidFill>
            </a:endParaRPr>
          </a:p>
          <a:p>
            <a:pPr marL="0" lvl="0" indent="0" algn="l" rtl="0">
              <a:lnSpc>
                <a:spcPct val="100000"/>
              </a:lnSpc>
              <a:spcBef>
                <a:spcPts val="1200"/>
              </a:spcBef>
              <a:spcAft>
                <a:spcPts val="0"/>
              </a:spcAft>
              <a:buNone/>
            </a:pPr>
            <a:r>
              <a:rPr lang="en-CA" sz="1400" b="1">
                <a:solidFill>
                  <a:srgbClr val="333333"/>
                </a:solidFill>
              </a:rPr>
              <a:t>This workshop:</a:t>
            </a:r>
            <a:endParaRPr sz="1400" b="1">
              <a:solidFill>
                <a:srgbClr val="333333"/>
              </a:solidFill>
            </a:endParaRPr>
          </a:p>
          <a:p>
            <a:pPr marL="457200" lvl="0" indent="-317500" algn="l" rtl="0">
              <a:lnSpc>
                <a:spcPct val="100000"/>
              </a:lnSpc>
              <a:spcBef>
                <a:spcPts val="1200"/>
              </a:spcBef>
              <a:spcAft>
                <a:spcPts val="0"/>
              </a:spcAft>
              <a:buClr>
                <a:srgbClr val="333333"/>
              </a:buClr>
              <a:buSzPts val="1400"/>
              <a:buChar char="●"/>
            </a:pPr>
            <a:r>
              <a:rPr lang="en-CA" sz="1400">
                <a:solidFill>
                  <a:srgbClr val="333333"/>
                </a:solidFill>
              </a:rPr>
              <a:t>what you can do to</a:t>
            </a:r>
            <a:r>
              <a:rPr lang="en-CA" sz="1400" b="1">
                <a:solidFill>
                  <a:srgbClr val="333333"/>
                </a:solidFill>
              </a:rPr>
              <a:t> improve all definitions of reproducibility </a:t>
            </a:r>
            <a:endParaRPr sz="1400" b="1">
              <a:solidFill>
                <a:srgbClr val="333333"/>
              </a:solidFill>
            </a:endParaRPr>
          </a:p>
          <a:p>
            <a:pPr marL="457200" lvl="0" indent="-317500" algn="l" rtl="0">
              <a:lnSpc>
                <a:spcPct val="100000"/>
              </a:lnSpc>
              <a:spcBef>
                <a:spcPts val="0"/>
              </a:spcBef>
              <a:spcAft>
                <a:spcPts val="0"/>
              </a:spcAft>
              <a:buClr>
                <a:srgbClr val="333333"/>
              </a:buClr>
              <a:buSzPts val="1400"/>
              <a:buChar char="●"/>
            </a:pPr>
            <a:r>
              <a:rPr lang="en-CA" sz="1400">
                <a:solidFill>
                  <a:srgbClr val="333333"/>
                </a:solidFill>
              </a:rPr>
              <a:t>end goal of</a:t>
            </a:r>
            <a:r>
              <a:rPr lang="en-CA" sz="1400" b="1">
                <a:solidFill>
                  <a:srgbClr val="333333"/>
                </a:solidFill>
              </a:rPr>
              <a:t> making scientific studies reproducible computationally, directly, and conceptually</a:t>
            </a:r>
            <a:endParaRPr sz="1400" b="1"/>
          </a:p>
        </p:txBody>
      </p:sp>
      <p:sp>
        <p:nvSpPr>
          <p:cNvPr id="474" name="Google Shape;474;g10dbdd7edb_2_115: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CA" sz="1200" b="0" i="0" u="none" strike="noStrike" cap="none">
                <a:solidFill>
                  <a:schemeClr val="dk1"/>
                </a:solidFill>
                <a:latin typeface="Calibri"/>
                <a:ea typeface="Calibri"/>
                <a:cs typeface="Calibri"/>
                <a:sym typeface="Calibri"/>
              </a:rPr>
              <a:t>28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53670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777B565-792B-4FF2-9B4D-FFDA499A692D}" type="slidenum">
              <a:rPr lang="en-GB" smtClean="0"/>
              <a:t>29</a:t>
            </a:fld>
            <a:endParaRPr lang="en-GB"/>
          </a:p>
        </p:txBody>
      </p:sp>
    </p:spTree>
    <p:extLst>
      <p:ext uri="{BB962C8B-B14F-4D97-AF65-F5344CB8AC3E}">
        <p14:creationId xmlns:p14="http://schemas.microsoft.com/office/powerpoint/2010/main" val="3643794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Figure 1.</a:t>
            </a:r>
            <a:r>
              <a:rPr lang="en-GB" sz="1200" b="0" i="0" kern="1200" dirty="0">
                <a:solidFill>
                  <a:schemeClr val="tx1"/>
                </a:solidFill>
                <a:effectLst/>
                <a:latin typeface="+mn-lt"/>
                <a:ea typeface="+mn-ea"/>
                <a:cs typeface="+mn-cs"/>
              </a:rPr>
              <a:t> The </a:t>
            </a:r>
            <a:r>
              <a:rPr lang="en-GB" sz="1200" b="0" i="0" kern="1200" dirty="0" err="1">
                <a:solidFill>
                  <a:schemeClr val="tx1"/>
                </a:solidFill>
                <a:effectLst/>
                <a:latin typeface="+mn-lt"/>
                <a:ea typeface="+mn-ea"/>
                <a:cs typeface="+mn-cs"/>
              </a:rPr>
              <a:t>hypothetico</a:t>
            </a:r>
            <a:r>
              <a:rPr lang="en-GB" sz="1200" b="0" i="0" kern="1200" dirty="0">
                <a:solidFill>
                  <a:schemeClr val="tx1"/>
                </a:solidFill>
                <a:effectLst/>
                <a:latin typeface="+mn-lt"/>
                <a:ea typeface="+mn-ea"/>
                <a:cs typeface="+mn-cs"/>
              </a:rPr>
              <a:t>-deductive model of the scientific method is short-circuited by a range of questionable research practices (red). This example shows the prevalence of such practices in psychological science. </a:t>
            </a:r>
            <a:r>
              <a:rPr lang="en-GB" sz="1200" b="1" i="0" kern="1200" dirty="0">
                <a:solidFill>
                  <a:schemeClr val="tx1"/>
                </a:solidFill>
                <a:effectLst/>
                <a:latin typeface="+mn-lt"/>
                <a:ea typeface="+mn-ea"/>
                <a:cs typeface="+mn-cs"/>
              </a:rPr>
              <a:t>Lack of replication</a:t>
            </a:r>
            <a:r>
              <a:rPr lang="en-GB" sz="1200" b="0" i="0" kern="1200" dirty="0">
                <a:solidFill>
                  <a:schemeClr val="tx1"/>
                </a:solidFill>
                <a:effectLst/>
                <a:latin typeface="+mn-lt"/>
                <a:ea typeface="+mn-ea"/>
                <a:cs typeface="+mn-cs"/>
              </a:rPr>
              <a:t> impedes the elimination of false discoveries and weakens the evidence base underpinning theory. </a:t>
            </a:r>
            <a:r>
              <a:rPr lang="en-GB" sz="1200" b="1" i="0" kern="1200" dirty="0">
                <a:solidFill>
                  <a:schemeClr val="tx1"/>
                </a:solidFill>
                <a:effectLst/>
                <a:latin typeface="+mn-lt"/>
                <a:ea typeface="+mn-ea"/>
                <a:cs typeface="+mn-cs"/>
              </a:rPr>
              <a:t>Low statistical power</a:t>
            </a:r>
            <a:r>
              <a:rPr lang="en-GB" sz="1200" b="0" i="0" kern="1200" dirty="0">
                <a:solidFill>
                  <a:schemeClr val="tx1"/>
                </a:solidFill>
                <a:effectLst/>
                <a:latin typeface="+mn-lt"/>
                <a:ea typeface="+mn-ea"/>
                <a:cs typeface="+mn-cs"/>
              </a:rPr>
              <a:t> increases the chances of missing true discoveries and reduces the likelihood that obtained positive effects are real. Exploiting researcher degrees of freedom (</a:t>
            </a:r>
            <a:r>
              <a:rPr lang="en-GB" sz="1200" b="1" i="0" kern="1200" dirty="0">
                <a:solidFill>
                  <a:schemeClr val="tx1"/>
                </a:solidFill>
                <a:effectLst/>
                <a:latin typeface="+mn-lt"/>
                <a:ea typeface="+mn-ea"/>
                <a:cs typeface="+mn-cs"/>
              </a:rPr>
              <a:t>p-hacking</a:t>
            </a:r>
            <a:r>
              <a:rPr lang="en-GB" sz="1200" b="0" i="0" kern="1200" dirty="0">
                <a:solidFill>
                  <a:schemeClr val="tx1"/>
                </a:solidFill>
                <a:effectLst/>
                <a:latin typeface="+mn-lt"/>
                <a:ea typeface="+mn-ea"/>
                <a:cs typeface="+mn-cs"/>
              </a:rPr>
              <a:t>) manifests in two general forms: collecting data until analyses return statistically significant effects, and selectively reporting analyses that reveal desirable outcomes. </a:t>
            </a:r>
            <a:r>
              <a:rPr lang="en-GB" sz="1200" b="1" i="0" kern="1200" dirty="0" err="1">
                <a:solidFill>
                  <a:schemeClr val="tx1"/>
                </a:solidFill>
                <a:effectLst/>
                <a:latin typeface="+mn-lt"/>
                <a:ea typeface="+mn-ea"/>
                <a:cs typeface="+mn-cs"/>
              </a:rPr>
              <a:t>HARKing</a:t>
            </a:r>
            <a:r>
              <a:rPr lang="en-GB" sz="1200" b="0" i="0" kern="1200" dirty="0">
                <a:solidFill>
                  <a:schemeClr val="tx1"/>
                </a:solidFill>
                <a:effectLst/>
                <a:latin typeface="+mn-lt"/>
                <a:ea typeface="+mn-ea"/>
                <a:cs typeface="+mn-cs"/>
              </a:rPr>
              <a:t>, or hypothesizing after results are known, involves generating a hypothesis from the data and then presenting it as a priori. </a:t>
            </a:r>
            <a:r>
              <a:rPr lang="en-GB" sz="1200" b="1" i="0" kern="1200" dirty="0">
                <a:solidFill>
                  <a:schemeClr val="tx1"/>
                </a:solidFill>
                <a:effectLst/>
                <a:latin typeface="+mn-lt"/>
                <a:ea typeface="+mn-ea"/>
                <a:cs typeface="+mn-cs"/>
              </a:rPr>
              <a:t>Publication bias</a:t>
            </a:r>
            <a:r>
              <a:rPr lang="en-GB" sz="1200" b="0" i="0" kern="1200" dirty="0">
                <a:solidFill>
                  <a:schemeClr val="tx1"/>
                </a:solidFill>
                <a:effectLst/>
                <a:latin typeface="+mn-lt"/>
                <a:ea typeface="+mn-ea"/>
                <a:cs typeface="+mn-cs"/>
              </a:rPr>
              <a:t> occurs when journals reject manuscripts on the basis that they report negative or undesirable findings. Finally, </a:t>
            </a:r>
            <a:r>
              <a:rPr lang="en-GB" sz="1200" b="1" i="0" kern="1200" dirty="0">
                <a:solidFill>
                  <a:schemeClr val="tx1"/>
                </a:solidFill>
                <a:effectLst/>
                <a:latin typeface="+mn-lt"/>
                <a:ea typeface="+mn-ea"/>
                <a:cs typeface="+mn-cs"/>
              </a:rPr>
              <a:t>lack of data sharing</a:t>
            </a:r>
            <a:r>
              <a:rPr lang="en-GB" sz="1200" b="0" i="0" kern="1200" dirty="0">
                <a:solidFill>
                  <a:schemeClr val="tx1"/>
                </a:solidFill>
                <a:effectLst/>
                <a:latin typeface="+mn-lt"/>
                <a:ea typeface="+mn-ea"/>
                <a:cs typeface="+mn-cs"/>
              </a:rPr>
              <a:t> prevents detailed meta-analysis and hinders the detection of data fabrication.</a:t>
            </a:r>
            <a:endParaRPr lang="en-GB" dirty="0"/>
          </a:p>
        </p:txBody>
      </p:sp>
      <p:sp>
        <p:nvSpPr>
          <p:cNvPr id="4" name="Slide Number Placeholder 3"/>
          <p:cNvSpPr>
            <a:spLocks noGrp="1"/>
          </p:cNvSpPr>
          <p:nvPr>
            <p:ph type="sldNum" sz="quarter" idx="5"/>
          </p:nvPr>
        </p:nvSpPr>
        <p:spPr/>
        <p:txBody>
          <a:bodyPr/>
          <a:lstStyle/>
          <a:p>
            <a:fld id="{0777B565-792B-4FF2-9B4D-FFDA499A692D}" type="slidenum">
              <a:rPr lang="en-GB" smtClean="0"/>
              <a:t>30</a:t>
            </a:fld>
            <a:endParaRPr lang="en-GB"/>
          </a:p>
        </p:txBody>
      </p:sp>
    </p:spTree>
    <p:extLst>
      <p:ext uri="{BB962C8B-B14F-4D97-AF65-F5344CB8AC3E}">
        <p14:creationId xmlns:p14="http://schemas.microsoft.com/office/powerpoint/2010/main" val="971432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777B565-792B-4FF2-9B4D-FFDA499A692D}" type="slidenum">
              <a:rPr lang="en-GB" smtClean="0"/>
              <a:t>31</a:t>
            </a:fld>
            <a:endParaRPr lang="en-GB"/>
          </a:p>
        </p:txBody>
      </p:sp>
    </p:spTree>
    <p:extLst>
      <p:ext uri="{BB962C8B-B14F-4D97-AF65-F5344CB8AC3E}">
        <p14:creationId xmlns:p14="http://schemas.microsoft.com/office/powerpoint/2010/main" val="2930364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777B565-792B-4FF2-9B4D-FFDA499A692D}" type="slidenum">
              <a:rPr lang="en-GB" smtClean="0"/>
              <a:t>35</a:t>
            </a:fld>
            <a:endParaRPr lang="en-GB"/>
          </a:p>
        </p:txBody>
      </p:sp>
    </p:spTree>
    <p:extLst>
      <p:ext uri="{BB962C8B-B14F-4D97-AF65-F5344CB8AC3E}">
        <p14:creationId xmlns:p14="http://schemas.microsoft.com/office/powerpoint/2010/main" val="2326857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7445C-77F2-47AD-B359-49A8502C5F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195F21D-A26B-4ACF-87DC-12BC315B95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81B43F0-50A1-4D6C-9C17-EA98C0634138}"/>
              </a:ext>
            </a:extLst>
          </p:cNvPr>
          <p:cNvSpPr>
            <a:spLocks noGrp="1"/>
          </p:cNvSpPr>
          <p:nvPr>
            <p:ph type="dt" sz="half" idx="10"/>
          </p:nvPr>
        </p:nvSpPr>
        <p:spPr/>
        <p:txBody>
          <a:bodyPr/>
          <a:lstStyle/>
          <a:p>
            <a:fld id="{FA3CC8C2-BD51-4AB9-AF2F-C47ED553A53F}" type="datetimeFigureOut">
              <a:rPr lang="en-GB" smtClean="0"/>
              <a:t>17/10/2018</a:t>
            </a:fld>
            <a:endParaRPr lang="en-GB"/>
          </a:p>
        </p:txBody>
      </p:sp>
      <p:sp>
        <p:nvSpPr>
          <p:cNvPr id="5" name="Footer Placeholder 4">
            <a:extLst>
              <a:ext uri="{FF2B5EF4-FFF2-40B4-BE49-F238E27FC236}">
                <a16:creationId xmlns:a16="http://schemas.microsoft.com/office/drawing/2014/main" id="{F6C155AF-034F-4715-AA68-3232A47926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B05336-899E-482A-862E-115D92CBA4F7}"/>
              </a:ext>
            </a:extLst>
          </p:cNvPr>
          <p:cNvSpPr>
            <a:spLocks noGrp="1"/>
          </p:cNvSpPr>
          <p:nvPr>
            <p:ph type="sldNum" sz="quarter" idx="12"/>
          </p:nvPr>
        </p:nvSpPr>
        <p:spPr/>
        <p:txBody>
          <a:bodyPr/>
          <a:lstStyle/>
          <a:p>
            <a:fld id="{B6866122-07F4-48BC-85C6-C5B7A0524644}" type="slidenum">
              <a:rPr lang="en-GB" smtClean="0"/>
              <a:t>‹#›</a:t>
            </a:fld>
            <a:endParaRPr lang="en-GB"/>
          </a:p>
        </p:txBody>
      </p:sp>
    </p:spTree>
    <p:extLst>
      <p:ext uri="{BB962C8B-B14F-4D97-AF65-F5344CB8AC3E}">
        <p14:creationId xmlns:p14="http://schemas.microsoft.com/office/powerpoint/2010/main" val="1176522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12196-703F-4DF4-9F95-A1F7C7F0969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C7D4B7A-38C2-4309-BD76-0261658E1E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2E8418-5FBD-42BD-ABC6-5446B9D7581A}"/>
              </a:ext>
            </a:extLst>
          </p:cNvPr>
          <p:cNvSpPr>
            <a:spLocks noGrp="1"/>
          </p:cNvSpPr>
          <p:nvPr>
            <p:ph type="dt" sz="half" idx="10"/>
          </p:nvPr>
        </p:nvSpPr>
        <p:spPr/>
        <p:txBody>
          <a:bodyPr/>
          <a:lstStyle/>
          <a:p>
            <a:fld id="{FA3CC8C2-BD51-4AB9-AF2F-C47ED553A53F}" type="datetimeFigureOut">
              <a:rPr lang="en-GB" smtClean="0"/>
              <a:t>17/10/2018</a:t>
            </a:fld>
            <a:endParaRPr lang="en-GB"/>
          </a:p>
        </p:txBody>
      </p:sp>
      <p:sp>
        <p:nvSpPr>
          <p:cNvPr id="5" name="Footer Placeholder 4">
            <a:extLst>
              <a:ext uri="{FF2B5EF4-FFF2-40B4-BE49-F238E27FC236}">
                <a16:creationId xmlns:a16="http://schemas.microsoft.com/office/drawing/2014/main" id="{37ED0602-261A-4F0C-9384-A3BA0D2641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21EB03-6827-451B-8811-6171873C67FC}"/>
              </a:ext>
            </a:extLst>
          </p:cNvPr>
          <p:cNvSpPr>
            <a:spLocks noGrp="1"/>
          </p:cNvSpPr>
          <p:nvPr>
            <p:ph type="sldNum" sz="quarter" idx="12"/>
          </p:nvPr>
        </p:nvSpPr>
        <p:spPr/>
        <p:txBody>
          <a:bodyPr/>
          <a:lstStyle/>
          <a:p>
            <a:fld id="{B6866122-07F4-48BC-85C6-C5B7A0524644}" type="slidenum">
              <a:rPr lang="en-GB" smtClean="0"/>
              <a:t>‹#›</a:t>
            </a:fld>
            <a:endParaRPr lang="en-GB"/>
          </a:p>
        </p:txBody>
      </p:sp>
    </p:spTree>
    <p:extLst>
      <p:ext uri="{BB962C8B-B14F-4D97-AF65-F5344CB8AC3E}">
        <p14:creationId xmlns:p14="http://schemas.microsoft.com/office/powerpoint/2010/main" val="3094915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65A1E6-AABF-4B3B-9FA0-C57B1DDDEAA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B0E60DE-3972-43F5-89AE-2ABADD7745B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2F8322-62B0-4B5E-B324-5F0C7EB7D734}"/>
              </a:ext>
            </a:extLst>
          </p:cNvPr>
          <p:cNvSpPr>
            <a:spLocks noGrp="1"/>
          </p:cNvSpPr>
          <p:nvPr>
            <p:ph type="dt" sz="half" idx="10"/>
          </p:nvPr>
        </p:nvSpPr>
        <p:spPr/>
        <p:txBody>
          <a:bodyPr/>
          <a:lstStyle/>
          <a:p>
            <a:fld id="{FA3CC8C2-BD51-4AB9-AF2F-C47ED553A53F}" type="datetimeFigureOut">
              <a:rPr lang="en-GB" smtClean="0"/>
              <a:t>17/10/2018</a:t>
            </a:fld>
            <a:endParaRPr lang="en-GB"/>
          </a:p>
        </p:txBody>
      </p:sp>
      <p:sp>
        <p:nvSpPr>
          <p:cNvPr id="5" name="Footer Placeholder 4">
            <a:extLst>
              <a:ext uri="{FF2B5EF4-FFF2-40B4-BE49-F238E27FC236}">
                <a16:creationId xmlns:a16="http://schemas.microsoft.com/office/drawing/2014/main" id="{19BDA204-14F7-445D-8383-5C3DCA120D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0203FB-CD92-493F-BFCB-9F3C57F232F9}"/>
              </a:ext>
            </a:extLst>
          </p:cNvPr>
          <p:cNvSpPr>
            <a:spLocks noGrp="1"/>
          </p:cNvSpPr>
          <p:nvPr>
            <p:ph type="sldNum" sz="quarter" idx="12"/>
          </p:nvPr>
        </p:nvSpPr>
        <p:spPr/>
        <p:txBody>
          <a:bodyPr/>
          <a:lstStyle/>
          <a:p>
            <a:fld id="{B6866122-07F4-48BC-85C6-C5B7A0524644}" type="slidenum">
              <a:rPr lang="en-GB" smtClean="0"/>
              <a:t>‹#›</a:t>
            </a:fld>
            <a:endParaRPr lang="en-GB"/>
          </a:p>
        </p:txBody>
      </p:sp>
    </p:spTree>
    <p:extLst>
      <p:ext uri="{BB962C8B-B14F-4D97-AF65-F5344CB8AC3E}">
        <p14:creationId xmlns:p14="http://schemas.microsoft.com/office/powerpoint/2010/main" val="991923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F91F6-3B1E-431E-AA70-60AEDF001B0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1EDF10-0137-4860-96B2-7E1C510C40E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0ABE95-6E2F-4F1C-9371-91F30D42E5B9}"/>
              </a:ext>
            </a:extLst>
          </p:cNvPr>
          <p:cNvSpPr>
            <a:spLocks noGrp="1"/>
          </p:cNvSpPr>
          <p:nvPr>
            <p:ph type="dt" sz="half" idx="10"/>
          </p:nvPr>
        </p:nvSpPr>
        <p:spPr/>
        <p:txBody>
          <a:bodyPr/>
          <a:lstStyle/>
          <a:p>
            <a:fld id="{FA3CC8C2-BD51-4AB9-AF2F-C47ED553A53F}" type="datetimeFigureOut">
              <a:rPr lang="en-GB" smtClean="0"/>
              <a:t>17/10/2018</a:t>
            </a:fld>
            <a:endParaRPr lang="en-GB"/>
          </a:p>
        </p:txBody>
      </p:sp>
      <p:sp>
        <p:nvSpPr>
          <p:cNvPr id="5" name="Footer Placeholder 4">
            <a:extLst>
              <a:ext uri="{FF2B5EF4-FFF2-40B4-BE49-F238E27FC236}">
                <a16:creationId xmlns:a16="http://schemas.microsoft.com/office/drawing/2014/main" id="{7F0458F6-88B1-43E3-98F1-FA6A50F8CD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C8EAF6-681E-463F-AEEF-54395DDFFB97}"/>
              </a:ext>
            </a:extLst>
          </p:cNvPr>
          <p:cNvSpPr>
            <a:spLocks noGrp="1"/>
          </p:cNvSpPr>
          <p:nvPr>
            <p:ph type="sldNum" sz="quarter" idx="12"/>
          </p:nvPr>
        </p:nvSpPr>
        <p:spPr/>
        <p:txBody>
          <a:bodyPr/>
          <a:lstStyle/>
          <a:p>
            <a:fld id="{B6866122-07F4-48BC-85C6-C5B7A0524644}" type="slidenum">
              <a:rPr lang="en-GB" smtClean="0"/>
              <a:t>‹#›</a:t>
            </a:fld>
            <a:endParaRPr lang="en-GB"/>
          </a:p>
        </p:txBody>
      </p:sp>
    </p:spTree>
    <p:extLst>
      <p:ext uri="{BB962C8B-B14F-4D97-AF65-F5344CB8AC3E}">
        <p14:creationId xmlns:p14="http://schemas.microsoft.com/office/powerpoint/2010/main" val="2849420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29090-5F3B-4C07-8179-B5812E7B01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A3D0020-DD4F-4540-944F-C780416BEA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A5D444D-7763-410B-A2DB-EDDD8928081A}"/>
              </a:ext>
            </a:extLst>
          </p:cNvPr>
          <p:cNvSpPr>
            <a:spLocks noGrp="1"/>
          </p:cNvSpPr>
          <p:nvPr>
            <p:ph type="dt" sz="half" idx="10"/>
          </p:nvPr>
        </p:nvSpPr>
        <p:spPr/>
        <p:txBody>
          <a:bodyPr/>
          <a:lstStyle/>
          <a:p>
            <a:fld id="{FA3CC8C2-BD51-4AB9-AF2F-C47ED553A53F}" type="datetimeFigureOut">
              <a:rPr lang="en-GB" smtClean="0"/>
              <a:t>17/10/2018</a:t>
            </a:fld>
            <a:endParaRPr lang="en-GB"/>
          </a:p>
        </p:txBody>
      </p:sp>
      <p:sp>
        <p:nvSpPr>
          <p:cNvPr id="5" name="Footer Placeholder 4">
            <a:extLst>
              <a:ext uri="{FF2B5EF4-FFF2-40B4-BE49-F238E27FC236}">
                <a16:creationId xmlns:a16="http://schemas.microsoft.com/office/drawing/2014/main" id="{DEE732FD-F0DA-45EE-8FDF-F63E438D8E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6400FD-078F-42E1-B8CC-372B7F1C9DA1}"/>
              </a:ext>
            </a:extLst>
          </p:cNvPr>
          <p:cNvSpPr>
            <a:spLocks noGrp="1"/>
          </p:cNvSpPr>
          <p:nvPr>
            <p:ph type="sldNum" sz="quarter" idx="12"/>
          </p:nvPr>
        </p:nvSpPr>
        <p:spPr/>
        <p:txBody>
          <a:bodyPr/>
          <a:lstStyle/>
          <a:p>
            <a:fld id="{B6866122-07F4-48BC-85C6-C5B7A0524644}" type="slidenum">
              <a:rPr lang="en-GB" smtClean="0"/>
              <a:t>‹#›</a:t>
            </a:fld>
            <a:endParaRPr lang="en-GB"/>
          </a:p>
        </p:txBody>
      </p:sp>
    </p:spTree>
    <p:extLst>
      <p:ext uri="{BB962C8B-B14F-4D97-AF65-F5344CB8AC3E}">
        <p14:creationId xmlns:p14="http://schemas.microsoft.com/office/powerpoint/2010/main" val="149880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4E171-8D87-412F-A6AD-9EA596A9666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ED0CED8-C2EE-46AF-8581-52999BC1754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195D482-7BBE-401C-8E07-094EA759472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568CB34-49BD-4051-A0CE-60CFE3621B28}"/>
              </a:ext>
            </a:extLst>
          </p:cNvPr>
          <p:cNvSpPr>
            <a:spLocks noGrp="1"/>
          </p:cNvSpPr>
          <p:nvPr>
            <p:ph type="dt" sz="half" idx="10"/>
          </p:nvPr>
        </p:nvSpPr>
        <p:spPr/>
        <p:txBody>
          <a:bodyPr/>
          <a:lstStyle/>
          <a:p>
            <a:fld id="{FA3CC8C2-BD51-4AB9-AF2F-C47ED553A53F}" type="datetimeFigureOut">
              <a:rPr lang="en-GB" smtClean="0"/>
              <a:t>17/10/2018</a:t>
            </a:fld>
            <a:endParaRPr lang="en-GB"/>
          </a:p>
        </p:txBody>
      </p:sp>
      <p:sp>
        <p:nvSpPr>
          <p:cNvPr id="6" name="Footer Placeholder 5">
            <a:extLst>
              <a:ext uri="{FF2B5EF4-FFF2-40B4-BE49-F238E27FC236}">
                <a16:creationId xmlns:a16="http://schemas.microsoft.com/office/drawing/2014/main" id="{AC1367A3-8647-49D9-8B2E-46BEE32007D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D800D3-5F60-47AE-B92A-9580A0E08CC9}"/>
              </a:ext>
            </a:extLst>
          </p:cNvPr>
          <p:cNvSpPr>
            <a:spLocks noGrp="1"/>
          </p:cNvSpPr>
          <p:nvPr>
            <p:ph type="sldNum" sz="quarter" idx="12"/>
          </p:nvPr>
        </p:nvSpPr>
        <p:spPr/>
        <p:txBody>
          <a:bodyPr/>
          <a:lstStyle/>
          <a:p>
            <a:fld id="{B6866122-07F4-48BC-85C6-C5B7A0524644}" type="slidenum">
              <a:rPr lang="en-GB" smtClean="0"/>
              <a:t>‹#›</a:t>
            </a:fld>
            <a:endParaRPr lang="en-GB"/>
          </a:p>
        </p:txBody>
      </p:sp>
    </p:spTree>
    <p:extLst>
      <p:ext uri="{BB962C8B-B14F-4D97-AF65-F5344CB8AC3E}">
        <p14:creationId xmlns:p14="http://schemas.microsoft.com/office/powerpoint/2010/main" val="1444780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AC9F1-FE28-4A31-B6A9-086A146CD83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39A7F87-41D0-42E5-A354-A2134C60E2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82E6F67-21E6-4C1A-92D2-3EF54E5619A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955177D-6E5A-4BFB-9722-E309E5C544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BAC4A90-849D-49B5-A157-7601066F2B5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B7B5A06-006D-4FFA-A4D3-0721231DB43B}"/>
              </a:ext>
            </a:extLst>
          </p:cNvPr>
          <p:cNvSpPr>
            <a:spLocks noGrp="1"/>
          </p:cNvSpPr>
          <p:nvPr>
            <p:ph type="dt" sz="half" idx="10"/>
          </p:nvPr>
        </p:nvSpPr>
        <p:spPr/>
        <p:txBody>
          <a:bodyPr/>
          <a:lstStyle/>
          <a:p>
            <a:fld id="{FA3CC8C2-BD51-4AB9-AF2F-C47ED553A53F}" type="datetimeFigureOut">
              <a:rPr lang="en-GB" smtClean="0"/>
              <a:t>17/10/2018</a:t>
            </a:fld>
            <a:endParaRPr lang="en-GB"/>
          </a:p>
        </p:txBody>
      </p:sp>
      <p:sp>
        <p:nvSpPr>
          <p:cNvPr id="8" name="Footer Placeholder 7">
            <a:extLst>
              <a:ext uri="{FF2B5EF4-FFF2-40B4-BE49-F238E27FC236}">
                <a16:creationId xmlns:a16="http://schemas.microsoft.com/office/drawing/2014/main" id="{1E40A43C-D9E4-4C6B-A694-9A26D09DD6F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21F0FDE-784E-4472-862F-0ED13DF64BF8}"/>
              </a:ext>
            </a:extLst>
          </p:cNvPr>
          <p:cNvSpPr>
            <a:spLocks noGrp="1"/>
          </p:cNvSpPr>
          <p:nvPr>
            <p:ph type="sldNum" sz="quarter" idx="12"/>
          </p:nvPr>
        </p:nvSpPr>
        <p:spPr/>
        <p:txBody>
          <a:bodyPr/>
          <a:lstStyle/>
          <a:p>
            <a:fld id="{B6866122-07F4-48BC-85C6-C5B7A0524644}" type="slidenum">
              <a:rPr lang="en-GB" smtClean="0"/>
              <a:t>‹#›</a:t>
            </a:fld>
            <a:endParaRPr lang="en-GB"/>
          </a:p>
        </p:txBody>
      </p:sp>
    </p:spTree>
    <p:extLst>
      <p:ext uri="{BB962C8B-B14F-4D97-AF65-F5344CB8AC3E}">
        <p14:creationId xmlns:p14="http://schemas.microsoft.com/office/powerpoint/2010/main" val="473463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206C2-BDBF-41E6-BB65-BED0F680D0B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6F01E85-69DC-48F5-BE50-1664D7EA4EDF}"/>
              </a:ext>
            </a:extLst>
          </p:cNvPr>
          <p:cNvSpPr>
            <a:spLocks noGrp="1"/>
          </p:cNvSpPr>
          <p:nvPr>
            <p:ph type="dt" sz="half" idx="10"/>
          </p:nvPr>
        </p:nvSpPr>
        <p:spPr/>
        <p:txBody>
          <a:bodyPr/>
          <a:lstStyle/>
          <a:p>
            <a:fld id="{FA3CC8C2-BD51-4AB9-AF2F-C47ED553A53F}" type="datetimeFigureOut">
              <a:rPr lang="en-GB" smtClean="0"/>
              <a:t>17/10/2018</a:t>
            </a:fld>
            <a:endParaRPr lang="en-GB"/>
          </a:p>
        </p:txBody>
      </p:sp>
      <p:sp>
        <p:nvSpPr>
          <p:cNvPr id="4" name="Footer Placeholder 3">
            <a:extLst>
              <a:ext uri="{FF2B5EF4-FFF2-40B4-BE49-F238E27FC236}">
                <a16:creationId xmlns:a16="http://schemas.microsoft.com/office/drawing/2014/main" id="{EBB67625-5D23-4322-B1A4-7E02C08CFDB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5B1C5A8-6986-4AF6-ABF3-058012E797E9}"/>
              </a:ext>
            </a:extLst>
          </p:cNvPr>
          <p:cNvSpPr>
            <a:spLocks noGrp="1"/>
          </p:cNvSpPr>
          <p:nvPr>
            <p:ph type="sldNum" sz="quarter" idx="12"/>
          </p:nvPr>
        </p:nvSpPr>
        <p:spPr/>
        <p:txBody>
          <a:bodyPr/>
          <a:lstStyle/>
          <a:p>
            <a:fld id="{B6866122-07F4-48BC-85C6-C5B7A0524644}" type="slidenum">
              <a:rPr lang="en-GB" smtClean="0"/>
              <a:t>‹#›</a:t>
            </a:fld>
            <a:endParaRPr lang="en-GB"/>
          </a:p>
        </p:txBody>
      </p:sp>
    </p:spTree>
    <p:extLst>
      <p:ext uri="{BB962C8B-B14F-4D97-AF65-F5344CB8AC3E}">
        <p14:creationId xmlns:p14="http://schemas.microsoft.com/office/powerpoint/2010/main" val="1946915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B57F98-58EC-4845-ADEF-DC4775C27F2F}"/>
              </a:ext>
            </a:extLst>
          </p:cNvPr>
          <p:cNvSpPr>
            <a:spLocks noGrp="1"/>
          </p:cNvSpPr>
          <p:nvPr>
            <p:ph type="dt" sz="half" idx="10"/>
          </p:nvPr>
        </p:nvSpPr>
        <p:spPr/>
        <p:txBody>
          <a:bodyPr/>
          <a:lstStyle/>
          <a:p>
            <a:fld id="{FA3CC8C2-BD51-4AB9-AF2F-C47ED553A53F}" type="datetimeFigureOut">
              <a:rPr lang="en-GB" smtClean="0"/>
              <a:t>17/10/2018</a:t>
            </a:fld>
            <a:endParaRPr lang="en-GB"/>
          </a:p>
        </p:txBody>
      </p:sp>
      <p:sp>
        <p:nvSpPr>
          <p:cNvPr id="3" name="Footer Placeholder 2">
            <a:extLst>
              <a:ext uri="{FF2B5EF4-FFF2-40B4-BE49-F238E27FC236}">
                <a16:creationId xmlns:a16="http://schemas.microsoft.com/office/drawing/2014/main" id="{A973EF26-EE91-4469-9D41-F75AE4E82A6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F717130-3D56-4853-8E84-11ABD08DEBA5}"/>
              </a:ext>
            </a:extLst>
          </p:cNvPr>
          <p:cNvSpPr>
            <a:spLocks noGrp="1"/>
          </p:cNvSpPr>
          <p:nvPr>
            <p:ph type="sldNum" sz="quarter" idx="12"/>
          </p:nvPr>
        </p:nvSpPr>
        <p:spPr/>
        <p:txBody>
          <a:bodyPr/>
          <a:lstStyle/>
          <a:p>
            <a:fld id="{B6866122-07F4-48BC-85C6-C5B7A0524644}" type="slidenum">
              <a:rPr lang="en-GB" smtClean="0"/>
              <a:t>‹#›</a:t>
            </a:fld>
            <a:endParaRPr lang="en-GB"/>
          </a:p>
        </p:txBody>
      </p:sp>
    </p:spTree>
    <p:extLst>
      <p:ext uri="{BB962C8B-B14F-4D97-AF65-F5344CB8AC3E}">
        <p14:creationId xmlns:p14="http://schemas.microsoft.com/office/powerpoint/2010/main" val="1274938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90F3B-228B-44BE-9DB6-6AC970EFC7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D89D508-D06A-4126-83AD-ADD7E3EDE6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FA215D8-C469-4A78-9EDF-C2F58B30CA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67B586F-CCBB-4557-AC8C-3EFD61974684}"/>
              </a:ext>
            </a:extLst>
          </p:cNvPr>
          <p:cNvSpPr>
            <a:spLocks noGrp="1"/>
          </p:cNvSpPr>
          <p:nvPr>
            <p:ph type="dt" sz="half" idx="10"/>
          </p:nvPr>
        </p:nvSpPr>
        <p:spPr/>
        <p:txBody>
          <a:bodyPr/>
          <a:lstStyle/>
          <a:p>
            <a:fld id="{FA3CC8C2-BD51-4AB9-AF2F-C47ED553A53F}" type="datetimeFigureOut">
              <a:rPr lang="en-GB" smtClean="0"/>
              <a:t>17/10/2018</a:t>
            </a:fld>
            <a:endParaRPr lang="en-GB"/>
          </a:p>
        </p:txBody>
      </p:sp>
      <p:sp>
        <p:nvSpPr>
          <p:cNvPr id="6" name="Footer Placeholder 5">
            <a:extLst>
              <a:ext uri="{FF2B5EF4-FFF2-40B4-BE49-F238E27FC236}">
                <a16:creationId xmlns:a16="http://schemas.microsoft.com/office/drawing/2014/main" id="{09974F84-F480-46A8-93D0-2072E37DD27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6C17586-99A3-4F56-A74F-98E8323D6E74}"/>
              </a:ext>
            </a:extLst>
          </p:cNvPr>
          <p:cNvSpPr>
            <a:spLocks noGrp="1"/>
          </p:cNvSpPr>
          <p:nvPr>
            <p:ph type="sldNum" sz="quarter" idx="12"/>
          </p:nvPr>
        </p:nvSpPr>
        <p:spPr/>
        <p:txBody>
          <a:bodyPr/>
          <a:lstStyle/>
          <a:p>
            <a:fld id="{B6866122-07F4-48BC-85C6-C5B7A0524644}" type="slidenum">
              <a:rPr lang="en-GB" smtClean="0"/>
              <a:t>‹#›</a:t>
            </a:fld>
            <a:endParaRPr lang="en-GB"/>
          </a:p>
        </p:txBody>
      </p:sp>
    </p:spTree>
    <p:extLst>
      <p:ext uri="{BB962C8B-B14F-4D97-AF65-F5344CB8AC3E}">
        <p14:creationId xmlns:p14="http://schemas.microsoft.com/office/powerpoint/2010/main" val="2388901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014E-1ABA-4859-9B6B-09F02FA3A7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0E0D749-60E6-41FF-A7EB-E1E16297B5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95811E9-6256-4CBF-B1AC-F9652190C8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C08C6E-81BD-4C15-A2C4-8B9848C62023}"/>
              </a:ext>
            </a:extLst>
          </p:cNvPr>
          <p:cNvSpPr>
            <a:spLocks noGrp="1"/>
          </p:cNvSpPr>
          <p:nvPr>
            <p:ph type="dt" sz="half" idx="10"/>
          </p:nvPr>
        </p:nvSpPr>
        <p:spPr/>
        <p:txBody>
          <a:bodyPr/>
          <a:lstStyle/>
          <a:p>
            <a:fld id="{FA3CC8C2-BD51-4AB9-AF2F-C47ED553A53F}" type="datetimeFigureOut">
              <a:rPr lang="en-GB" smtClean="0"/>
              <a:t>17/10/2018</a:t>
            </a:fld>
            <a:endParaRPr lang="en-GB"/>
          </a:p>
        </p:txBody>
      </p:sp>
      <p:sp>
        <p:nvSpPr>
          <p:cNvPr id="6" name="Footer Placeholder 5">
            <a:extLst>
              <a:ext uri="{FF2B5EF4-FFF2-40B4-BE49-F238E27FC236}">
                <a16:creationId xmlns:a16="http://schemas.microsoft.com/office/drawing/2014/main" id="{79AA527C-D52B-49C7-8F38-33A6DFF6AB1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931570-3624-45C2-9234-8FA932ABBE9D}"/>
              </a:ext>
            </a:extLst>
          </p:cNvPr>
          <p:cNvSpPr>
            <a:spLocks noGrp="1"/>
          </p:cNvSpPr>
          <p:nvPr>
            <p:ph type="sldNum" sz="quarter" idx="12"/>
          </p:nvPr>
        </p:nvSpPr>
        <p:spPr/>
        <p:txBody>
          <a:bodyPr/>
          <a:lstStyle/>
          <a:p>
            <a:fld id="{B6866122-07F4-48BC-85C6-C5B7A0524644}" type="slidenum">
              <a:rPr lang="en-GB" smtClean="0"/>
              <a:t>‹#›</a:t>
            </a:fld>
            <a:endParaRPr lang="en-GB"/>
          </a:p>
        </p:txBody>
      </p:sp>
    </p:spTree>
    <p:extLst>
      <p:ext uri="{BB962C8B-B14F-4D97-AF65-F5344CB8AC3E}">
        <p14:creationId xmlns:p14="http://schemas.microsoft.com/office/powerpoint/2010/main" val="1397228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24BACB-7DD6-41F3-BBF8-5CAAAA36A1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8035071-F28E-4A00-A487-6573B356AE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13BBFB9-6F6F-4ED2-8F0E-85418B12E5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3CC8C2-BD51-4AB9-AF2F-C47ED553A53F}" type="datetimeFigureOut">
              <a:rPr lang="en-GB" smtClean="0"/>
              <a:t>17/10/2018</a:t>
            </a:fld>
            <a:endParaRPr lang="en-GB"/>
          </a:p>
        </p:txBody>
      </p:sp>
      <p:sp>
        <p:nvSpPr>
          <p:cNvPr id="5" name="Footer Placeholder 4">
            <a:extLst>
              <a:ext uri="{FF2B5EF4-FFF2-40B4-BE49-F238E27FC236}">
                <a16:creationId xmlns:a16="http://schemas.microsoft.com/office/drawing/2014/main" id="{51014D6F-33FD-4D0D-8B00-5A6C47445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C3ABF81-F404-497E-85AD-916EF332A5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866122-07F4-48BC-85C6-C5B7A0524644}" type="slidenum">
              <a:rPr lang="en-GB" smtClean="0"/>
              <a:t>‹#›</a:t>
            </a:fld>
            <a:endParaRPr lang="en-GB"/>
          </a:p>
        </p:txBody>
      </p:sp>
    </p:spTree>
    <p:extLst>
      <p:ext uri="{BB962C8B-B14F-4D97-AF65-F5344CB8AC3E}">
        <p14:creationId xmlns:p14="http://schemas.microsoft.com/office/powerpoint/2010/main" val="2389020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ieeevis.org/attachments/vis18-program.pdf" TargetMode="Externa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orcid.org/0000-0001-7794-0218" TargetMode="External"/></Relationships>
</file>

<file path=ppt/slides/_rels/slide10.xml.rels><?xml version="1.0" encoding="UTF-8" standalone="yes"?>
<Relationships xmlns="http://schemas.openxmlformats.org/package/2006/relationships"><Relationship Id="rId2" Type="http://schemas.openxmlformats.org/officeDocument/2006/relationships/hyperlink" Target="http://twitter.com/protohedgehog"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hyperlink" Target="https://ec.europa.eu/digital-single-market/en/news/open-innovation-open-science-open-world-vision-europe" TargetMode="External"/><Relationship Id="rId2" Type="http://schemas.openxmlformats.org/officeDocument/2006/relationships/hyperlink" Target="https://en.wikipedia.org/wiki/Open_science" TargetMode="External"/><Relationship Id="rId1" Type="http://schemas.openxmlformats.org/officeDocument/2006/relationships/slideLayout" Target="../slideLayouts/slideLayout2.xml"/><Relationship Id="rId4" Type="http://schemas.openxmlformats.org/officeDocument/2006/relationships/hyperlink" Target="http://twitter.com/protohedgehog"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sciencedirect.com/science/article/abs/pii/S0148296317305441" TargetMode="External"/><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hyperlink" Target="https://genomebiology.biomedcentral.com/articles/10.1186/s13059-015-0669-2" TargetMode="External"/><Relationship Id="rId5" Type="http://schemas.openxmlformats.org/officeDocument/2006/relationships/image" Target="../media/image14.png"/><Relationship Id="rId4" Type="http://schemas.openxmlformats.org/officeDocument/2006/relationships/hyperlink" Target="http://twitter.com/protohedgehog" TargetMode="External"/></Relationships>
</file>

<file path=ppt/slides/_rels/slide14.xml.rels><?xml version="1.0" encoding="UTF-8" standalone="yes"?>
<Relationships xmlns="http://schemas.openxmlformats.org/package/2006/relationships"><Relationship Id="rId2" Type="http://schemas.openxmlformats.org/officeDocument/2006/relationships/hyperlink" Target="http://twitter.com/protohedgehog"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force11.org/group/fairgroup/fairprinciples" TargetMode="External"/><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hyperlink" Target="https://www.slideshare.net/OpenAIRE_eu/peer-review-in-the-age-of-open-science" TargetMode="External"/><Relationship Id="rId4" Type="http://schemas.openxmlformats.org/officeDocument/2006/relationships/hyperlink" Target="https://cos.io/our-services/top-guidelines/"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hyperlink" Target="http://twitter.com/protohedgeho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twitter.com/protohedgehog" TargetMode="External"/><Relationship Id="rId1" Type="http://schemas.openxmlformats.org/officeDocument/2006/relationships/slideLayout" Target="../slideLayouts/slideLayout3.xml"/><Relationship Id="rId4" Type="http://schemas.openxmlformats.org/officeDocument/2006/relationships/hyperlink" Target="https://paywallthemovie.com/"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hyperlink" Target="http://twitter.com/protohedgehog" TargetMode="Externa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twitter.com/protohedgehog" TargetMode="Externa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2" Type="http://schemas.openxmlformats.org/officeDocument/2006/relationships/hyperlink" Target="http://twitter.com/protohedgehog" TargetMode="Externa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journals.plos.org/plosone/article?id=10.1371/journal.pone.0010068" TargetMode="External"/><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s://osf.io/tervf/"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hyperlink" Target="https://osf.io/tervf/"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hyperlink" Target="https://osf.io/tervf/"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s://zenodo.org/record/1464853#.W8nO_mj7RPZ"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peerj.com/articles/4375/" TargetMode="External"/><Relationship Id="rId2" Type="http://schemas.openxmlformats.org/officeDocument/2006/relationships/image" Target="../media/image4.jpeg"/><Relationship Id="rId1" Type="http://schemas.openxmlformats.org/officeDocument/2006/relationships/slideLayout" Target="../slideLayouts/slideLayout6.xml"/><Relationship Id="rId4" Type="http://schemas.openxmlformats.org/officeDocument/2006/relationships/hyperlink" Target="http://twitter.com/protohedgeho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hyperlink" Target="http://twitter.com/protohedgehog" TargetMode="External"/><Relationship Id="rId4" Type="http://schemas.openxmlformats.org/officeDocument/2006/relationships/hyperlink" Target="https://cos.io/rr/"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s://zenodo.org/record/1464853#.W8nO_mj7RPZ"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cos.io/rr/" TargetMode="External"/><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hyperlink" Target="http://twitter.com/protohedgeho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hyperlink" Target="https://zenodo.org/record/1464853#.W8nO_mj7RPZ" TargetMode="Externa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2" Type="http://schemas.openxmlformats.org/officeDocument/2006/relationships/hyperlink" Target="http://rsos.royalsocietypublishing.org/content/5/8/180448"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lorenabarba.com/gallery/reproducibility-pi-manifesto/"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hyperlink" Target="https://zenodo.org/record/1464853#.W8nO_mj7RPZ" TargetMode="External"/><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zenodo.org/record/1464853#.W8nO_mj7RPZ" TargetMode="External"/><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zenodo.org/record/1464853#.W8nO_mj7RPZ" TargetMode="External"/><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twitter.com/protohedgehog"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5.gif"/><Relationship Id="rId4" Type="http://schemas.openxmlformats.org/officeDocument/2006/relationships/hyperlink" Target="http://twitter.com/protohedgeho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9.xml"/><Relationship Id="rId4" Type="http://schemas.openxmlformats.org/officeDocument/2006/relationships/hyperlink" Target="http://twitter.com/protohedgeho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hyperlink" Target="https://www.timeshighereducation.com/blog/linking-impact-factor-open-access-charges-creates-more-inequality-academic-publishing" TargetMode="External"/><Relationship Id="rId1" Type="http://schemas.openxmlformats.org/officeDocument/2006/relationships/slideLayout" Target="../slideLayouts/slideLayout3.xml"/><Relationship Id="rId4" Type="http://schemas.openxmlformats.org/officeDocument/2006/relationships/hyperlink" Target="http://twitter.com/protohedgehog"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hyperlink" Target="https://health-policy-systems.biomedcentral.com/articles/10.1186/s12961-017-0235-3" TargetMode="External"/><Relationship Id="rId1" Type="http://schemas.openxmlformats.org/officeDocument/2006/relationships/slideLayout" Target="../slideLayouts/slideLayout6.xml"/><Relationship Id="rId4" Type="http://schemas.openxmlformats.org/officeDocument/2006/relationships/image" Target="../media/image39.gif"/></Relationships>
</file>

<file path=ppt/slides/_rels/slide44.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hyperlink" Target="http://twitter.com/protohedgehog" TargetMode="External"/></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hyperlink" Target="http://twitter.com/protohedgehog"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twitter.com/protohedgehog" TargetMode="Externa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hyperlink" Target="http://twitter.com/protohedgehog"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whyopenresearch.org/" TargetMode="External"/><Relationship Id="rId3" Type="http://schemas.openxmlformats.org/officeDocument/2006/relationships/hyperlink" Target="http://f1000research.com/articles/5-632/v3" TargetMode="External"/><Relationship Id="rId7" Type="http://schemas.openxmlformats.org/officeDocument/2006/relationships/image" Target="../media/image47.png"/><Relationship Id="rId2" Type="http://schemas.openxmlformats.org/officeDocument/2006/relationships/image" Target="../media/image45.gif"/><Relationship Id="rId1" Type="http://schemas.openxmlformats.org/officeDocument/2006/relationships/slideLayout" Target="../slideLayouts/slideLayout2.xml"/><Relationship Id="rId6" Type="http://schemas.openxmlformats.org/officeDocument/2006/relationships/hyperlink" Target="https://peerj.com/articles/175" TargetMode="External"/><Relationship Id="rId5" Type="http://schemas.openxmlformats.org/officeDocument/2006/relationships/image" Target="../media/image46.png"/><Relationship Id="rId4" Type="http://schemas.openxmlformats.org/officeDocument/2006/relationships/hyperlink" Target="http://twitter.com/protohedgehog"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s://kib.ki.se/en/publish-analyse/open-access" TargetMode="External"/><Relationship Id="rId1" Type="http://schemas.openxmlformats.org/officeDocument/2006/relationships/slideLayout" Target="../slideLayouts/slideLayout7.xml"/><Relationship Id="rId6" Type="http://schemas.openxmlformats.org/officeDocument/2006/relationships/hyperlink" Target="https://elifesciences.org/articles/16800" TargetMode="External"/><Relationship Id="rId5" Type="http://schemas.openxmlformats.org/officeDocument/2006/relationships/image" Target="../media/image49.png"/><Relationship Id="rId4" Type="http://schemas.openxmlformats.org/officeDocument/2006/relationships/hyperlink" Target="http://twitter.com/protohedgehog"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publications.parliament.uk/pa/cm201314/cmselect/cmbis/99/9905.htm" TargetMode="External"/><Relationship Id="rId2" Type="http://schemas.openxmlformats.org/officeDocument/2006/relationships/image" Target="../media/image6.gif"/><Relationship Id="rId1" Type="http://schemas.openxmlformats.org/officeDocument/2006/relationships/slideLayout" Target="../slideLayouts/slideLayout6.xml"/><Relationship Id="rId4" Type="http://schemas.openxmlformats.org/officeDocument/2006/relationships/hyperlink" Target="http://twitter.com/protohedgehog"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hyperlink" Target="http://twitter.com/protohedgehog" TargetMode="External"/><Relationship Id="rId4" Type="http://schemas.openxmlformats.org/officeDocument/2006/relationships/hyperlink" Target="http://roarmap.eprints.org/" TargetMode="Externa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twitter.com/protohedgehog" TargetMode="Externa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hyperlink" Target="http://twitter.com/protohedgehog" TargetMode="Externa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twitter.com/protohedgehog" TargetMode="External"/><Relationship Id="rId1" Type="http://schemas.openxmlformats.org/officeDocument/2006/relationships/slideLayout" Target="../slideLayouts/slideLayout3.xml"/><Relationship Id="rId4" Type="http://schemas.openxmlformats.org/officeDocument/2006/relationships/hyperlink" Target="https://letsallstandtogether.wordpress.com/" TargetMode="External"/></Relationships>
</file>

<file path=ppt/slides/_rels/slide55.xml.rels><?xml version="1.0" encoding="UTF-8" standalone="yes"?>
<Relationships xmlns="http://schemas.openxmlformats.org/package/2006/relationships"><Relationship Id="rId2" Type="http://schemas.openxmlformats.org/officeDocument/2006/relationships/hyperlink" Target="http://twitter.com/protohedgehog"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twitter.com/OpenScienceMOOC"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4.gif"/></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twitter.com/protohedgehog"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hyperlink" Target="http://whyopenresearch.org/impactfactor" TargetMode="External"/><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hyperlink" Target="http://twitter.com/protohedgehog"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hyperlink" Target="http://twitter.com/protohedgehog"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http://twitter.com/protohedgehog"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http://twitter.com/protohedgehog"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opensciencemooc.eu/modules/reproducible-research-and-data-analysis/" TargetMode="External"/><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hyperlink" Target="http://twitter.com/protohedgehog" TargetMode="External"/><Relationship Id="rId4" Type="http://schemas.openxmlformats.org/officeDocument/2006/relationships/hyperlink" Target="https://github.com/OpenScienceMOOC/Module-3-Reproducible-Research-and-Data-Analysis"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hyperlink" Target="http://twitter.com/protohedgehog"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hyperlink" Target="http://twitter.com/protohedgehog" TargetMode="External"/></Relationships>
</file>

<file path=ppt/slides/_rels/slide70.xml.rels><?xml version="1.0" encoding="UTF-8" standalone="yes"?>
<Relationships xmlns="http://schemas.openxmlformats.org/package/2006/relationships"><Relationship Id="rId8" Type="http://schemas.openxmlformats.org/officeDocument/2006/relationships/hyperlink" Target="https://jrost.org/" TargetMode="External"/><Relationship Id="rId13" Type="http://schemas.openxmlformats.org/officeDocument/2006/relationships/diagramLayout" Target="../diagrams/layout4.xml"/><Relationship Id="rId18" Type="http://schemas.openxmlformats.org/officeDocument/2006/relationships/hyperlink" Target="http://elephantinthelab.org/do-we-need-an-open-science-coalition/" TargetMode="External"/><Relationship Id="rId3" Type="http://schemas.openxmlformats.org/officeDocument/2006/relationships/hyperlink" Target="https://www.scienceeurope.org/coalition-s/" TargetMode="External"/><Relationship Id="rId7" Type="http://schemas.openxmlformats.org/officeDocument/2006/relationships/hyperlink" Target="https://www.openaire.eu/" TargetMode="External"/><Relationship Id="rId12" Type="http://schemas.openxmlformats.org/officeDocument/2006/relationships/diagramData" Target="../diagrams/data4.xml"/><Relationship Id="rId17" Type="http://schemas.openxmlformats.org/officeDocument/2006/relationships/hyperlink" Target="http://twitter.com/protohedgehog" TargetMode="External"/><Relationship Id="rId2" Type="http://schemas.openxmlformats.org/officeDocument/2006/relationships/hyperlink" Target="http://osiglobal.org/" TargetMode="External"/><Relationship Id="rId16" Type="http://schemas.microsoft.com/office/2007/relationships/diagramDrawing" Target="../diagrams/drawing4.xml"/><Relationship Id="rId1" Type="http://schemas.openxmlformats.org/officeDocument/2006/relationships/slideLayout" Target="../slideLayouts/slideLayout2.xml"/><Relationship Id="rId6" Type="http://schemas.openxmlformats.org/officeDocument/2006/relationships/hyperlink" Target="https://doaj.org/" TargetMode="External"/><Relationship Id="rId11" Type="http://schemas.openxmlformats.org/officeDocument/2006/relationships/hyperlink" Target="https://www.force11.org/group/scholarly-commons-working-group" TargetMode="External"/><Relationship Id="rId5" Type="http://schemas.openxmlformats.org/officeDocument/2006/relationships/hyperlink" Target="https://ocsdnet.org/" TargetMode="External"/><Relationship Id="rId15" Type="http://schemas.openxmlformats.org/officeDocument/2006/relationships/diagramColors" Target="../diagrams/colors4.xml"/><Relationship Id="rId10" Type="http://schemas.openxmlformats.org/officeDocument/2006/relationships/hyperlink" Target="https://open-scholarship-strategy.github.io/site/" TargetMode="External"/><Relationship Id="rId4" Type="http://schemas.openxmlformats.org/officeDocument/2006/relationships/hyperlink" Target="http://scielo.org/php/index.php" TargetMode="External"/><Relationship Id="rId9" Type="http://schemas.openxmlformats.org/officeDocument/2006/relationships/hyperlink" Target="https://opensciencemooc.eu/modules/" TargetMode="External"/><Relationship Id="rId14" Type="http://schemas.openxmlformats.org/officeDocument/2006/relationships/diagramQuickStyle" Target="../diagrams/quickStyle4.xml"/></Relationships>
</file>

<file path=ppt/slides/_rels/slide71.xml.rels><?xml version="1.0" encoding="UTF-8" standalone="yes"?>
<Relationships xmlns="http://schemas.openxmlformats.org/package/2006/relationships"><Relationship Id="rId2" Type="http://schemas.openxmlformats.org/officeDocument/2006/relationships/hyperlink" Target="http://twitter.com/protohedgehog" TargetMode="Externa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hyperlink" Target="http://twitter.com/protohedgehog"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journals.plos.org/plosone/article?id=10.1371/journal.pone.0193148" TargetMode="External"/><Relationship Id="rId5" Type="http://schemas.openxmlformats.org/officeDocument/2006/relationships/image" Target="../media/image64.png"/><Relationship Id="rId4" Type="http://schemas.openxmlformats.org/officeDocument/2006/relationships/image" Target="../media/image63.png"/></Relationships>
</file>

<file path=ppt/slides/_rels/slide73.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hyperlink" Target="https://doi.org/10.1093/femsle/fny204" TargetMode="External"/><Relationship Id="rId2" Type="http://schemas.openxmlformats.org/officeDocument/2006/relationships/image" Target="../media/image65.gif"/><Relationship Id="rId1" Type="http://schemas.openxmlformats.org/officeDocument/2006/relationships/slideLayout" Target="../slideLayouts/slideLayout2.xml"/><Relationship Id="rId6" Type="http://schemas.openxmlformats.org/officeDocument/2006/relationships/hyperlink" Target="http://twitter.com/protohedgehog" TargetMode="External"/><Relationship Id="rId5" Type="http://schemas.openxmlformats.org/officeDocument/2006/relationships/image" Target="../media/image68.png"/><Relationship Id="rId4" Type="http://schemas.openxmlformats.org/officeDocument/2006/relationships/image" Target="../media/image67.png"/></Relationships>
</file>

<file path=ppt/slides/_rels/slide74.xml.rels><?xml version="1.0" encoding="UTF-8" standalone="yes"?>
<Relationships xmlns="http://schemas.openxmlformats.org/package/2006/relationships"><Relationship Id="rId3" Type="http://schemas.openxmlformats.org/officeDocument/2006/relationships/hyperlink" Target="http://elephantinthelab.org/do-we-need-an-open-science-coalition/" TargetMode="External"/><Relationship Id="rId2" Type="http://schemas.openxmlformats.org/officeDocument/2006/relationships/hyperlink" Target="http://twitter.com/protohedgehog"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doi.org/10.5281/zenodo.128557" TargetMode="External"/><Relationship Id="rId2" Type="http://schemas.openxmlformats.org/officeDocument/2006/relationships/image" Target="../media/image69.png"/><Relationship Id="rId1" Type="http://schemas.openxmlformats.org/officeDocument/2006/relationships/slideLayout" Target="../slideLayouts/slideLayout6.xml"/><Relationship Id="rId4" Type="http://schemas.openxmlformats.org/officeDocument/2006/relationships/hyperlink" Target="http://twitter.com/protohedgehog" TargetMode="External"/></Relationships>
</file>

<file path=ppt/slides/_rels/slide76.xml.rels><?xml version="1.0" encoding="UTF-8" standalone="yes"?>
<Relationships xmlns="http://schemas.openxmlformats.org/package/2006/relationships"><Relationship Id="rId8" Type="http://schemas.openxmlformats.org/officeDocument/2006/relationships/hyperlink" Target="https://reproducible-science-curriculum.github.io/workshop-RR-Jupyter/" TargetMode="External"/><Relationship Id="rId3" Type="http://schemas.openxmlformats.org/officeDocument/2006/relationships/hyperlink" Target="http://kbroman.org/steps2rr/" TargetMode="External"/><Relationship Id="rId7" Type="http://schemas.openxmlformats.org/officeDocument/2006/relationships/hyperlink" Target="http://ropensci.github.io/reproducibility-guide/" TargetMode="External"/><Relationship Id="rId12" Type="http://schemas.openxmlformats.org/officeDocument/2006/relationships/hyperlink" Target="http://twitter.com/protohedgehog" TargetMode="External"/><Relationship Id="rId2" Type="http://schemas.openxmlformats.org/officeDocument/2006/relationships/hyperlink" Target="https://docs.google.com/presentation/d/1QfJVeim797fLBBAE003W6cqtahkGdJqa2GSsmm-t89s/edit?usp=sharing" TargetMode="External"/><Relationship Id="rId1" Type="http://schemas.openxmlformats.org/officeDocument/2006/relationships/slideLayout" Target="../slideLayouts/slideLayout6.xml"/><Relationship Id="rId6" Type="http://schemas.openxmlformats.org/officeDocument/2006/relationships/hyperlink" Target="https://codeocean.com/" TargetMode="External"/><Relationship Id="rId11" Type="http://schemas.openxmlformats.org/officeDocument/2006/relationships/hyperlink" Target="https://github.com/OpenScienceMOOC/Module-3-Reproducible-Research-and-Data-Analysis/blob/master/key_elements.md#key-resources" TargetMode="External"/><Relationship Id="rId5" Type="http://schemas.openxmlformats.org/officeDocument/2006/relationships/hyperlink" Target="https://codeocean.com/workshop/caltech" TargetMode="External"/><Relationship Id="rId10" Type="http://schemas.openxmlformats.org/officeDocument/2006/relationships/hyperlink" Target="https://github.com/benmarwick/rrtools" TargetMode="External"/><Relationship Id="rId4" Type="http://schemas.openxmlformats.org/officeDocument/2006/relationships/hyperlink" Target="https://github.com/cbahlai/OSRR_course" TargetMode="External"/><Relationship Id="rId9" Type="http://schemas.openxmlformats.org/officeDocument/2006/relationships/hyperlink" Target="https://github.com/libscie/rmarkdown-workshop" TargetMode="External"/></Relationships>
</file>

<file path=ppt/slides/_rels/slide7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70.jpg"/><Relationship Id="rId7" Type="http://schemas.openxmlformats.org/officeDocument/2006/relationships/hyperlink" Target="mailto:info@opensciencemooc.eu"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hyperlink" Target="https://twitter.com/OpenScienceMOOC" TargetMode="External"/><Relationship Id="rId5" Type="http://schemas.openxmlformats.org/officeDocument/2006/relationships/hyperlink" Target="https://opensciencemooc.eu/" TargetMode="External"/><Relationship Id="rId4" Type="http://schemas.openxmlformats.org/officeDocument/2006/relationships/hyperlink" Target="https://github.com/OpenScienceMOOC" TargetMode="External"/><Relationship Id="rId9" Type="http://schemas.openxmlformats.org/officeDocument/2006/relationships/hyperlink" Target="http://twitter.com/protohedgehog" TargetMode="External"/></Relationships>
</file>

<file path=ppt/slides/_rels/slide7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who.int/mediacentre/events/meetings/2015/un-sustainable-development-summit/en/" TargetMode="External"/><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hyperlink" Target="http://twitter.com/protohedgeho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twitter.com/protohedgehog"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DA0CB-8FD6-4DDD-9F60-F61078C2E0F5}"/>
              </a:ext>
            </a:extLst>
          </p:cNvPr>
          <p:cNvSpPr>
            <a:spLocks noGrp="1"/>
          </p:cNvSpPr>
          <p:nvPr>
            <p:ph type="ctrTitle"/>
          </p:nvPr>
        </p:nvSpPr>
        <p:spPr>
          <a:xfrm>
            <a:off x="1314516" y="1902587"/>
            <a:ext cx="9144000" cy="2387600"/>
          </a:xfrm>
        </p:spPr>
        <p:txBody>
          <a:bodyPr>
            <a:normAutofit fontScale="90000"/>
          </a:bodyPr>
          <a:lstStyle/>
          <a:p>
            <a:r>
              <a:rPr lang="en-GB" dirty="0"/>
              <a:t>Reproducibility: Or, How I Learned to Stop Worrying and Love Open Science</a:t>
            </a:r>
          </a:p>
        </p:txBody>
      </p:sp>
      <p:sp>
        <p:nvSpPr>
          <p:cNvPr id="3" name="Subtitle 2"/>
          <p:cNvSpPr>
            <a:spLocks noGrp="1"/>
          </p:cNvSpPr>
          <p:nvPr>
            <p:ph type="subTitle" idx="1"/>
          </p:nvPr>
        </p:nvSpPr>
        <p:spPr>
          <a:xfrm>
            <a:off x="1294864" y="4494775"/>
            <a:ext cx="9493280" cy="1655762"/>
          </a:xfrm>
        </p:spPr>
        <p:txBody>
          <a:bodyPr>
            <a:normAutofit/>
          </a:bodyPr>
          <a:lstStyle/>
          <a:p>
            <a:r>
              <a:rPr lang="en-GB" dirty="0" err="1"/>
              <a:t>Dr.</a:t>
            </a:r>
            <a:r>
              <a:rPr lang="en-GB" dirty="0"/>
              <a:t> Jon Tennant</a:t>
            </a:r>
          </a:p>
          <a:p>
            <a:r>
              <a:rPr lang="en-GB" dirty="0"/>
              <a:t>Institute for Globally Distributed Open Research and Education (IGDORE) </a:t>
            </a:r>
          </a:p>
          <a:p>
            <a:r>
              <a:rPr lang="en-GB" dirty="0"/>
              <a:t>@</a:t>
            </a:r>
            <a:r>
              <a:rPr lang="en-GB" dirty="0" err="1"/>
              <a:t>protohedgehog</a:t>
            </a:r>
            <a:endParaRPr lang="en-GB" dirty="0"/>
          </a:p>
        </p:txBody>
      </p:sp>
      <p:graphicFrame>
        <p:nvGraphicFramePr>
          <p:cNvPr id="4" name="Table 3">
            <a:extLst>
              <a:ext uri="{FF2B5EF4-FFF2-40B4-BE49-F238E27FC236}">
                <a16:creationId xmlns:a16="http://schemas.microsoft.com/office/drawing/2014/main" id="{BEA11221-4659-4604-9229-F998A891184B}"/>
              </a:ext>
            </a:extLst>
          </p:cNvPr>
          <p:cNvGraphicFramePr>
            <a:graphicFrameLocks noGrp="1"/>
          </p:cNvGraphicFramePr>
          <p:nvPr>
            <p:extLst>
              <p:ext uri="{D42A27DB-BD31-4B8C-83A1-F6EECF244321}">
                <p14:modId xmlns:p14="http://schemas.microsoft.com/office/powerpoint/2010/main" val="106763808"/>
              </p:ext>
            </p:extLst>
          </p:nvPr>
        </p:nvGraphicFramePr>
        <p:xfrm>
          <a:off x="9500297" y="6433240"/>
          <a:ext cx="4680220" cy="274320"/>
        </p:xfrm>
        <a:graphic>
          <a:graphicData uri="http://schemas.openxmlformats.org/drawingml/2006/table">
            <a:tbl>
              <a:tblPr/>
              <a:tblGrid>
                <a:gridCol w="4680220">
                  <a:extLst>
                    <a:ext uri="{9D8B030D-6E8A-4147-A177-3AD203B41FA5}">
                      <a16:colId xmlns:a16="http://schemas.microsoft.com/office/drawing/2014/main" val="772153124"/>
                    </a:ext>
                  </a:extLst>
                </a:gridCol>
              </a:tblGrid>
              <a:tr h="55382">
                <a:tc>
                  <a:txBody>
                    <a:bodyPr/>
                    <a:lstStyle/>
                    <a:p>
                      <a:pPr algn="l"/>
                      <a:r>
                        <a:rPr lang="en-GB" sz="1800" b="0" i="0" kern="1200" dirty="0">
                          <a:solidFill>
                            <a:schemeClr val="tx1"/>
                          </a:solidFill>
                          <a:effectLst/>
                          <a:latin typeface="+mn-lt"/>
                          <a:ea typeface="+mn-ea"/>
                          <a:cs typeface="+mn-cs"/>
                          <a:hlinkClick r:id="rId2"/>
                        </a:rPr>
                        <a:t>VIS 2018</a:t>
                      </a:r>
                      <a:r>
                        <a:rPr lang="en-GB" sz="1800" b="0" i="0" kern="1200" dirty="0">
                          <a:solidFill>
                            <a:schemeClr val="tx1"/>
                          </a:solidFill>
                          <a:effectLst/>
                          <a:latin typeface="+mn-lt"/>
                          <a:ea typeface="+mn-ea"/>
                          <a:cs typeface="+mn-cs"/>
                        </a:rPr>
                        <a:t>, Berlin, Germany</a:t>
                      </a:r>
                      <a:endParaRPr lang="en-GB" b="1" i="1" u="none" strike="noStrike" dirty="0">
                        <a:solidFill>
                          <a:schemeClr val="tx1"/>
                        </a:solidFill>
                        <a:effectLst/>
                      </a:endParaRPr>
                    </a:p>
                  </a:txBody>
                  <a:tcPr marL="0" marR="0" marT="0" marB="0" anchor="ctr">
                    <a:lnL>
                      <a:noFill/>
                    </a:lnL>
                    <a:lnR>
                      <a:noFill/>
                    </a:lnR>
                    <a:lnT>
                      <a:noFill/>
                    </a:lnT>
                    <a:lnB>
                      <a:noFill/>
                    </a:lnB>
                  </a:tcPr>
                </a:tc>
                <a:extLst>
                  <a:ext uri="{0D108BD9-81ED-4DB2-BD59-A6C34878D82A}">
                    <a16:rowId xmlns:a16="http://schemas.microsoft.com/office/drawing/2014/main" val="367571162"/>
                  </a:ext>
                </a:extLst>
              </a:tr>
            </a:tbl>
          </a:graphicData>
        </a:graphic>
      </p:graphicFrame>
      <p:pic>
        <p:nvPicPr>
          <p:cNvPr id="7" name="Picture 6">
            <a:extLst>
              <a:ext uri="{FF2B5EF4-FFF2-40B4-BE49-F238E27FC236}">
                <a16:creationId xmlns:a16="http://schemas.microsoft.com/office/drawing/2014/main" id="{000CD5E0-DB0B-452C-A348-E3F3892C0473}"/>
              </a:ext>
            </a:extLst>
          </p:cNvPr>
          <p:cNvPicPr>
            <a:picLocks noChangeAspect="1"/>
          </p:cNvPicPr>
          <p:nvPr/>
        </p:nvPicPr>
        <p:blipFill>
          <a:blip r:embed="rId3">
            <a:lum/>
            <a:alphaModFix/>
          </a:blip>
          <a:srcRect/>
          <a:stretch>
            <a:fillRect/>
          </a:stretch>
        </p:blipFill>
        <p:spPr>
          <a:xfrm>
            <a:off x="312741" y="318209"/>
            <a:ext cx="2003550" cy="1248037"/>
          </a:xfrm>
          <a:prstGeom prst="rect">
            <a:avLst/>
          </a:prstGeom>
          <a:noFill/>
          <a:ln>
            <a:noFill/>
          </a:ln>
        </p:spPr>
      </p:pic>
      <p:sp>
        <p:nvSpPr>
          <p:cNvPr id="8" name="Rectangle 7">
            <a:extLst>
              <a:ext uri="{FF2B5EF4-FFF2-40B4-BE49-F238E27FC236}">
                <a16:creationId xmlns:a16="http://schemas.microsoft.com/office/drawing/2014/main" id="{A37ACB03-CD68-408F-939A-A683C6CEF7EA}"/>
              </a:ext>
            </a:extLst>
          </p:cNvPr>
          <p:cNvSpPr/>
          <p:nvPr/>
        </p:nvSpPr>
        <p:spPr>
          <a:xfrm>
            <a:off x="170798" y="6355125"/>
            <a:ext cx="3974934" cy="369332"/>
          </a:xfrm>
          <a:prstGeom prst="rect">
            <a:avLst/>
          </a:prstGeom>
        </p:spPr>
        <p:txBody>
          <a:bodyPr wrap="none">
            <a:spAutoFit/>
          </a:bodyPr>
          <a:lstStyle/>
          <a:p>
            <a:r>
              <a:rPr lang="en-GB" b="0" i="0" dirty="0">
                <a:solidFill>
                  <a:srgbClr val="494A4C"/>
                </a:solidFill>
                <a:effectLst/>
                <a:hlinkClick r:id="rId4"/>
              </a:rPr>
              <a:t>https://orcid.org/0000-0001-7794-0218</a:t>
            </a:r>
            <a:r>
              <a:rPr lang="en-GB" b="0" i="0" dirty="0">
                <a:solidFill>
                  <a:srgbClr val="494A4C"/>
                </a:solidFill>
                <a:effectLst/>
              </a:rPr>
              <a:t> </a:t>
            </a:r>
            <a:endParaRPr lang="en-GB" dirty="0"/>
          </a:p>
        </p:txBody>
      </p:sp>
      <p:pic>
        <p:nvPicPr>
          <p:cNvPr id="6" name="Picture 5">
            <a:extLst>
              <a:ext uri="{FF2B5EF4-FFF2-40B4-BE49-F238E27FC236}">
                <a16:creationId xmlns:a16="http://schemas.microsoft.com/office/drawing/2014/main" id="{1056B94E-DF54-41E8-82E3-5CC01350AA63}"/>
              </a:ext>
            </a:extLst>
          </p:cNvPr>
          <p:cNvPicPr>
            <a:picLocks noChangeAspect="1"/>
          </p:cNvPicPr>
          <p:nvPr/>
        </p:nvPicPr>
        <p:blipFill rotWithShape="1">
          <a:blip r:embed="rId5">
            <a:extLst>
              <a:ext uri="{28A0092B-C50C-407E-A947-70E740481C1C}">
                <a14:useLocalDpi xmlns:a14="http://schemas.microsoft.com/office/drawing/2010/main" val="0"/>
              </a:ext>
            </a:extLst>
          </a:blip>
          <a:srcRect l="7619" t="28849" r="6258" b="26061"/>
          <a:stretch/>
        </p:blipFill>
        <p:spPr>
          <a:xfrm>
            <a:off x="8339328" y="150440"/>
            <a:ext cx="3701493" cy="1211218"/>
          </a:xfrm>
          <a:prstGeom prst="rect">
            <a:avLst/>
          </a:prstGeom>
        </p:spPr>
      </p:pic>
    </p:spTree>
    <p:extLst>
      <p:ext uri="{BB962C8B-B14F-4D97-AF65-F5344CB8AC3E}">
        <p14:creationId xmlns:p14="http://schemas.microsoft.com/office/powerpoint/2010/main" val="3453266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4394A6-E6C0-4E2E-A1C5-A66BF948E06B}"/>
              </a:ext>
            </a:extLst>
          </p:cNvPr>
          <p:cNvSpPr/>
          <p:nvPr/>
        </p:nvSpPr>
        <p:spPr>
          <a:xfrm>
            <a:off x="1732109" y="1372381"/>
            <a:ext cx="8903339" cy="3416320"/>
          </a:xfrm>
          <a:prstGeom prst="rect">
            <a:avLst/>
          </a:prstGeom>
        </p:spPr>
        <p:txBody>
          <a:bodyPr wrap="square">
            <a:spAutoFit/>
          </a:bodyPr>
          <a:lstStyle/>
          <a:p>
            <a:pPr algn="ctr"/>
            <a:r>
              <a:rPr lang="en-GB" sz="3600" b="1" dirty="0">
                <a:latin typeface="Open Sans"/>
              </a:rPr>
              <a:t>For researchers, getting published is like going to a restaurant, bringing all of your own ingredients, cooking the meal yourself, and then being charged $40 for a waiter to bring it out on a plate for you.</a:t>
            </a:r>
          </a:p>
        </p:txBody>
      </p:sp>
      <p:sp>
        <p:nvSpPr>
          <p:cNvPr id="4" name="Rectangle 3">
            <a:extLst>
              <a:ext uri="{FF2B5EF4-FFF2-40B4-BE49-F238E27FC236}">
                <a16:creationId xmlns:a16="http://schemas.microsoft.com/office/drawing/2014/main" id="{70C8DFA6-68F1-465B-ABF4-F5B0FDA9AA3F}"/>
              </a:ext>
            </a:extLst>
          </p:cNvPr>
          <p:cNvSpPr/>
          <p:nvPr/>
        </p:nvSpPr>
        <p:spPr>
          <a:xfrm>
            <a:off x="9433368" y="6488668"/>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sp>
        <p:nvSpPr>
          <p:cNvPr id="3" name="Rectangle 2">
            <a:extLst>
              <a:ext uri="{FF2B5EF4-FFF2-40B4-BE49-F238E27FC236}">
                <a16:creationId xmlns:a16="http://schemas.microsoft.com/office/drawing/2014/main" id="{52880E8B-CA1F-418A-86E2-2345AEC5EF6E}"/>
              </a:ext>
            </a:extLst>
          </p:cNvPr>
          <p:cNvSpPr/>
          <p:nvPr/>
        </p:nvSpPr>
        <p:spPr>
          <a:xfrm>
            <a:off x="3266752" y="5228138"/>
            <a:ext cx="5502853" cy="369332"/>
          </a:xfrm>
          <a:prstGeom prst="rect">
            <a:avLst/>
          </a:prstGeom>
        </p:spPr>
        <p:txBody>
          <a:bodyPr wrap="none">
            <a:spAutoFit/>
          </a:bodyPr>
          <a:lstStyle/>
          <a:p>
            <a:pPr marL="342900" lvl="1" indent="-342900"/>
            <a:r>
              <a:rPr lang="en-GB" dirty="0">
                <a:latin typeface="Open Sans"/>
              </a:rPr>
              <a:t>You are the provider, the product, and the consumer.</a:t>
            </a:r>
          </a:p>
        </p:txBody>
      </p:sp>
    </p:spTree>
    <p:extLst>
      <p:ext uri="{BB962C8B-B14F-4D97-AF65-F5344CB8AC3E}">
        <p14:creationId xmlns:p14="http://schemas.microsoft.com/office/powerpoint/2010/main" val="1853195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57F8D-B80D-44E0-B5A6-568649260CDA}"/>
              </a:ext>
            </a:extLst>
          </p:cNvPr>
          <p:cNvSpPr txBox="1">
            <a:spLocks noGrp="1"/>
          </p:cNvSpPr>
          <p:nvPr>
            <p:ph type="title" idx="4294967295"/>
          </p:nvPr>
        </p:nvSpPr>
        <p:spPr>
          <a:xfrm>
            <a:off x="3515745" y="131547"/>
            <a:ext cx="9906000" cy="1477963"/>
          </a:xfrm>
        </p:spPr>
        <p:txBody>
          <a:bodyPr/>
          <a:lstStyle/>
          <a:p>
            <a:pPr lvl="0"/>
            <a:r>
              <a:rPr lang="en-GB" dirty="0"/>
              <a:t>Why Open Science </a:t>
            </a:r>
            <a:r>
              <a:rPr lang="en-GB" i="1" dirty="0"/>
              <a:t>now</a:t>
            </a:r>
            <a:r>
              <a:rPr lang="en-GB" dirty="0"/>
              <a:t>?</a:t>
            </a:r>
          </a:p>
        </p:txBody>
      </p:sp>
      <p:sp>
        <p:nvSpPr>
          <p:cNvPr id="3" name="Subtitle 2">
            <a:extLst>
              <a:ext uri="{FF2B5EF4-FFF2-40B4-BE49-F238E27FC236}">
                <a16:creationId xmlns:a16="http://schemas.microsoft.com/office/drawing/2014/main" id="{D58F0164-6484-4FDA-A04D-7C856B93C4A5}"/>
              </a:ext>
            </a:extLst>
          </p:cNvPr>
          <p:cNvSpPr txBox="1">
            <a:spLocks noGrp="1"/>
          </p:cNvSpPr>
          <p:nvPr>
            <p:ph type="subTitle" idx="4294967295"/>
          </p:nvPr>
        </p:nvSpPr>
        <p:spPr>
          <a:xfrm>
            <a:off x="408561" y="1608161"/>
            <a:ext cx="7433452" cy="4277449"/>
          </a:xfrm>
        </p:spPr>
        <p:txBody>
          <a:bodyPr anchor="ctr">
            <a:normAutofit lnSpcReduction="10000"/>
          </a:bodyPr>
          <a:lstStyle/>
          <a:p>
            <a:pPr marL="0" lvl="0" indent="0" algn="ctr">
              <a:buNone/>
            </a:pPr>
            <a:r>
              <a:rPr lang="en-GB" sz="4000" dirty="0"/>
              <a:t>Things are getting worse</a:t>
            </a:r>
          </a:p>
          <a:p>
            <a:pPr lvl="1" algn="ctr"/>
            <a:r>
              <a:rPr lang="en-GB" dirty="0"/>
              <a:t>Lower public trust in science</a:t>
            </a:r>
          </a:p>
          <a:p>
            <a:pPr lvl="1" algn="ctr"/>
            <a:r>
              <a:rPr lang="en-GB" dirty="0"/>
              <a:t>Co-option of Open Science</a:t>
            </a:r>
          </a:p>
          <a:p>
            <a:pPr lvl="1" algn="ctr"/>
            <a:r>
              <a:rPr lang="en-GB" dirty="0"/>
              <a:t>Commercial interests strengthening</a:t>
            </a:r>
          </a:p>
          <a:p>
            <a:pPr lvl="1" algn="ctr"/>
            <a:r>
              <a:rPr lang="en-GB" dirty="0"/>
              <a:t>Ownership of scholarly infrastructure</a:t>
            </a:r>
            <a:br>
              <a:rPr lang="en-GB" dirty="0"/>
            </a:br>
            <a:endParaRPr lang="en-GB" dirty="0"/>
          </a:p>
          <a:p>
            <a:pPr marL="0" lvl="0" indent="0" algn="ctr">
              <a:buNone/>
            </a:pPr>
            <a:r>
              <a:rPr lang="en-GB" sz="4000" dirty="0"/>
              <a:t>We have to act </a:t>
            </a:r>
            <a:r>
              <a:rPr lang="en-GB" sz="4000" b="1" dirty="0"/>
              <a:t>now</a:t>
            </a:r>
            <a:r>
              <a:rPr lang="en-GB" sz="4000" dirty="0"/>
              <a:t>, as a global community and take control of [Open] Science.</a:t>
            </a:r>
          </a:p>
        </p:txBody>
      </p:sp>
      <p:sp>
        <p:nvSpPr>
          <p:cNvPr id="6" name="Rectangle 5">
            <a:extLst>
              <a:ext uri="{FF2B5EF4-FFF2-40B4-BE49-F238E27FC236}">
                <a16:creationId xmlns:a16="http://schemas.microsoft.com/office/drawing/2014/main" id="{8C089EAA-5C36-4D3B-87FC-D038DBEEDB74}"/>
              </a:ext>
            </a:extLst>
          </p:cNvPr>
          <p:cNvSpPr/>
          <p:nvPr/>
        </p:nvSpPr>
        <p:spPr>
          <a:xfrm>
            <a:off x="9433368" y="6488668"/>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pic>
        <p:nvPicPr>
          <p:cNvPr id="7" name="Picture 2" descr="Image result for we destroyed the planet">
            <a:extLst>
              <a:ext uri="{FF2B5EF4-FFF2-40B4-BE49-F238E27FC236}">
                <a16:creationId xmlns:a16="http://schemas.microsoft.com/office/drawing/2014/main" id="{F107A61D-2711-4531-91AE-F49A18A90E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8791" y="1519068"/>
            <a:ext cx="3782044" cy="38198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2328" y="350861"/>
            <a:ext cx="10515600" cy="1325563"/>
          </a:xfrm>
        </p:spPr>
        <p:txBody>
          <a:bodyPr/>
          <a:lstStyle/>
          <a:p>
            <a:r>
              <a:rPr lang="en-GB" dirty="0"/>
              <a:t>But...what is “Open Science”, exactly?</a:t>
            </a:r>
          </a:p>
        </p:txBody>
      </p:sp>
      <p:sp>
        <p:nvSpPr>
          <p:cNvPr id="3" name="Content Placeholder 2"/>
          <p:cNvSpPr>
            <a:spLocks noGrp="1"/>
          </p:cNvSpPr>
          <p:nvPr>
            <p:ph idx="1"/>
          </p:nvPr>
        </p:nvSpPr>
        <p:spPr>
          <a:xfrm>
            <a:off x="719091" y="1925610"/>
            <a:ext cx="11298157" cy="4313872"/>
          </a:xfrm>
        </p:spPr>
        <p:txBody>
          <a:bodyPr>
            <a:noAutofit/>
          </a:bodyPr>
          <a:lstStyle/>
          <a:p>
            <a:pPr marL="0" indent="0" algn="ctr">
              <a:buNone/>
            </a:pPr>
            <a:r>
              <a:rPr lang="en-GB" sz="2000" b="1" dirty="0">
                <a:latin typeface="Open Sans"/>
              </a:rPr>
              <a:t>Open Science </a:t>
            </a:r>
            <a:r>
              <a:rPr lang="en-GB" sz="2000" dirty="0">
                <a:latin typeface="Open Sans"/>
              </a:rPr>
              <a:t>is a value-based approach to science in order to help address the major challenges to society, and undo the damage that commercial interests have done in the last half century. (Moi)</a:t>
            </a:r>
          </a:p>
          <a:p>
            <a:pPr marL="0" indent="0" algn="ctr">
              <a:buNone/>
            </a:pPr>
            <a:r>
              <a:rPr lang="en-GB" sz="2000" dirty="0">
                <a:latin typeface="Open Sans"/>
              </a:rPr>
              <a:t>or...</a:t>
            </a:r>
            <a:br>
              <a:rPr lang="en-GB" sz="2000" dirty="0">
                <a:latin typeface="Open Sans"/>
              </a:rPr>
            </a:br>
            <a:endParaRPr lang="en-GB" sz="2000" dirty="0">
              <a:latin typeface="Open Sans"/>
            </a:endParaRPr>
          </a:p>
          <a:p>
            <a:pPr marL="0" indent="0" algn="ctr">
              <a:buNone/>
            </a:pPr>
            <a:r>
              <a:rPr lang="en-GB" sz="2000" b="1" dirty="0">
                <a:latin typeface="Open Sans"/>
              </a:rPr>
              <a:t>Open Science</a:t>
            </a:r>
            <a:r>
              <a:rPr lang="en-GB" sz="2000" dirty="0">
                <a:latin typeface="Open Sans"/>
              </a:rPr>
              <a:t> is the movement to make scientific research, data and dissemination accessible to all levels of an inquiring society, amateur or professional. (</a:t>
            </a:r>
            <a:r>
              <a:rPr lang="en-GB" sz="2000" dirty="0">
                <a:latin typeface="Open Sans"/>
                <a:hlinkClick r:id="rId2"/>
              </a:rPr>
              <a:t>Wikipedia</a:t>
            </a:r>
            <a:r>
              <a:rPr lang="en-GB" sz="2000" dirty="0">
                <a:latin typeface="Open Sans"/>
              </a:rPr>
              <a:t>)</a:t>
            </a:r>
            <a:endParaRPr lang="de-DE" sz="2000" dirty="0">
              <a:latin typeface="Open Sans"/>
            </a:endParaRPr>
          </a:p>
          <a:p>
            <a:pPr marL="0" indent="0" algn="ctr">
              <a:buNone/>
            </a:pPr>
            <a:r>
              <a:rPr lang="de-DE" sz="2000" dirty="0" err="1">
                <a:latin typeface="Open Sans"/>
              </a:rPr>
              <a:t>or</a:t>
            </a:r>
            <a:r>
              <a:rPr lang="en-GB" sz="2000" dirty="0">
                <a:latin typeface="Open Sans"/>
              </a:rPr>
              <a:t>…</a:t>
            </a:r>
            <a:br>
              <a:rPr lang="en-GB" sz="2000" dirty="0">
                <a:latin typeface="Open Sans"/>
              </a:rPr>
            </a:br>
            <a:endParaRPr lang="en-GB" sz="2000" dirty="0">
              <a:latin typeface="Open Sans"/>
            </a:endParaRPr>
          </a:p>
          <a:p>
            <a:pPr marL="0" indent="0" algn="ctr">
              <a:buNone/>
            </a:pPr>
            <a:r>
              <a:rPr lang="en-GB" sz="2000" b="1" dirty="0">
                <a:latin typeface="Open Sans"/>
              </a:rPr>
              <a:t>Open Science</a:t>
            </a:r>
            <a:r>
              <a:rPr lang="en-GB" sz="2000" dirty="0">
                <a:latin typeface="Open Sans"/>
              </a:rPr>
              <a:t> represents a new approach to the scientific process based on cooperative work and new ways of diffusing knowledge by using digital technologies and new collaborative tools. (</a:t>
            </a:r>
            <a:r>
              <a:rPr lang="en-GB" sz="2000" dirty="0">
                <a:latin typeface="Open Sans"/>
                <a:hlinkClick r:id="rId3"/>
              </a:rPr>
              <a:t>European Commission</a:t>
            </a:r>
            <a:r>
              <a:rPr lang="en-GB" sz="2000" dirty="0">
                <a:latin typeface="Open Sans"/>
              </a:rPr>
              <a:t>)</a:t>
            </a:r>
          </a:p>
        </p:txBody>
      </p:sp>
      <p:sp>
        <p:nvSpPr>
          <p:cNvPr id="5" name="Rectangle 4">
            <a:extLst>
              <a:ext uri="{FF2B5EF4-FFF2-40B4-BE49-F238E27FC236}">
                <a16:creationId xmlns:a16="http://schemas.microsoft.com/office/drawing/2014/main" id="{C2EB4453-4CB1-44D3-AA57-DA8D3861A884}"/>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Tree>
    <p:extLst>
      <p:ext uri="{BB962C8B-B14F-4D97-AF65-F5344CB8AC3E}">
        <p14:creationId xmlns:p14="http://schemas.microsoft.com/office/powerpoint/2010/main" val="2002150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2D9845-EBC4-4073-B5A1-4F722B531952}"/>
              </a:ext>
            </a:extLst>
          </p:cNvPr>
          <p:cNvPicPr>
            <a:picLocks noChangeAspect="1"/>
          </p:cNvPicPr>
          <p:nvPr/>
        </p:nvPicPr>
        <p:blipFill>
          <a:blip r:embed="rId2"/>
          <a:stretch>
            <a:fillRect/>
          </a:stretch>
        </p:blipFill>
        <p:spPr>
          <a:xfrm>
            <a:off x="468165" y="1202472"/>
            <a:ext cx="5123757" cy="2218903"/>
          </a:xfrm>
          <a:prstGeom prst="rect">
            <a:avLst/>
          </a:prstGeom>
        </p:spPr>
      </p:pic>
      <p:sp>
        <p:nvSpPr>
          <p:cNvPr id="3" name="TextBox 2">
            <a:extLst>
              <a:ext uri="{FF2B5EF4-FFF2-40B4-BE49-F238E27FC236}">
                <a16:creationId xmlns:a16="http://schemas.microsoft.com/office/drawing/2014/main" id="{0E6454B3-7B85-4F93-8173-DC58A302245B}"/>
              </a:ext>
            </a:extLst>
          </p:cNvPr>
          <p:cNvSpPr txBox="1"/>
          <p:nvPr/>
        </p:nvSpPr>
        <p:spPr>
          <a:xfrm>
            <a:off x="737913" y="3858199"/>
            <a:ext cx="4625177" cy="1200329"/>
          </a:xfrm>
          <a:prstGeom prst="rect">
            <a:avLst/>
          </a:prstGeom>
          <a:noFill/>
        </p:spPr>
        <p:txBody>
          <a:bodyPr wrap="square" rtlCol="0">
            <a:spAutoFit/>
          </a:bodyPr>
          <a:lstStyle/>
          <a:p>
            <a:pPr algn="ctr"/>
            <a:r>
              <a:rPr lang="en-GB" b="1" dirty="0">
                <a:latin typeface="Open Sans"/>
              </a:rPr>
              <a:t>“Open Science is transparent and accessible knowledge that is shared and developed through collaborative networks.”</a:t>
            </a:r>
          </a:p>
        </p:txBody>
      </p:sp>
      <p:sp>
        <p:nvSpPr>
          <p:cNvPr id="4" name="Rectangle 3">
            <a:extLst>
              <a:ext uri="{FF2B5EF4-FFF2-40B4-BE49-F238E27FC236}">
                <a16:creationId xmlns:a16="http://schemas.microsoft.com/office/drawing/2014/main" id="{8132C679-1560-4674-88A9-6AA66EC43122}"/>
              </a:ext>
            </a:extLst>
          </p:cNvPr>
          <p:cNvSpPr/>
          <p:nvPr/>
        </p:nvSpPr>
        <p:spPr>
          <a:xfrm>
            <a:off x="309987" y="6488668"/>
            <a:ext cx="8181975" cy="292388"/>
          </a:xfrm>
          <a:prstGeom prst="rect">
            <a:avLst/>
          </a:prstGeom>
        </p:spPr>
        <p:txBody>
          <a:bodyPr wrap="square">
            <a:spAutoFit/>
          </a:bodyPr>
          <a:lstStyle/>
          <a:p>
            <a:r>
              <a:rPr lang="en-GB" sz="1300" dirty="0">
                <a:latin typeface="Open Sans"/>
                <a:hlinkClick r:id="rId3"/>
              </a:rPr>
              <a:t>https://www.sciencedirect.com/science/article/abs/pii/S0148296317305441</a:t>
            </a:r>
            <a:r>
              <a:rPr lang="en-GB" sz="1300" dirty="0">
                <a:latin typeface="Open Sans"/>
              </a:rPr>
              <a:t> </a:t>
            </a:r>
          </a:p>
        </p:txBody>
      </p:sp>
      <p:sp>
        <p:nvSpPr>
          <p:cNvPr id="6" name="Rectangle 5">
            <a:extLst>
              <a:ext uri="{FF2B5EF4-FFF2-40B4-BE49-F238E27FC236}">
                <a16:creationId xmlns:a16="http://schemas.microsoft.com/office/drawing/2014/main" id="{BEEE474D-FF79-4B0C-AF81-04920F1A1993}"/>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
        <p:nvSpPr>
          <p:cNvPr id="5" name="TextBox 4">
            <a:extLst>
              <a:ext uri="{FF2B5EF4-FFF2-40B4-BE49-F238E27FC236}">
                <a16:creationId xmlns:a16="http://schemas.microsoft.com/office/drawing/2014/main" id="{AFF472AA-5F4C-4740-B993-7FB162847DC0}"/>
              </a:ext>
            </a:extLst>
          </p:cNvPr>
          <p:cNvSpPr txBox="1"/>
          <p:nvPr/>
        </p:nvSpPr>
        <p:spPr>
          <a:xfrm>
            <a:off x="717454" y="5092907"/>
            <a:ext cx="4625177" cy="830997"/>
          </a:xfrm>
          <a:prstGeom prst="rect">
            <a:avLst/>
          </a:prstGeom>
          <a:noFill/>
        </p:spPr>
        <p:txBody>
          <a:bodyPr wrap="none" rtlCol="0">
            <a:spAutoFit/>
          </a:bodyPr>
          <a:lstStyle/>
          <a:p>
            <a:r>
              <a:rPr lang="en-GB" sz="4800" b="1" dirty="0"/>
              <a:t>THIS IS </a:t>
            </a:r>
            <a:r>
              <a:rPr lang="en-GB" sz="4800" b="1" u="sng" dirty="0"/>
              <a:t>VERY BAD</a:t>
            </a:r>
          </a:p>
        </p:txBody>
      </p:sp>
      <p:pic>
        <p:nvPicPr>
          <p:cNvPr id="7" name="Picture 6">
            <a:extLst>
              <a:ext uri="{FF2B5EF4-FFF2-40B4-BE49-F238E27FC236}">
                <a16:creationId xmlns:a16="http://schemas.microsoft.com/office/drawing/2014/main" id="{E1E9A2AD-C0F6-42D3-95E8-A6758DF11BCD}"/>
              </a:ext>
            </a:extLst>
          </p:cNvPr>
          <p:cNvPicPr>
            <a:picLocks noChangeAspect="1"/>
          </p:cNvPicPr>
          <p:nvPr/>
        </p:nvPicPr>
        <p:blipFill>
          <a:blip r:embed="rId5"/>
          <a:stretch>
            <a:fillRect/>
          </a:stretch>
        </p:blipFill>
        <p:spPr>
          <a:xfrm>
            <a:off x="5669487" y="1375960"/>
            <a:ext cx="6054348" cy="2015471"/>
          </a:xfrm>
          <a:prstGeom prst="rect">
            <a:avLst/>
          </a:prstGeom>
        </p:spPr>
      </p:pic>
      <p:sp>
        <p:nvSpPr>
          <p:cNvPr id="8" name="Rectangle 7">
            <a:extLst>
              <a:ext uri="{FF2B5EF4-FFF2-40B4-BE49-F238E27FC236}">
                <a16:creationId xmlns:a16="http://schemas.microsoft.com/office/drawing/2014/main" id="{866F4D61-A302-4451-BFBB-6F4885F3E427}"/>
              </a:ext>
            </a:extLst>
          </p:cNvPr>
          <p:cNvSpPr/>
          <p:nvPr/>
        </p:nvSpPr>
        <p:spPr>
          <a:xfrm>
            <a:off x="5862437" y="3805890"/>
            <a:ext cx="5579814" cy="1200329"/>
          </a:xfrm>
          <a:prstGeom prst="rect">
            <a:avLst/>
          </a:prstGeom>
        </p:spPr>
        <p:txBody>
          <a:bodyPr wrap="square">
            <a:spAutoFit/>
          </a:bodyPr>
          <a:lstStyle/>
          <a:p>
            <a:pPr algn="ctr"/>
            <a:r>
              <a:rPr lang="en-GB" b="1" dirty="0">
                <a:latin typeface="Open Sans"/>
              </a:rPr>
              <a:t>“Open science describes the practice of carrying out scientific research in a completely transparent manner, and making the results of that research available to everyone. Isn’t that just ‘science’?”</a:t>
            </a:r>
          </a:p>
        </p:txBody>
      </p:sp>
      <p:sp>
        <p:nvSpPr>
          <p:cNvPr id="9" name="Rectangle 8">
            <a:extLst>
              <a:ext uri="{FF2B5EF4-FFF2-40B4-BE49-F238E27FC236}">
                <a16:creationId xmlns:a16="http://schemas.microsoft.com/office/drawing/2014/main" id="{DD844058-D1AC-4C64-8F29-819358FA567D}"/>
              </a:ext>
            </a:extLst>
          </p:cNvPr>
          <p:cNvSpPr/>
          <p:nvPr/>
        </p:nvSpPr>
        <p:spPr>
          <a:xfrm>
            <a:off x="1979215" y="364105"/>
            <a:ext cx="8233569" cy="954107"/>
          </a:xfrm>
          <a:prstGeom prst="rect">
            <a:avLst/>
          </a:prstGeom>
        </p:spPr>
        <p:txBody>
          <a:bodyPr wrap="square">
            <a:spAutoFit/>
          </a:bodyPr>
          <a:lstStyle/>
          <a:p>
            <a:pPr algn="ctr"/>
            <a:r>
              <a:rPr lang="en-GB" sz="2800" dirty="0">
                <a:latin typeface="Open Sans"/>
              </a:rPr>
              <a:t>I feel like often we talk about “open science” as a different entity to “good science”.</a:t>
            </a:r>
          </a:p>
        </p:txBody>
      </p:sp>
      <p:sp>
        <p:nvSpPr>
          <p:cNvPr id="10" name="Rectangle 9">
            <a:extLst>
              <a:ext uri="{FF2B5EF4-FFF2-40B4-BE49-F238E27FC236}">
                <a16:creationId xmlns:a16="http://schemas.microsoft.com/office/drawing/2014/main" id="{33A1C191-5DD8-479C-9FC9-79FBE8B693FC}"/>
              </a:ext>
            </a:extLst>
          </p:cNvPr>
          <p:cNvSpPr/>
          <p:nvPr/>
        </p:nvSpPr>
        <p:spPr>
          <a:xfrm>
            <a:off x="309987" y="6190137"/>
            <a:ext cx="6213587" cy="492443"/>
          </a:xfrm>
          <a:prstGeom prst="rect">
            <a:avLst/>
          </a:prstGeom>
        </p:spPr>
        <p:txBody>
          <a:bodyPr wrap="square">
            <a:spAutoFit/>
          </a:bodyPr>
          <a:lstStyle/>
          <a:p>
            <a:r>
              <a:rPr lang="en-GB" sz="1300" dirty="0">
                <a:latin typeface="Open Sans"/>
                <a:hlinkClick r:id="rId6"/>
              </a:rPr>
              <a:t>https://genomebiology.biomedcentral.com/articles/10.1186/s13059-015-0669-2</a:t>
            </a:r>
            <a:endParaRPr lang="en-GB" sz="1300" dirty="0">
              <a:latin typeface="Open Sans"/>
            </a:endParaRPr>
          </a:p>
          <a:p>
            <a:endParaRPr lang="en-GB" sz="1300" dirty="0">
              <a:latin typeface="Open Sans"/>
            </a:endParaRPr>
          </a:p>
        </p:txBody>
      </p:sp>
      <p:sp>
        <p:nvSpPr>
          <p:cNvPr id="11" name="TextBox 10">
            <a:extLst>
              <a:ext uri="{FF2B5EF4-FFF2-40B4-BE49-F238E27FC236}">
                <a16:creationId xmlns:a16="http://schemas.microsoft.com/office/drawing/2014/main" id="{3F166AA5-AF01-4029-AC66-3852808A7AA7}"/>
              </a:ext>
            </a:extLst>
          </p:cNvPr>
          <p:cNvSpPr txBox="1"/>
          <p:nvPr/>
        </p:nvSpPr>
        <p:spPr>
          <a:xfrm>
            <a:off x="6082666" y="5092907"/>
            <a:ext cx="5139356" cy="830997"/>
          </a:xfrm>
          <a:prstGeom prst="rect">
            <a:avLst/>
          </a:prstGeom>
          <a:noFill/>
        </p:spPr>
        <p:txBody>
          <a:bodyPr wrap="none" rtlCol="0">
            <a:spAutoFit/>
          </a:bodyPr>
          <a:lstStyle/>
          <a:p>
            <a:r>
              <a:rPr lang="en-GB" sz="4800" b="1" dirty="0"/>
              <a:t>THIS IS </a:t>
            </a:r>
            <a:r>
              <a:rPr lang="en-GB" sz="4800" b="1" u="sng" dirty="0"/>
              <a:t>VERY GOOD</a:t>
            </a:r>
          </a:p>
        </p:txBody>
      </p:sp>
    </p:spTree>
    <p:extLst>
      <p:ext uri="{BB962C8B-B14F-4D97-AF65-F5344CB8AC3E}">
        <p14:creationId xmlns:p14="http://schemas.microsoft.com/office/powerpoint/2010/main" val="119910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6EDFDE-2243-4DD3-A875-7708527D4E91}"/>
              </a:ext>
            </a:extLst>
          </p:cNvPr>
          <p:cNvSpPr txBox="1"/>
          <p:nvPr/>
        </p:nvSpPr>
        <p:spPr>
          <a:xfrm>
            <a:off x="622844" y="1313292"/>
            <a:ext cx="10660852" cy="4231415"/>
          </a:xfrm>
          <a:prstGeom prst="rect">
            <a:avLst/>
          </a:prstGeom>
          <a:noFill/>
        </p:spPr>
        <p:txBody>
          <a:bodyPr wrap="square" rtlCol="0">
            <a:spAutoFit/>
          </a:bodyPr>
          <a:lstStyle/>
          <a:p>
            <a:pPr marL="457200" indent="-457200" algn="ctr">
              <a:lnSpc>
                <a:spcPct val="150000"/>
              </a:lnSpc>
              <a:buFont typeface="Wingdings" panose="05000000000000000000" pitchFamily="2" charset="2"/>
              <a:buChar char="Ø"/>
            </a:pPr>
            <a:r>
              <a:rPr lang="en-GB" sz="2600" dirty="0"/>
              <a:t>Because OS has become a poorly-defined </a:t>
            </a:r>
            <a:r>
              <a:rPr lang="en-GB" sz="2600" b="1" dirty="0"/>
              <a:t>process- based</a:t>
            </a:r>
            <a:r>
              <a:rPr lang="en-GB" sz="2600" dirty="0"/>
              <a:t> concept</a:t>
            </a:r>
          </a:p>
          <a:p>
            <a:pPr marL="457200" indent="-457200" algn="ctr">
              <a:lnSpc>
                <a:spcPct val="150000"/>
              </a:lnSpc>
              <a:buFont typeface="Wingdings" panose="05000000000000000000" pitchFamily="2" charset="2"/>
              <a:buChar char="Ø"/>
            </a:pPr>
            <a:r>
              <a:rPr lang="en-GB" sz="2600" dirty="0"/>
              <a:t>Divorced from any human, </a:t>
            </a:r>
            <a:r>
              <a:rPr lang="en-GB" sz="2600" b="1" dirty="0"/>
              <a:t>value-based</a:t>
            </a:r>
            <a:r>
              <a:rPr lang="en-GB" sz="2600" dirty="0"/>
              <a:t> element</a:t>
            </a:r>
          </a:p>
          <a:p>
            <a:pPr marL="457200" indent="-457200" algn="ctr">
              <a:lnSpc>
                <a:spcPct val="150000"/>
              </a:lnSpc>
              <a:buFont typeface="Wingdings" panose="05000000000000000000" pitchFamily="2" charset="2"/>
              <a:buChar char="Ø"/>
            </a:pPr>
            <a:r>
              <a:rPr lang="en-GB" sz="2600" dirty="0"/>
              <a:t>Treated as distinct from ‘good’ science</a:t>
            </a:r>
          </a:p>
          <a:p>
            <a:pPr marL="457200" indent="-457200" algn="ctr">
              <a:lnSpc>
                <a:spcPct val="150000"/>
              </a:lnSpc>
              <a:buFont typeface="Wingdings" panose="05000000000000000000" pitchFamily="2" charset="2"/>
              <a:buChar char="Ø"/>
            </a:pPr>
            <a:r>
              <a:rPr lang="en-GB" sz="2600" dirty="0"/>
              <a:t>This makes it very easy AGAIN for commercial interests to co-opt </a:t>
            </a:r>
            <a:br>
              <a:rPr lang="en-GB" sz="2600" dirty="0"/>
            </a:br>
            <a:r>
              <a:rPr lang="en-GB" sz="2600" dirty="0"/>
              <a:t>(which they are)</a:t>
            </a:r>
          </a:p>
          <a:p>
            <a:pPr marL="457200" indent="-457200" algn="ctr">
              <a:lnSpc>
                <a:spcPct val="150000"/>
              </a:lnSpc>
              <a:buFont typeface="Wingdings" panose="05000000000000000000" pitchFamily="2" charset="2"/>
              <a:buChar char="Ø"/>
            </a:pPr>
            <a:r>
              <a:rPr lang="en-GB" sz="2600" dirty="0"/>
              <a:t>Or to be used as a political slogan to gain brownie points </a:t>
            </a:r>
            <a:br>
              <a:rPr lang="en-GB" sz="2600" dirty="0"/>
            </a:br>
            <a:r>
              <a:rPr lang="en-GB" sz="2600" dirty="0"/>
              <a:t>(which it also is)</a:t>
            </a:r>
          </a:p>
        </p:txBody>
      </p:sp>
      <p:sp>
        <p:nvSpPr>
          <p:cNvPr id="3" name="Rectangle 2">
            <a:extLst>
              <a:ext uri="{FF2B5EF4-FFF2-40B4-BE49-F238E27FC236}">
                <a16:creationId xmlns:a16="http://schemas.microsoft.com/office/drawing/2014/main" id="{5DB20E83-DBB8-4E70-9504-13181EB53641}"/>
              </a:ext>
            </a:extLst>
          </p:cNvPr>
          <p:cNvSpPr/>
          <p:nvPr/>
        </p:nvSpPr>
        <p:spPr>
          <a:xfrm>
            <a:off x="9433368" y="6488668"/>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sp>
        <p:nvSpPr>
          <p:cNvPr id="7" name="Rectangle 6">
            <a:extLst>
              <a:ext uri="{FF2B5EF4-FFF2-40B4-BE49-F238E27FC236}">
                <a16:creationId xmlns:a16="http://schemas.microsoft.com/office/drawing/2014/main" id="{4575B355-6B4C-4CC0-A28F-F607F9CEEE74}"/>
              </a:ext>
            </a:extLst>
          </p:cNvPr>
          <p:cNvSpPr/>
          <p:nvPr/>
        </p:nvSpPr>
        <p:spPr>
          <a:xfrm>
            <a:off x="1979215" y="364105"/>
            <a:ext cx="8233569" cy="523220"/>
          </a:xfrm>
          <a:prstGeom prst="rect">
            <a:avLst/>
          </a:prstGeom>
        </p:spPr>
        <p:txBody>
          <a:bodyPr wrap="square">
            <a:spAutoFit/>
          </a:bodyPr>
          <a:lstStyle/>
          <a:p>
            <a:pPr algn="ctr"/>
            <a:r>
              <a:rPr lang="en-GB" sz="2800" dirty="0">
                <a:latin typeface="Open Sans"/>
              </a:rPr>
              <a:t>What’s the fuss?</a:t>
            </a:r>
          </a:p>
        </p:txBody>
      </p:sp>
    </p:spTree>
    <p:extLst>
      <p:ext uri="{BB962C8B-B14F-4D97-AF65-F5344CB8AC3E}">
        <p14:creationId xmlns:p14="http://schemas.microsoft.com/office/powerpoint/2010/main" val="1722232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raw.github.com/Protohedgehog/Open-Scholarship-Strategy/master/image_0.png">
            <a:extLst>
              <a:ext uri="{FF2B5EF4-FFF2-40B4-BE49-F238E27FC236}">
                <a16:creationId xmlns:a16="http://schemas.microsoft.com/office/drawing/2014/main" id="{B1D9EBBF-EB43-4B51-878C-8E6A7E7E4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960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raw.github.com/Protohedgehog/Open-Scholarship-Strategy/master/image_3.png">
            <a:extLst>
              <a:ext uri="{FF2B5EF4-FFF2-40B4-BE49-F238E27FC236}">
                <a16:creationId xmlns:a16="http://schemas.microsoft.com/office/drawing/2014/main" id="{5D4DAD84-AA1A-49C7-9BEF-C0EECC2DB7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433"/>
            <a:ext cx="12192000" cy="697443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DD12FD8-5D75-4D43-B3A6-6B6B58C08A36}"/>
              </a:ext>
            </a:extLst>
          </p:cNvPr>
          <p:cNvSpPr/>
          <p:nvPr/>
        </p:nvSpPr>
        <p:spPr>
          <a:xfrm>
            <a:off x="8802461" y="5284707"/>
            <a:ext cx="3038086" cy="1077218"/>
          </a:xfrm>
          <a:prstGeom prst="rect">
            <a:avLst/>
          </a:prstGeom>
        </p:spPr>
        <p:txBody>
          <a:bodyPr wrap="square">
            <a:spAutoFit/>
          </a:bodyPr>
          <a:lstStyle/>
          <a:p>
            <a:r>
              <a:rPr lang="en-GB" sz="3200" b="1" dirty="0">
                <a:ln>
                  <a:solidFill>
                    <a:schemeClr val="bg1"/>
                  </a:solidFill>
                </a:ln>
                <a:solidFill>
                  <a:schemeClr val="bg1"/>
                </a:solidFill>
                <a:hlinkClick r:id="rId3"/>
              </a:rPr>
              <a:t>FAIR principles</a:t>
            </a:r>
            <a:endParaRPr lang="en-GB" sz="3200" b="1" dirty="0">
              <a:ln>
                <a:solidFill>
                  <a:schemeClr val="bg1"/>
                </a:solidFill>
              </a:ln>
              <a:solidFill>
                <a:schemeClr val="bg1"/>
              </a:solidFill>
            </a:endParaRPr>
          </a:p>
          <a:p>
            <a:r>
              <a:rPr lang="en-GB" sz="3200" b="1" dirty="0">
                <a:ln>
                  <a:solidFill>
                    <a:schemeClr val="bg1"/>
                  </a:solidFill>
                </a:ln>
                <a:solidFill>
                  <a:schemeClr val="bg1"/>
                </a:solidFill>
                <a:hlinkClick r:id="rId4"/>
              </a:rPr>
              <a:t>TOP guidelines</a:t>
            </a:r>
            <a:endParaRPr lang="en-GB" sz="3200" b="1" dirty="0">
              <a:ln>
                <a:solidFill>
                  <a:schemeClr val="bg1"/>
                </a:solidFill>
              </a:ln>
              <a:solidFill>
                <a:schemeClr val="bg1"/>
              </a:solidFill>
            </a:endParaRPr>
          </a:p>
        </p:txBody>
      </p:sp>
      <p:sp>
        <p:nvSpPr>
          <p:cNvPr id="4" name="Rectangle 3">
            <a:extLst>
              <a:ext uri="{FF2B5EF4-FFF2-40B4-BE49-F238E27FC236}">
                <a16:creationId xmlns:a16="http://schemas.microsoft.com/office/drawing/2014/main" id="{6E300CB9-9BCB-4423-9420-E4CB738F7A44}"/>
              </a:ext>
            </a:extLst>
          </p:cNvPr>
          <p:cNvSpPr/>
          <p:nvPr/>
        </p:nvSpPr>
        <p:spPr>
          <a:xfrm>
            <a:off x="123824" y="6508095"/>
            <a:ext cx="7000875" cy="923330"/>
          </a:xfrm>
          <a:prstGeom prst="rect">
            <a:avLst/>
          </a:prstGeom>
          <a:ln>
            <a:noFill/>
          </a:ln>
        </p:spPr>
        <p:txBody>
          <a:bodyPr wrap="square">
            <a:spAutoFit/>
          </a:bodyPr>
          <a:lstStyle/>
          <a:p>
            <a:r>
              <a:rPr lang="en-GB" dirty="0">
                <a:solidFill>
                  <a:srgbClr val="24292E"/>
                </a:solidFill>
                <a:latin typeface="-apple-system"/>
              </a:rPr>
              <a:t>Principles of Open Scholarship, by Tony Ross-</a:t>
            </a:r>
            <a:r>
              <a:rPr lang="en-GB" dirty="0" err="1">
                <a:solidFill>
                  <a:srgbClr val="24292E"/>
                </a:solidFill>
                <a:latin typeface="-apple-system"/>
              </a:rPr>
              <a:t>Hellauer</a:t>
            </a:r>
            <a:r>
              <a:rPr lang="en-GB" dirty="0">
                <a:solidFill>
                  <a:srgbClr val="24292E"/>
                </a:solidFill>
                <a:latin typeface="-apple-system"/>
              </a:rPr>
              <a:t> (</a:t>
            </a:r>
            <a:r>
              <a:rPr lang="en-GB" b="1" dirty="0">
                <a:ln w="13462">
                  <a:noFill/>
                  <a:prstDash val="solid"/>
                </a:ln>
                <a:effectLst>
                  <a:outerShdw dist="38100" dir="2700000" algn="bl" rotWithShape="0">
                    <a:schemeClr val="accent5"/>
                  </a:outerShdw>
                </a:effectLst>
                <a:latin typeface="-apple-system"/>
                <a:hlinkClick r:id="rId5">
                  <a:extLst>
                    <a:ext uri="{A12FA001-AC4F-418D-AE19-62706E023703}">
                      <ahyp:hlinkClr xmlns:ahyp="http://schemas.microsoft.com/office/drawing/2018/hyperlinkcolor" val="tx"/>
                    </a:ext>
                  </a:extLst>
                </a:hlinkClick>
              </a:rPr>
              <a:t>Source</a:t>
            </a:r>
            <a:r>
              <a:rPr lang="en-GB" dirty="0">
                <a:solidFill>
                  <a:srgbClr val="24292E"/>
                </a:solidFill>
                <a:latin typeface="-apple-system"/>
              </a:rPr>
              <a:t>, CC BY).</a:t>
            </a:r>
          </a:p>
          <a:p>
            <a:br>
              <a:rPr lang="en-GB" dirty="0"/>
            </a:br>
            <a:endParaRPr lang="en-GB" dirty="0"/>
          </a:p>
        </p:txBody>
      </p:sp>
      <p:sp>
        <p:nvSpPr>
          <p:cNvPr id="5" name="Rectangle 4">
            <a:extLst>
              <a:ext uri="{FF2B5EF4-FFF2-40B4-BE49-F238E27FC236}">
                <a16:creationId xmlns:a16="http://schemas.microsoft.com/office/drawing/2014/main" id="{92A6F4AC-A6FC-4EFD-93A8-E1CEBF8461B0}"/>
              </a:ext>
            </a:extLst>
          </p:cNvPr>
          <p:cNvSpPr/>
          <p:nvPr/>
        </p:nvSpPr>
        <p:spPr>
          <a:xfrm>
            <a:off x="8802461" y="2396855"/>
            <a:ext cx="2247900" cy="2246769"/>
          </a:xfrm>
          <a:prstGeom prst="rect">
            <a:avLst/>
          </a:prstGeom>
        </p:spPr>
        <p:txBody>
          <a:bodyPr wrap="square">
            <a:spAutoFit/>
          </a:bodyPr>
          <a:lstStyle/>
          <a:p>
            <a:pPr marL="285750" indent="-285750" algn="ctr">
              <a:buFont typeface="Wingdings" panose="05000000000000000000" pitchFamily="2" charset="2"/>
              <a:buChar char="ü"/>
            </a:pPr>
            <a:r>
              <a:rPr lang="en-GB" sz="2800" b="1" dirty="0"/>
              <a:t>Freedom</a:t>
            </a:r>
          </a:p>
          <a:p>
            <a:pPr marL="285750" indent="-285750" algn="ctr">
              <a:buFont typeface="Wingdings" panose="05000000000000000000" pitchFamily="2" charset="2"/>
              <a:buChar char="ü"/>
            </a:pPr>
            <a:r>
              <a:rPr lang="en-GB" sz="2800" b="1" dirty="0"/>
              <a:t>Fairness</a:t>
            </a:r>
          </a:p>
          <a:p>
            <a:pPr marL="285750" indent="-285750" algn="ctr">
              <a:buFont typeface="Wingdings" panose="05000000000000000000" pitchFamily="2" charset="2"/>
              <a:buChar char="ü"/>
            </a:pPr>
            <a:r>
              <a:rPr lang="en-GB" sz="2800" b="1" dirty="0"/>
              <a:t>Justice</a:t>
            </a:r>
          </a:p>
          <a:p>
            <a:pPr marL="285750" indent="-285750" algn="ctr">
              <a:buFont typeface="Wingdings" panose="05000000000000000000" pitchFamily="2" charset="2"/>
              <a:buChar char="ü"/>
            </a:pPr>
            <a:r>
              <a:rPr lang="en-GB" sz="2800" b="1" dirty="0"/>
              <a:t>Truth</a:t>
            </a:r>
          </a:p>
          <a:p>
            <a:pPr marL="285750" indent="-285750" algn="ctr">
              <a:buFont typeface="Wingdings" panose="05000000000000000000" pitchFamily="2" charset="2"/>
              <a:buChar char="ü"/>
            </a:pPr>
            <a:r>
              <a:rPr lang="en-GB" sz="2800" b="1" dirty="0"/>
              <a:t>Liberty</a:t>
            </a:r>
          </a:p>
        </p:txBody>
      </p:sp>
      <p:sp>
        <p:nvSpPr>
          <p:cNvPr id="7" name="Rectangle 6">
            <a:extLst>
              <a:ext uri="{FF2B5EF4-FFF2-40B4-BE49-F238E27FC236}">
                <a16:creationId xmlns:a16="http://schemas.microsoft.com/office/drawing/2014/main" id="{58E47F36-8161-4B87-9F56-5DE9F739B7C2}"/>
              </a:ext>
            </a:extLst>
          </p:cNvPr>
          <p:cNvSpPr/>
          <p:nvPr/>
        </p:nvSpPr>
        <p:spPr>
          <a:xfrm>
            <a:off x="6897950" y="3053918"/>
            <a:ext cx="1731145" cy="11588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8" name="Rectangle 7">
            <a:extLst>
              <a:ext uri="{FF2B5EF4-FFF2-40B4-BE49-F238E27FC236}">
                <a16:creationId xmlns:a16="http://schemas.microsoft.com/office/drawing/2014/main" id="{531D2C01-9435-487E-A623-8919CADCA551}"/>
              </a:ext>
            </a:extLst>
          </p:cNvPr>
          <p:cNvSpPr/>
          <p:nvPr/>
        </p:nvSpPr>
        <p:spPr>
          <a:xfrm>
            <a:off x="6899428" y="841376"/>
            <a:ext cx="1731145" cy="11588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9" name="Rectangle 8">
            <a:extLst>
              <a:ext uri="{FF2B5EF4-FFF2-40B4-BE49-F238E27FC236}">
                <a16:creationId xmlns:a16="http://schemas.microsoft.com/office/drawing/2014/main" id="{0A0A5C77-484B-4E43-B8DE-C96A1710D0B9}"/>
              </a:ext>
            </a:extLst>
          </p:cNvPr>
          <p:cNvSpPr/>
          <p:nvPr/>
        </p:nvSpPr>
        <p:spPr>
          <a:xfrm>
            <a:off x="5166805" y="3053917"/>
            <a:ext cx="1731145" cy="11588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0" name="Rectangle 9">
            <a:extLst>
              <a:ext uri="{FF2B5EF4-FFF2-40B4-BE49-F238E27FC236}">
                <a16:creationId xmlns:a16="http://schemas.microsoft.com/office/drawing/2014/main" id="{D041F5E1-A9F8-48B5-9DB1-E6F7DCADE7C5}"/>
              </a:ext>
            </a:extLst>
          </p:cNvPr>
          <p:cNvSpPr/>
          <p:nvPr/>
        </p:nvSpPr>
        <p:spPr>
          <a:xfrm>
            <a:off x="3501634" y="1947647"/>
            <a:ext cx="1731145" cy="11588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Tree>
    <p:extLst>
      <p:ext uri="{BB962C8B-B14F-4D97-AF65-F5344CB8AC3E}">
        <p14:creationId xmlns:p14="http://schemas.microsoft.com/office/powerpoint/2010/main" val="2333058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193CE7-4A6B-4032-A2AD-797489663F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DC0E4F8-9864-4F10-ADF0-ACE9E1D73D6C}"/>
              </a:ext>
            </a:extLst>
          </p:cNvPr>
          <p:cNvSpPr/>
          <p:nvPr/>
        </p:nvSpPr>
        <p:spPr>
          <a:xfrm>
            <a:off x="9433368" y="6488668"/>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spTree>
    <p:extLst>
      <p:ext uri="{BB962C8B-B14F-4D97-AF65-F5344CB8AC3E}">
        <p14:creationId xmlns:p14="http://schemas.microsoft.com/office/powerpoint/2010/main" val="3105392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244D0-CDDE-4287-8A74-D7E646DFFB72}"/>
              </a:ext>
            </a:extLst>
          </p:cNvPr>
          <p:cNvSpPr>
            <a:spLocks noGrp="1"/>
          </p:cNvSpPr>
          <p:nvPr>
            <p:ph type="title"/>
          </p:nvPr>
        </p:nvSpPr>
        <p:spPr/>
        <p:txBody>
          <a:bodyPr/>
          <a:lstStyle/>
          <a:p>
            <a:r>
              <a:rPr lang="en-GB" dirty="0"/>
              <a:t>On Open Science and culture change</a:t>
            </a:r>
          </a:p>
        </p:txBody>
      </p:sp>
      <p:sp>
        <p:nvSpPr>
          <p:cNvPr id="3" name="Text Placeholder 2">
            <a:extLst>
              <a:ext uri="{FF2B5EF4-FFF2-40B4-BE49-F238E27FC236}">
                <a16:creationId xmlns:a16="http://schemas.microsoft.com/office/drawing/2014/main" id="{12085DC7-1ABB-43C8-876F-1E6039BDAA65}"/>
              </a:ext>
            </a:extLst>
          </p:cNvPr>
          <p:cNvSpPr>
            <a:spLocks noGrp="1"/>
          </p:cNvSpPr>
          <p:nvPr>
            <p:ph type="body" idx="1"/>
          </p:nvPr>
        </p:nvSpPr>
        <p:spPr/>
        <p:txBody>
          <a:bodyPr/>
          <a:lstStyle/>
          <a:p>
            <a:r>
              <a:rPr lang="en-GB" dirty="0"/>
              <a:t>This is where it gets tough..</a:t>
            </a:r>
          </a:p>
        </p:txBody>
      </p:sp>
      <p:pic>
        <p:nvPicPr>
          <p:cNvPr id="5122" name="Picture 2" descr="https://blogs.plos.org/neuro/files/2018/01/OpenScience_wide-2-690x320.png">
            <a:extLst>
              <a:ext uri="{FF2B5EF4-FFF2-40B4-BE49-F238E27FC236}">
                <a16:creationId xmlns:a16="http://schemas.microsoft.com/office/drawing/2014/main" id="{99A27A45-C622-4B2E-956D-A56D7EEB75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4357" y="288594"/>
            <a:ext cx="5027839" cy="23317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284DB2E-285A-4522-BFE6-5EC753E1133E}"/>
              </a:ext>
            </a:extLst>
          </p:cNvPr>
          <p:cNvSpPr/>
          <p:nvPr/>
        </p:nvSpPr>
        <p:spPr>
          <a:xfrm>
            <a:off x="9452029" y="6525990"/>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spTree>
    <p:extLst>
      <p:ext uri="{BB962C8B-B14F-4D97-AF65-F5344CB8AC3E}">
        <p14:creationId xmlns:p14="http://schemas.microsoft.com/office/powerpoint/2010/main" val="2564718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5F12B-7931-4086-B3E5-16B325E31A19}"/>
              </a:ext>
            </a:extLst>
          </p:cNvPr>
          <p:cNvSpPr>
            <a:spLocks noGrp="1"/>
          </p:cNvSpPr>
          <p:nvPr>
            <p:ph type="title"/>
          </p:nvPr>
        </p:nvSpPr>
        <p:spPr/>
        <p:txBody>
          <a:bodyPr/>
          <a:lstStyle/>
          <a:p>
            <a:r>
              <a:rPr lang="en-GB" dirty="0"/>
              <a:t>Have you ever met an average academic?</a:t>
            </a:r>
          </a:p>
        </p:txBody>
      </p:sp>
      <p:sp>
        <p:nvSpPr>
          <p:cNvPr id="3" name="Content Placeholder 2">
            <a:extLst>
              <a:ext uri="{FF2B5EF4-FFF2-40B4-BE49-F238E27FC236}">
                <a16:creationId xmlns:a16="http://schemas.microsoft.com/office/drawing/2014/main" id="{D922BB36-B636-4F45-9B14-EB88753D67A6}"/>
              </a:ext>
            </a:extLst>
          </p:cNvPr>
          <p:cNvSpPr>
            <a:spLocks noGrp="1"/>
          </p:cNvSpPr>
          <p:nvPr>
            <p:ph idx="1"/>
          </p:nvPr>
        </p:nvSpPr>
        <p:spPr>
          <a:xfrm>
            <a:off x="340783" y="1690688"/>
            <a:ext cx="7152511" cy="4391580"/>
          </a:xfrm>
        </p:spPr>
        <p:txBody>
          <a:bodyPr>
            <a:normAutofit fontScale="92500" lnSpcReduction="10000"/>
          </a:bodyPr>
          <a:lstStyle/>
          <a:p>
            <a:r>
              <a:rPr lang="en-GB" sz="3200" b="1" dirty="0">
                <a:latin typeface="Open Sans"/>
              </a:rPr>
              <a:t>50% of academics are stupider than the average academic</a:t>
            </a:r>
            <a:r>
              <a:rPr lang="en-GB" sz="3200" dirty="0">
                <a:latin typeface="Open Sans"/>
              </a:rPr>
              <a:t>.</a:t>
            </a:r>
          </a:p>
          <a:p>
            <a:r>
              <a:rPr lang="en-GB" sz="3200" dirty="0">
                <a:latin typeface="Open Sans"/>
              </a:rPr>
              <a:t>A system defined by </a:t>
            </a:r>
            <a:r>
              <a:rPr lang="en-GB" sz="3200" b="1" dirty="0">
                <a:latin typeface="Open Sans"/>
              </a:rPr>
              <a:t>cultural inertia</a:t>
            </a:r>
            <a:r>
              <a:rPr lang="en-GB" sz="3200" dirty="0">
                <a:latin typeface="Open Sans"/>
              </a:rPr>
              <a:t>.</a:t>
            </a:r>
          </a:p>
          <a:p>
            <a:r>
              <a:rPr lang="en-GB" sz="3200" b="1" dirty="0">
                <a:latin typeface="Open Sans"/>
              </a:rPr>
              <a:t>Publish or perish </a:t>
            </a:r>
            <a:r>
              <a:rPr lang="en-GB" sz="3200" dirty="0">
                <a:latin typeface="Open Sans"/>
              </a:rPr>
              <a:t>mentality is still strong.</a:t>
            </a:r>
          </a:p>
          <a:p>
            <a:r>
              <a:rPr lang="en-GB" sz="3200" dirty="0">
                <a:latin typeface="Open Sans"/>
              </a:rPr>
              <a:t>Generally resilient of new technologies or workflows.</a:t>
            </a:r>
          </a:p>
          <a:p>
            <a:r>
              <a:rPr lang="en-GB" sz="3200" dirty="0">
                <a:latin typeface="Open Sans"/>
              </a:rPr>
              <a:t>What happened to doing </a:t>
            </a:r>
            <a:r>
              <a:rPr lang="en-GB" sz="3200" b="1" dirty="0">
                <a:latin typeface="Open Sans"/>
              </a:rPr>
              <a:t>good</a:t>
            </a:r>
            <a:r>
              <a:rPr lang="en-GB" sz="3200" dirty="0">
                <a:latin typeface="Open Sans"/>
              </a:rPr>
              <a:t> science? What are the incentives for that?</a:t>
            </a:r>
          </a:p>
        </p:txBody>
      </p:sp>
      <p:sp>
        <p:nvSpPr>
          <p:cNvPr id="5" name="Rectangle 4">
            <a:extLst>
              <a:ext uri="{FF2B5EF4-FFF2-40B4-BE49-F238E27FC236}">
                <a16:creationId xmlns:a16="http://schemas.microsoft.com/office/drawing/2014/main" id="{6CB5E67B-0C1C-4C4A-BF2D-1CEF07CAA1FF}"/>
              </a:ext>
            </a:extLst>
          </p:cNvPr>
          <p:cNvSpPr/>
          <p:nvPr/>
        </p:nvSpPr>
        <p:spPr>
          <a:xfrm>
            <a:off x="9433368" y="6488668"/>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pic>
        <p:nvPicPr>
          <p:cNvPr id="6" name="Picture 2" descr="Image result for penguin gif">
            <a:extLst>
              <a:ext uri="{FF2B5EF4-FFF2-40B4-BE49-F238E27FC236}">
                <a16:creationId xmlns:a16="http://schemas.microsoft.com/office/drawing/2014/main" id="{7AD0E3DE-3B77-42BA-8C60-717DE7E8C6A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397894" y="2097088"/>
            <a:ext cx="4453323" cy="28712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FE2BEDC-89D5-451F-8E28-C0E55F93967F}"/>
              </a:ext>
            </a:extLst>
          </p:cNvPr>
          <p:cNvSpPr txBox="1"/>
          <p:nvPr/>
        </p:nvSpPr>
        <p:spPr>
          <a:xfrm>
            <a:off x="8394218" y="5005379"/>
            <a:ext cx="2087174" cy="369332"/>
          </a:xfrm>
          <a:prstGeom prst="rect">
            <a:avLst/>
          </a:prstGeom>
          <a:noFill/>
        </p:spPr>
        <p:txBody>
          <a:bodyPr wrap="none" rtlCol="0">
            <a:spAutoFit/>
          </a:bodyPr>
          <a:lstStyle/>
          <a:p>
            <a:r>
              <a:rPr lang="en-GB" dirty="0"/>
              <a:t>We are all penguins.</a:t>
            </a:r>
          </a:p>
        </p:txBody>
      </p:sp>
    </p:spTree>
    <p:extLst>
      <p:ext uri="{BB962C8B-B14F-4D97-AF65-F5344CB8AC3E}">
        <p14:creationId xmlns:p14="http://schemas.microsoft.com/office/powerpoint/2010/main" val="3690132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AD18E-FCC7-4F86-922C-D17608DEB86E}"/>
              </a:ext>
            </a:extLst>
          </p:cNvPr>
          <p:cNvSpPr>
            <a:spLocks noGrp="1"/>
          </p:cNvSpPr>
          <p:nvPr>
            <p:ph type="title"/>
          </p:nvPr>
        </p:nvSpPr>
        <p:spPr/>
        <p:txBody>
          <a:bodyPr/>
          <a:lstStyle/>
          <a:p>
            <a:r>
              <a:rPr lang="en-GB" dirty="0"/>
              <a:t>We are in the midst of a global scientific ‘crisis’</a:t>
            </a:r>
          </a:p>
        </p:txBody>
      </p:sp>
      <p:sp>
        <p:nvSpPr>
          <p:cNvPr id="4" name="Content Placeholder 3">
            <a:extLst>
              <a:ext uri="{FF2B5EF4-FFF2-40B4-BE49-F238E27FC236}">
                <a16:creationId xmlns:a16="http://schemas.microsoft.com/office/drawing/2014/main" id="{993ED311-F10D-4B01-875E-A1FE547510EF}"/>
              </a:ext>
            </a:extLst>
          </p:cNvPr>
          <p:cNvSpPr>
            <a:spLocks noGrp="1"/>
          </p:cNvSpPr>
          <p:nvPr>
            <p:ph type="body" idx="1"/>
          </p:nvPr>
        </p:nvSpPr>
        <p:spPr/>
        <p:txBody>
          <a:bodyPr/>
          <a:lstStyle/>
          <a:p>
            <a:r>
              <a:rPr lang="en-GB" dirty="0">
                <a:solidFill>
                  <a:schemeClr val="tx1"/>
                </a:solidFill>
              </a:rPr>
              <a:t>There are four major ‘crises’: </a:t>
            </a:r>
            <a:r>
              <a:rPr lang="en-GB" b="1" u="sng" dirty="0">
                <a:solidFill>
                  <a:schemeClr val="tx1"/>
                </a:solidFill>
              </a:rPr>
              <a:t>A</a:t>
            </a:r>
            <a:r>
              <a:rPr lang="en-GB" dirty="0">
                <a:solidFill>
                  <a:schemeClr val="tx1"/>
                </a:solidFill>
              </a:rPr>
              <a:t>ccess, </a:t>
            </a:r>
            <a:r>
              <a:rPr lang="en-GB" b="1" u="sng" dirty="0">
                <a:solidFill>
                  <a:schemeClr val="tx1"/>
                </a:solidFill>
              </a:rPr>
              <a:t>R</a:t>
            </a:r>
            <a:r>
              <a:rPr lang="en-GB" dirty="0">
                <a:solidFill>
                  <a:schemeClr val="tx1"/>
                </a:solidFill>
              </a:rPr>
              <a:t>eproducibility, </a:t>
            </a:r>
            <a:r>
              <a:rPr lang="en-GB" b="1" u="sng" dirty="0">
                <a:solidFill>
                  <a:schemeClr val="tx1"/>
                </a:solidFill>
              </a:rPr>
              <a:t>S</a:t>
            </a:r>
            <a:r>
              <a:rPr lang="en-GB" dirty="0">
                <a:solidFill>
                  <a:schemeClr val="tx1"/>
                </a:solidFill>
              </a:rPr>
              <a:t>erials, </a:t>
            </a:r>
            <a:r>
              <a:rPr lang="en-GB" b="1" u="sng" dirty="0">
                <a:solidFill>
                  <a:schemeClr val="tx1"/>
                </a:solidFill>
              </a:rPr>
              <a:t>E</a:t>
            </a:r>
            <a:r>
              <a:rPr lang="en-GB" dirty="0">
                <a:solidFill>
                  <a:schemeClr val="tx1"/>
                </a:solidFill>
              </a:rPr>
              <a:t>valuation</a:t>
            </a:r>
          </a:p>
        </p:txBody>
      </p:sp>
      <p:sp>
        <p:nvSpPr>
          <p:cNvPr id="3" name="Rectangle 2">
            <a:extLst>
              <a:ext uri="{FF2B5EF4-FFF2-40B4-BE49-F238E27FC236}">
                <a16:creationId xmlns:a16="http://schemas.microsoft.com/office/drawing/2014/main" id="{DB01BBE9-64D8-40CF-ADC7-21FFFB8CB994}"/>
              </a:ext>
            </a:extLst>
          </p:cNvPr>
          <p:cNvSpPr/>
          <p:nvPr/>
        </p:nvSpPr>
        <p:spPr>
          <a:xfrm>
            <a:off x="9433368" y="6488668"/>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pic>
        <p:nvPicPr>
          <p:cNvPr id="5" name="Picture 4">
            <a:extLst>
              <a:ext uri="{FF2B5EF4-FFF2-40B4-BE49-F238E27FC236}">
                <a16:creationId xmlns:a16="http://schemas.microsoft.com/office/drawing/2014/main" id="{484F4BA6-38CF-4325-B905-7079B783CC6E}"/>
              </a:ext>
            </a:extLst>
          </p:cNvPr>
          <p:cNvPicPr>
            <a:picLocks noChangeAspect="1"/>
          </p:cNvPicPr>
          <p:nvPr/>
        </p:nvPicPr>
        <p:blipFill>
          <a:blip r:embed="rId3"/>
          <a:stretch>
            <a:fillRect/>
          </a:stretch>
        </p:blipFill>
        <p:spPr>
          <a:xfrm>
            <a:off x="2727158" y="564504"/>
            <a:ext cx="6304548" cy="1977772"/>
          </a:xfrm>
          <a:prstGeom prst="rect">
            <a:avLst/>
          </a:prstGeom>
        </p:spPr>
      </p:pic>
      <p:sp>
        <p:nvSpPr>
          <p:cNvPr id="6" name="Rectangle 5">
            <a:extLst>
              <a:ext uri="{FF2B5EF4-FFF2-40B4-BE49-F238E27FC236}">
                <a16:creationId xmlns:a16="http://schemas.microsoft.com/office/drawing/2014/main" id="{59A7F28E-D828-4107-8A69-735C6ABEB04D}"/>
              </a:ext>
            </a:extLst>
          </p:cNvPr>
          <p:cNvSpPr/>
          <p:nvPr/>
        </p:nvSpPr>
        <p:spPr>
          <a:xfrm>
            <a:off x="102664" y="6478869"/>
            <a:ext cx="2463367" cy="307777"/>
          </a:xfrm>
          <a:prstGeom prst="rect">
            <a:avLst/>
          </a:prstGeom>
        </p:spPr>
        <p:txBody>
          <a:bodyPr wrap="none">
            <a:spAutoFit/>
          </a:bodyPr>
          <a:lstStyle/>
          <a:p>
            <a:r>
              <a:rPr lang="en-GB" sz="1400" dirty="0">
                <a:hlinkClick r:id="rId4"/>
              </a:rPr>
              <a:t>https://paywallthemovie.com/</a:t>
            </a:r>
            <a:r>
              <a:rPr lang="en-GB" sz="1400" dirty="0"/>
              <a:t> </a:t>
            </a:r>
          </a:p>
        </p:txBody>
      </p:sp>
      <p:sp>
        <p:nvSpPr>
          <p:cNvPr id="7" name="TextBox 6">
            <a:extLst>
              <a:ext uri="{FF2B5EF4-FFF2-40B4-BE49-F238E27FC236}">
                <a16:creationId xmlns:a16="http://schemas.microsoft.com/office/drawing/2014/main" id="{2D5034BE-75D2-451D-8BBA-20BAE322AABB}"/>
              </a:ext>
            </a:extLst>
          </p:cNvPr>
          <p:cNvSpPr txBox="1"/>
          <p:nvPr/>
        </p:nvSpPr>
        <p:spPr>
          <a:xfrm>
            <a:off x="5262789" y="5707709"/>
            <a:ext cx="1233286" cy="369332"/>
          </a:xfrm>
          <a:prstGeom prst="rect">
            <a:avLst/>
          </a:prstGeom>
          <a:noFill/>
        </p:spPr>
        <p:txBody>
          <a:bodyPr wrap="none" rtlCol="0">
            <a:spAutoFit/>
          </a:bodyPr>
          <a:lstStyle/>
          <a:p>
            <a:r>
              <a:rPr lang="en-GB" dirty="0"/>
              <a:t>#</a:t>
            </a:r>
            <a:r>
              <a:rPr lang="en-GB" dirty="0" err="1"/>
              <a:t>ARSEcrisis</a:t>
            </a:r>
            <a:endParaRPr lang="en-GB" dirty="0"/>
          </a:p>
        </p:txBody>
      </p:sp>
    </p:spTree>
    <p:extLst>
      <p:ext uri="{BB962C8B-B14F-4D97-AF65-F5344CB8AC3E}">
        <p14:creationId xmlns:p14="http://schemas.microsoft.com/office/powerpoint/2010/main" val="178655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9EBB86-6475-46CC-89BA-4B6E5A287F37}"/>
              </a:ext>
            </a:extLst>
          </p:cNvPr>
          <p:cNvSpPr/>
          <p:nvPr/>
        </p:nvSpPr>
        <p:spPr>
          <a:xfrm>
            <a:off x="674707" y="600150"/>
            <a:ext cx="8341451" cy="461665"/>
          </a:xfrm>
          <a:prstGeom prst="rect">
            <a:avLst/>
          </a:prstGeom>
        </p:spPr>
        <p:txBody>
          <a:bodyPr wrap="none">
            <a:spAutoFit/>
          </a:bodyPr>
          <a:lstStyle/>
          <a:p>
            <a:r>
              <a:rPr lang="en-GB" sz="2400" dirty="0">
                <a:latin typeface="Open Sans"/>
              </a:rPr>
              <a:t>Academics are also generally terrible at making predictions...</a:t>
            </a:r>
          </a:p>
        </p:txBody>
      </p:sp>
      <p:pic>
        <p:nvPicPr>
          <p:cNvPr id="1026" name="Picture 2" descr="Image result for moss wrong gif">
            <a:extLst>
              <a:ext uri="{FF2B5EF4-FFF2-40B4-BE49-F238E27FC236}">
                <a16:creationId xmlns:a16="http://schemas.microsoft.com/office/drawing/2014/main" id="{5BA38452-1D82-495E-A002-BEEC2D2CE12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068106" y="2258534"/>
            <a:ext cx="4572000"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55AADC5-4806-4B4C-8794-576E6CF8C121}"/>
              </a:ext>
            </a:extLst>
          </p:cNvPr>
          <p:cNvSpPr txBox="1"/>
          <p:nvPr/>
        </p:nvSpPr>
        <p:spPr>
          <a:xfrm>
            <a:off x="551894" y="1333964"/>
            <a:ext cx="6275033" cy="4420890"/>
          </a:xfrm>
          <a:prstGeom prst="rect">
            <a:avLst/>
          </a:prstGeom>
          <a:noFill/>
        </p:spPr>
        <p:txBody>
          <a:bodyPr wrap="square" rtlCol="0">
            <a:spAutoFit/>
          </a:bodyPr>
          <a:lstStyle/>
          <a:p>
            <a:pPr>
              <a:lnSpc>
                <a:spcPct val="200000"/>
              </a:lnSpc>
            </a:pPr>
            <a:r>
              <a:rPr lang="en-GB" sz="2400" dirty="0"/>
              <a:t>“Open Access will never catch on.”</a:t>
            </a:r>
          </a:p>
          <a:p>
            <a:pPr>
              <a:lnSpc>
                <a:spcPct val="200000"/>
              </a:lnSpc>
            </a:pPr>
            <a:r>
              <a:rPr lang="en-GB" sz="2400" dirty="0"/>
              <a:t>“Preprints will never be a thing.”</a:t>
            </a:r>
          </a:p>
          <a:p>
            <a:pPr>
              <a:lnSpc>
                <a:spcPct val="200000"/>
              </a:lnSpc>
            </a:pPr>
            <a:r>
              <a:rPr lang="en-GB" sz="2400" dirty="0"/>
              <a:t>“Sharing our data won’t ever be mandatory.”</a:t>
            </a:r>
          </a:p>
          <a:p>
            <a:pPr>
              <a:lnSpc>
                <a:spcPct val="200000"/>
              </a:lnSpc>
            </a:pPr>
            <a:r>
              <a:rPr lang="en-GB" sz="2400" dirty="0"/>
              <a:t>“Open peer review is fake news.”</a:t>
            </a:r>
          </a:p>
          <a:p>
            <a:pPr>
              <a:lnSpc>
                <a:spcPct val="200000"/>
              </a:lnSpc>
            </a:pPr>
            <a:r>
              <a:rPr lang="en-GB" sz="2400" dirty="0"/>
              <a:t>“It doesn’t matter if research isn’t reproducible.”</a:t>
            </a:r>
          </a:p>
          <a:p>
            <a:pPr>
              <a:lnSpc>
                <a:spcPct val="200000"/>
              </a:lnSpc>
            </a:pPr>
            <a:r>
              <a:rPr lang="en-GB" sz="2400" dirty="0"/>
              <a:t>“Open Science is just a fad.”</a:t>
            </a:r>
          </a:p>
        </p:txBody>
      </p:sp>
      <p:sp>
        <p:nvSpPr>
          <p:cNvPr id="5" name="Rectangle 4">
            <a:extLst>
              <a:ext uri="{FF2B5EF4-FFF2-40B4-BE49-F238E27FC236}">
                <a16:creationId xmlns:a16="http://schemas.microsoft.com/office/drawing/2014/main" id="{F19F1291-D3E3-4939-A92B-8E38E1D77C52}"/>
              </a:ext>
            </a:extLst>
          </p:cNvPr>
          <p:cNvSpPr/>
          <p:nvPr/>
        </p:nvSpPr>
        <p:spPr>
          <a:xfrm>
            <a:off x="9433368" y="6488668"/>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sp>
        <p:nvSpPr>
          <p:cNvPr id="6" name="Rectangle 5">
            <a:extLst>
              <a:ext uri="{FF2B5EF4-FFF2-40B4-BE49-F238E27FC236}">
                <a16:creationId xmlns:a16="http://schemas.microsoft.com/office/drawing/2014/main" id="{05CD8E61-DA37-4550-8E88-9370D17D867D}"/>
              </a:ext>
            </a:extLst>
          </p:cNvPr>
          <p:cNvSpPr/>
          <p:nvPr/>
        </p:nvSpPr>
        <p:spPr>
          <a:xfrm>
            <a:off x="6984536" y="5048694"/>
            <a:ext cx="4655570" cy="307777"/>
          </a:xfrm>
          <a:prstGeom prst="rect">
            <a:avLst/>
          </a:prstGeom>
        </p:spPr>
        <p:txBody>
          <a:bodyPr wrap="none">
            <a:spAutoFit/>
          </a:bodyPr>
          <a:lstStyle/>
          <a:p>
            <a:r>
              <a:rPr lang="en-GB" sz="1400" dirty="0">
                <a:latin typeface="Open Sans"/>
              </a:rPr>
              <a:t>I wonder if they ever get tired being wrong all the time…</a:t>
            </a:r>
          </a:p>
        </p:txBody>
      </p:sp>
      <p:sp>
        <p:nvSpPr>
          <p:cNvPr id="4" name="Rectangle 3">
            <a:extLst>
              <a:ext uri="{FF2B5EF4-FFF2-40B4-BE49-F238E27FC236}">
                <a16:creationId xmlns:a16="http://schemas.microsoft.com/office/drawing/2014/main" id="{8AAB1B97-54DB-41C0-A7E0-63E03458DA5E}"/>
              </a:ext>
            </a:extLst>
          </p:cNvPr>
          <p:cNvSpPr/>
          <p:nvPr/>
        </p:nvSpPr>
        <p:spPr>
          <a:xfrm>
            <a:off x="551893" y="5839429"/>
            <a:ext cx="7071419" cy="568745"/>
          </a:xfrm>
          <a:prstGeom prst="rect">
            <a:avLst/>
          </a:prstGeom>
        </p:spPr>
        <p:txBody>
          <a:bodyPr wrap="square">
            <a:spAutoFit/>
          </a:bodyPr>
          <a:lstStyle/>
          <a:p>
            <a:pPr>
              <a:lnSpc>
                <a:spcPct val="200000"/>
              </a:lnSpc>
            </a:pPr>
            <a:r>
              <a:rPr lang="en-GB" b="1" dirty="0"/>
              <a:t>“IT DOES NOT MATTER IF MY RESEARCH IS REPRODUCIBLE OR NOT.”</a:t>
            </a:r>
          </a:p>
        </p:txBody>
      </p:sp>
    </p:spTree>
    <p:extLst>
      <p:ext uri="{BB962C8B-B14F-4D97-AF65-F5344CB8AC3E}">
        <p14:creationId xmlns:p14="http://schemas.microsoft.com/office/powerpoint/2010/main" val="49331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Principles in open science</a:t>
            </a:r>
          </a:p>
        </p:txBody>
      </p:sp>
      <p:sp>
        <p:nvSpPr>
          <p:cNvPr id="3" name="Text Placeholder 2"/>
          <p:cNvSpPr>
            <a:spLocks noGrp="1"/>
          </p:cNvSpPr>
          <p:nvPr>
            <p:ph type="body" idx="1"/>
          </p:nvPr>
        </p:nvSpPr>
        <p:spPr>
          <a:xfrm>
            <a:off x="2293609" y="1417036"/>
            <a:ext cx="1393174" cy="731520"/>
          </a:xfrm>
        </p:spPr>
        <p:txBody>
          <a:bodyPr/>
          <a:lstStyle/>
          <a:p>
            <a:r>
              <a:rPr lang="en-GB" dirty="0">
                <a:latin typeface="Open Sans"/>
              </a:rPr>
              <a:t>Drivers</a:t>
            </a:r>
          </a:p>
        </p:txBody>
      </p:sp>
      <p:sp>
        <p:nvSpPr>
          <p:cNvPr id="4" name="Content Placeholder 3"/>
          <p:cNvSpPr>
            <a:spLocks noGrp="1"/>
          </p:cNvSpPr>
          <p:nvPr>
            <p:ph sz="half" idx="2"/>
          </p:nvPr>
        </p:nvSpPr>
        <p:spPr>
          <a:xfrm>
            <a:off x="639905" y="2366149"/>
            <a:ext cx="5112825" cy="3956830"/>
          </a:xfrm>
        </p:spPr>
        <p:txBody>
          <a:bodyPr>
            <a:normAutofit/>
          </a:bodyPr>
          <a:lstStyle/>
          <a:p>
            <a:pPr>
              <a:buFont typeface="Wingdings" panose="05000000000000000000" pitchFamily="2" charset="2"/>
              <a:buChar char="ü"/>
            </a:pPr>
            <a:r>
              <a:rPr lang="en-GB" sz="2000" dirty="0">
                <a:latin typeface="Open Sans"/>
              </a:rPr>
              <a:t> Reduce publication bias.</a:t>
            </a:r>
          </a:p>
          <a:p>
            <a:pPr>
              <a:buFont typeface="Wingdings" panose="05000000000000000000" pitchFamily="2" charset="2"/>
              <a:buChar char="ü"/>
            </a:pPr>
            <a:r>
              <a:rPr lang="en-GB" sz="2000" dirty="0">
                <a:latin typeface="Open Sans"/>
              </a:rPr>
              <a:t> Increase </a:t>
            </a:r>
            <a:r>
              <a:rPr lang="en-GB" sz="2000" b="1" dirty="0">
                <a:latin typeface="Open Sans"/>
              </a:rPr>
              <a:t>replicability/reproducibility.</a:t>
            </a:r>
          </a:p>
          <a:p>
            <a:pPr>
              <a:buFont typeface="Wingdings" panose="05000000000000000000" pitchFamily="2" charset="2"/>
              <a:buChar char="ü"/>
            </a:pPr>
            <a:r>
              <a:rPr lang="en-GB" sz="2000" dirty="0">
                <a:latin typeface="Open Sans"/>
              </a:rPr>
              <a:t> Increase reliability of scientific record.</a:t>
            </a:r>
          </a:p>
          <a:p>
            <a:pPr>
              <a:buFont typeface="Wingdings" panose="05000000000000000000" pitchFamily="2" charset="2"/>
              <a:buChar char="ü"/>
            </a:pPr>
            <a:r>
              <a:rPr lang="en-GB" sz="2000" dirty="0">
                <a:latin typeface="Open Sans"/>
              </a:rPr>
              <a:t> Make publicly funded research publicly accessible.</a:t>
            </a:r>
          </a:p>
          <a:p>
            <a:pPr>
              <a:buFont typeface="Wingdings" panose="05000000000000000000" pitchFamily="2" charset="2"/>
              <a:buChar char="ü"/>
            </a:pPr>
            <a:r>
              <a:rPr lang="en-GB" sz="2000" dirty="0">
                <a:latin typeface="Open Sans"/>
              </a:rPr>
              <a:t> Make research more efficient.</a:t>
            </a:r>
          </a:p>
          <a:p>
            <a:pPr>
              <a:buFont typeface="Wingdings" panose="05000000000000000000" pitchFamily="2" charset="2"/>
              <a:buChar char="ü"/>
            </a:pPr>
            <a:r>
              <a:rPr lang="en-GB" sz="2000" dirty="0">
                <a:latin typeface="Open Sans"/>
              </a:rPr>
              <a:t> Increase public trust.</a:t>
            </a:r>
          </a:p>
          <a:p>
            <a:pPr>
              <a:buFont typeface="Wingdings" panose="05000000000000000000" pitchFamily="2" charset="2"/>
              <a:buChar char="ü"/>
            </a:pPr>
            <a:r>
              <a:rPr lang="en-GB" sz="2000" dirty="0">
                <a:latin typeface="Open Sans"/>
              </a:rPr>
              <a:t> Foster collaboration.</a:t>
            </a:r>
          </a:p>
          <a:p>
            <a:pPr>
              <a:buFont typeface="Wingdings" panose="05000000000000000000" pitchFamily="2" charset="2"/>
              <a:buChar char="ü"/>
            </a:pPr>
            <a:r>
              <a:rPr lang="en-GB" sz="2000" dirty="0">
                <a:latin typeface="Open Sans"/>
              </a:rPr>
              <a:t> Sustainable research.</a:t>
            </a:r>
          </a:p>
        </p:txBody>
      </p:sp>
      <p:sp>
        <p:nvSpPr>
          <p:cNvPr id="5" name="Text Placeholder 4"/>
          <p:cNvSpPr>
            <a:spLocks noGrp="1"/>
          </p:cNvSpPr>
          <p:nvPr>
            <p:ph type="body" sz="quarter" idx="3"/>
          </p:nvPr>
        </p:nvSpPr>
        <p:spPr>
          <a:xfrm>
            <a:off x="6774181" y="1385987"/>
            <a:ext cx="1504057" cy="731520"/>
          </a:xfrm>
        </p:spPr>
        <p:txBody>
          <a:bodyPr/>
          <a:lstStyle/>
          <a:p>
            <a:r>
              <a:rPr lang="en-GB" dirty="0">
                <a:latin typeface="Open Sans"/>
              </a:rPr>
              <a:t>Barriers</a:t>
            </a:r>
          </a:p>
        </p:txBody>
      </p:sp>
      <p:sp>
        <p:nvSpPr>
          <p:cNvPr id="6" name="Content Placeholder 5"/>
          <p:cNvSpPr>
            <a:spLocks noGrp="1"/>
          </p:cNvSpPr>
          <p:nvPr>
            <p:ph sz="quarter" idx="4"/>
          </p:nvPr>
        </p:nvSpPr>
        <p:spPr>
          <a:xfrm>
            <a:off x="6774181" y="2507549"/>
            <a:ext cx="4859019" cy="3664651"/>
          </a:xfrm>
        </p:spPr>
        <p:txBody>
          <a:bodyPr>
            <a:noAutofit/>
          </a:bodyPr>
          <a:lstStyle/>
          <a:p>
            <a:r>
              <a:rPr lang="en-GB" sz="2000" b="1" dirty="0">
                <a:latin typeface="Open Sans"/>
              </a:rPr>
              <a:t>Fear</a:t>
            </a:r>
            <a:r>
              <a:rPr lang="en-GB" sz="2000" dirty="0">
                <a:latin typeface="Open Sans"/>
              </a:rPr>
              <a:t> of scooping or ideas being stolen.</a:t>
            </a:r>
          </a:p>
          <a:p>
            <a:r>
              <a:rPr lang="en-GB" sz="2000" b="1" dirty="0">
                <a:latin typeface="Open Sans"/>
              </a:rPr>
              <a:t>Fear</a:t>
            </a:r>
            <a:r>
              <a:rPr lang="en-GB" sz="2000" dirty="0">
                <a:latin typeface="Open Sans"/>
              </a:rPr>
              <a:t> of not being credited for ideas.</a:t>
            </a:r>
          </a:p>
          <a:p>
            <a:r>
              <a:rPr lang="en-GB" sz="2000" b="1" dirty="0">
                <a:latin typeface="Open Sans"/>
              </a:rPr>
              <a:t>Fear</a:t>
            </a:r>
            <a:r>
              <a:rPr lang="en-GB" sz="2000" dirty="0">
                <a:latin typeface="Open Sans"/>
              </a:rPr>
              <a:t> of errors and public humiliation.</a:t>
            </a:r>
          </a:p>
          <a:p>
            <a:r>
              <a:rPr lang="en-GB" sz="2000" b="1" dirty="0">
                <a:latin typeface="Open Sans"/>
              </a:rPr>
              <a:t>Fear</a:t>
            </a:r>
            <a:r>
              <a:rPr lang="en-GB" sz="2000" dirty="0">
                <a:latin typeface="Open Sans"/>
              </a:rPr>
              <a:t> of risk to reputation.</a:t>
            </a:r>
          </a:p>
          <a:p>
            <a:r>
              <a:rPr lang="en-GB" sz="2000" b="1" dirty="0">
                <a:latin typeface="Open Sans"/>
              </a:rPr>
              <a:t>Fear</a:t>
            </a:r>
            <a:r>
              <a:rPr lang="en-GB" sz="2000" dirty="0">
                <a:latin typeface="Open Sans"/>
              </a:rPr>
              <a:t> of reduced scientific quality.</a:t>
            </a:r>
          </a:p>
          <a:p>
            <a:r>
              <a:rPr lang="en-GB" sz="2000" b="1" dirty="0">
                <a:latin typeface="Open Sans"/>
              </a:rPr>
              <a:t>Fear</a:t>
            </a:r>
            <a:r>
              <a:rPr lang="en-GB" sz="2000" dirty="0">
                <a:latin typeface="Open Sans"/>
              </a:rPr>
              <a:t> of information overload.</a:t>
            </a:r>
          </a:p>
          <a:p>
            <a:r>
              <a:rPr lang="en-GB" sz="2000" b="1" dirty="0">
                <a:latin typeface="Open Sans"/>
              </a:rPr>
              <a:t>Fear</a:t>
            </a:r>
            <a:r>
              <a:rPr lang="en-GB" sz="2000" dirty="0">
                <a:latin typeface="Open Sans"/>
              </a:rPr>
              <a:t> of career compromise.</a:t>
            </a:r>
          </a:p>
          <a:p>
            <a:r>
              <a:rPr lang="en-GB" sz="2000" b="1" dirty="0">
                <a:latin typeface="Open Sans"/>
              </a:rPr>
              <a:t>Fear</a:t>
            </a:r>
            <a:r>
              <a:rPr lang="en-GB" sz="2000" dirty="0">
                <a:latin typeface="Open Sans"/>
              </a:rPr>
              <a:t> of backlash from senior figures.</a:t>
            </a:r>
          </a:p>
          <a:p>
            <a:r>
              <a:rPr lang="en-GB" sz="2000" b="1" dirty="0">
                <a:latin typeface="Open Sans"/>
              </a:rPr>
              <a:t>Fear</a:t>
            </a:r>
            <a:r>
              <a:rPr lang="en-GB" sz="2000" dirty="0">
                <a:latin typeface="Open Sans"/>
              </a:rPr>
              <a:t> of being different.</a:t>
            </a:r>
          </a:p>
        </p:txBody>
      </p:sp>
      <p:sp>
        <p:nvSpPr>
          <p:cNvPr id="8" name="Rectangle 7"/>
          <p:cNvSpPr/>
          <p:nvPr/>
        </p:nvSpPr>
        <p:spPr>
          <a:xfrm>
            <a:off x="7042827" y="2524176"/>
            <a:ext cx="618602" cy="35481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19E27092-E9F9-45F1-9ADF-4758F5DF428A}"/>
              </a:ext>
            </a:extLst>
          </p:cNvPr>
          <p:cNvSpPr/>
          <p:nvPr/>
        </p:nvSpPr>
        <p:spPr>
          <a:xfrm>
            <a:off x="9937979" y="6308522"/>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spTree>
    <p:extLst>
      <p:ext uri="{BB962C8B-B14F-4D97-AF65-F5344CB8AC3E}">
        <p14:creationId xmlns:p14="http://schemas.microsoft.com/office/powerpoint/2010/main" val="3581149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2033060" y="720372"/>
          <a:ext cx="8125883" cy="5417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Straight Connector 4"/>
          <p:cNvCxnSpPr/>
          <p:nvPr/>
        </p:nvCxnSpPr>
        <p:spPr>
          <a:xfrm>
            <a:off x="767409" y="3429000"/>
            <a:ext cx="6938953"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6FE0014-7FA6-4884-9132-F3AA84D84BE9}"/>
              </a:ext>
            </a:extLst>
          </p:cNvPr>
          <p:cNvSpPr txBox="1"/>
          <p:nvPr/>
        </p:nvSpPr>
        <p:spPr>
          <a:xfrm>
            <a:off x="7907115" y="3258184"/>
            <a:ext cx="3998210" cy="341632"/>
          </a:xfrm>
          <a:prstGeom prst="rect">
            <a:avLst/>
          </a:prstGeom>
          <a:noFill/>
        </p:spPr>
        <p:txBody>
          <a:bodyPr wrap="none" rtlCol="0">
            <a:spAutoFit/>
          </a:bodyPr>
          <a:lstStyle/>
          <a:p>
            <a:pPr>
              <a:lnSpc>
                <a:spcPct val="90000"/>
              </a:lnSpc>
            </a:pPr>
            <a:r>
              <a:rPr lang="en-GB" dirty="0"/>
              <a:t>SOCIAL AND TECHNICAL BARRIERS</a:t>
            </a:r>
          </a:p>
        </p:txBody>
      </p:sp>
      <p:sp>
        <p:nvSpPr>
          <p:cNvPr id="8" name="Rectangle 7">
            <a:extLst>
              <a:ext uri="{FF2B5EF4-FFF2-40B4-BE49-F238E27FC236}">
                <a16:creationId xmlns:a16="http://schemas.microsoft.com/office/drawing/2014/main" id="{0166ACD3-7B62-4AC9-959D-994F68E2894C}"/>
              </a:ext>
            </a:extLst>
          </p:cNvPr>
          <p:cNvSpPr/>
          <p:nvPr/>
        </p:nvSpPr>
        <p:spPr>
          <a:xfrm>
            <a:off x="9433368" y="6488668"/>
            <a:ext cx="2008883" cy="369332"/>
          </a:xfrm>
          <a:prstGeom prst="rect">
            <a:avLst/>
          </a:prstGeom>
        </p:spPr>
        <p:txBody>
          <a:bodyPr wrap="none">
            <a:spAutoFit/>
          </a:bodyPr>
          <a:lstStyle/>
          <a:p>
            <a:r>
              <a:rPr lang="de-DE" dirty="0">
                <a:latin typeface="Open Sans"/>
                <a:hlinkClick r:id="rId7"/>
              </a:rPr>
              <a:t>@protohedgehog</a:t>
            </a:r>
            <a:endParaRPr lang="en-GB" dirty="0">
              <a:latin typeface="Open Sans"/>
            </a:endParaRPr>
          </a:p>
        </p:txBody>
      </p:sp>
    </p:spTree>
    <p:extLst>
      <p:ext uri="{BB962C8B-B14F-4D97-AF65-F5344CB8AC3E}">
        <p14:creationId xmlns:p14="http://schemas.microsoft.com/office/powerpoint/2010/main" val="1743715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4818C-F69B-4644-9BEB-082628C72496}"/>
              </a:ext>
            </a:extLst>
          </p:cNvPr>
          <p:cNvSpPr>
            <a:spLocks noGrp="1"/>
          </p:cNvSpPr>
          <p:nvPr>
            <p:ph type="title"/>
          </p:nvPr>
        </p:nvSpPr>
        <p:spPr/>
        <p:txBody>
          <a:bodyPr/>
          <a:lstStyle/>
          <a:p>
            <a:r>
              <a:rPr lang="en-GB" dirty="0"/>
              <a:t>This is the absolute WRONG message to be sending to students and researchers</a:t>
            </a:r>
          </a:p>
        </p:txBody>
      </p:sp>
      <p:sp>
        <p:nvSpPr>
          <p:cNvPr id="4" name="Text Placeholder 3">
            <a:extLst>
              <a:ext uri="{FF2B5EF4-FFF2-40B4-BE49-F238E27FC236}">
                <a16:creationId xmlns:a16="http://schemas.microsoft.com/office/drawing/2014/main" id="{D192A9CC-3F8C-4657-AF41-DCA00B31A67C}"/>
              </a:ext>
            </a:extLst>
          </p:cNvPr>
          <p:cNvSpPr>
            <a:spLocks noGrp="1"/>
          </p:cNvSpPr>
          <p:nvPr>
            <p:ph type="body" idx="1"/>
          </p:nvPr>
        </p:nvSpPr>
        <p:spPr/>
        <p:txBody>
          <a:bodyPr/>
          <a:lstStyle/>
          <a:p>
            <a:r>
              <a:rPr lang="en-GB" dirty="0"/>
              <a:t>Because Open Science is not an independent thing from science</a:t>
            </a:r>
          </a:p>
          <a:p>
            <a:r>
              <a:rPr lang="de-DE" dirty="0"/>
              <a:t>I</a:t>
            </a:r>
            <a:r>
              <a:rPr lang="en-GB" dirty="0"/>
              <a:t>t’s an enhanced way of doing it based on practices, values and principles</a:t>
            </a:r>
          </a:p>
        </p:txBody>
      </p:sp>
      <p:sp>
        <p:nvSpPr>
          <p:cNvPr id="5" name="Rectangle 4">
            <a:extLst>
              <a:ext uri="{FF2B5EF4-FFF2-40B4-BE49-F238E27FC236}">
                <a16:creationId xmlns:a16="http://schemas.microsoft.com/office/drawing/2014/main" id="{5250D3E2-D334-4B9F-8CBE-53A279E2B5E0}"/>
              </a:ext>
            </a:extLst>
          </p:cNvPr>
          <p:cNvSpPr/>
          <p:nvPr/>
        </p:nvSpPr>
        <p:spPr>
          <a:xfrm>
            <a:off x="9433368" y="6488668"/>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spTree>
    <p:extLst>
      <p:ext uri="{BB962C8B-B14F-4D97-AF65-F5344CB8AC3E}">
        <p14:creationId xmlns:p14="http://schemas.microsoft.com/office/powerpoint/2010/main" val="10215749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A417F-DDF4-4279-A530-41101EA00B13}"/>
              </a:ext>
            </a:extLst>
          </p:cNvPr>
          <p:cNvSpPr>
            <a:spLocks noGrp="1"/>
          </p:cNvSpPr>
          <p:nvPr>
            <p:ph type="title"/>
          </p:nvPr>
        </p:nvSpPr>
        <p:spPr/>
        <p:txBody>
          <a:bodyPr/>
          <a:lstStyle/>
          <a:p>
            <a:r>
              <a:rPr lang="en-GB" dirty="0"/>
              <a:t>How does reproducibility fit in?</a:t>
            </a:r>
          </a:p>
        </p:txBody>
      </p:sp>
      <p:sp>
        <p:nvSpPr>
          <p:cNvPr id="3" name="Text Placeholder 2">
            <a:extLst>
              <a:ext uri="{FF2B5EF4-FFF2-40B4-BE49-F238E27FC236}">
                <a16:creationId xmlns:a16="http://schemas.microsoft.com/office/drawing/2014/main" id="{EE077D06-5CC8-4F65-AFBA-0F19359B92A6}"/>
              </a:ext>
            </a:extLst>
          </p:cNvPr>
          <p:cNvSpPr>
            <a:spLocks noGrp="1"/>
          </p:cNvSpPr>
          <p:nvPr>
            <p:ph type="body" idx="1"/>
          </p:nvPr>
        </p:nvSpPr>
        <p:spPr/>
        <p:txBody>
          <a:bodyPr/>
          <a:lstStyle/>
          <a:p>
            <a:r>
              <a:rPr lang="en-GB" dirty="0"/>
              <a:t>If research is not reproducible, is it really research? Hmmm…</a:t>
            </a:r>
          </a:p>
        </p:txBody>
      </p:sp>
      <p:sp>
        <p:nvSpPr>
          <p:cNvPr id="4" name="Rectangle 3">
            <a:extLst>
              <a:ext uri="{FF2B5EF4-FFF2-40B4-BE49-F238E27FC236}">
                <a16:creationId xmlns:a16="http://schemas.microsoft.com/office/drawing/2014/main" id="{CB3AACF8-649F-4FC8-9E4A-DDD081EB33ED}"/>
              </a:ext>
            </a:extLst>
          </p:cNvPr>
          <p:cNvSpPr/>
          <p:nvPr/>
        </p:nvSpPr>
        <p:spPr>
          <a:xfrm>
            <a:off x="5977217" y="3244334"/>
            <a:ext cx="237566" cy="369332"/>
          </a:xfrm>
          <a:prstGeom prst="rect">
            <a:avLst/>
          </a:prstGeom>
        </p:spPr>
        <p:txBody>
          <a:bodyPr wrap="none">
            <a:spAutoFit/>
          </a:bodyPr>
          <a:lstStyle/>
          <a:p>
            <a:r>
              <a:rPr lang="en-GB" dirty="0"/>
              <a:t> </a:t>
            </a:r>
          </a:p>
        </p:txBody>
      </p:sp>
      <p:sp>
        <p:nvSpPr>
          <p:cNvPr id="5" name="Rectangle 4">
            <a:extLst>
              <a:ext uri="{FF2B5EF4-FFF2-40B4-BE49-F238E27FC236}">
                <a16:creationId xmlns:a16="http://schemas.microsoft.com/office/drawing/2014/main" id="{F4F1A042-C100-44C0-93BB-1A825885DD60}"/>
              </a:ext>
            </a:extLst>
          </p:cNvPr>
          <p:cNvSpPr/>
          <p:nvPr/>
        </p:nvSpPr>
        <p:spPr>
          <a:xfrm>
            <a:off x="5977217" y="3244334"/>
            <a:ext cx="237566" cy="369332"/>
          </a:xfrm>
          <a:prstGeom prst="rect">
            <a:avLst/>
          </a:prstGeom>
        </p:spPr>
        <p:txBody>
          <a:bodyPr wrap="none">
            <a:spAutoFit/>
          </a:bodyPr>
          <a:lstStyle/>
          <a:p>
            <a:r>
              <a:rPr lang="en-GB" dirty="0"/>
              <a:t> </a:t>
            </a:r>
          </a:p>
        </p:txBody>
      </p:sp>
      <p:sp>
        <p:nvSpPr>
          <p:cNvPr id="6" name="Rectangle 5">
            <a:extLst>
              <a:ext uri="{FF2B5EF4-FFF2-40B4-BE49-F238E27FC236}">
                <a16:creationId xmlns:a16="http://schemas.microsoft.com/office/drawing/2014/main" id="{85CDB779-5569-4495-B6C9-41A65719DCB5}"/>
              </a:ext>
            </a:extLst>
          </p:cNvPr>
          <p:cNvSpPr/>
          <p:nvPr/>
        </p:nvSpPr>
        <p:spPr>
          <a:xfrm>
            <a:off x="5977217" y="3244334"/>
            <a:ext cx="237566" cy="369332"/>
          </a:xfrm>
          <a:prstGeom prst="rect">
            <a:avLst/>
          </a:prstGeom>
        </p:spPr>
        <p:txBody>
          <a:bodyPr wrap="none">
            <a:spAutoFit/>
          </a:bodyPr>
          <a:lstStyle/>
          <a:p>
            <a:r>
              <a:rPr lang="en-GB" dirty="0"/>
              <a:t> </a:t>
            </a:r>
          </a:p>
        </p:txBody>
      </p:sp>
      <p:sp>
        <p:nvSpPr>
          <p:cNvPr id="7" name="Rectangle 6">
            <a:extLst>
              <a:ext uri="{FF2B5EF4-FFF2-40B4-BE49-F238E27FC236}">
                <a16:creationId xmlns:a16="http://schemas.microsoft.com/office/drawing/2014/main" id="{4FD14622-2611-4013-9FC1-123550329874}"/>
              </a:ext>
            </a:extLst>
          </p:cNvPr>
          <p:cNvSpPr/>
          <p:nvPr/>
        </p:nvSpPr>
        <p:spPr>
          <a:xfrm>
            <a:off x="5977217" y="3244334"/>
            <a:ext cx="237566" cy="369332"/>
          </a:xfrm>
          <a:prstGeom prst="rect">
            <a:avLst/>
          </a:prstGeom>
        </p:spPr>
        <p:txBody>
          <a:bodyPr wrap="none">
            <a:spAutoFit/>
          </a:bodyPr>
          <a:lstStyle/>
          <a:p>
            <a:r>
              <a:rPr lang="en-GB" dirty="0"/>
              <a:t> </a:t>
            </a:r>
          </a:p>
        </p:txBody>
      </p:sp>
      <p:sp>
        <p:nvSpPr>
          <p:cNvPr id="8" name="Rectangle 7">
            <a:extLst>
              <a:ext uri="{FF2B5EF4-FFF2-40B4-BE49-F238E27FC236}">
                <a16:creationId xmlns:a16="http://schemas.microsoft.com/office/drawing/2014/main" id="{AFCAA7AE-1A6F-4E71-8C3B-3FE53686DE74}"/>
              </a:ext>
            </a:extLst>
          </p:cNvPr>
          <p:cNvSpPr/>
          <p:nvPr/>
        </p:nvSpPr>
        <p:spPr>
          <a:xfrm>
            <a:off x="5977217" y="3244334"/>
            <a:ext cx="237566" cy="369332"/>
          </a:xfrm>
          <a:prstGeom prst="rect">
            <a:avLst/>
          </a:prstGeom>
        </p:spPr>
        <p:txBody>
          <a:bodyPr wrap="none">
            <a:spAutoFit/>
          </a:bodyPr>
          <a:lstStyle/>
          <a:p>
            <a:r>
              <a:rPr lang="en-GB" dirty="0"/>
              <a:t> </a:t>
            </a:r>
          </a:p>
        </p:txBody>
      </p:sp>
      <p:pic>
        <p:nvPicPr>
          <p:cNvPr id="9" name="Picture 2" descr="struggling-scientist">
            <a:extLst>
              <a:ext uri="{FF2B5EF4-FFF2-40B4-BE49-F238E27FC236}">
                <a16:creationId xmlns:a16="http://schemas.microsoft.com/office/drawing/2014/main" id="{EA004188-823E-470B-85AB-B1DDDB6CF5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0298" y="28930"/>
            <a:ext cx="3678366" cy="358473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6E1C0C8-ECBD-4CA2-8669-9DF05E79E43D}"/>
              </a:ext>
            </a:extLst>
          </p:cNvPr>
          <p:cNvSpPr txBox="1"/>
          <p:nvPr/>
        </p:nvSpPr>
        <p:spPr>
          <a:xfrm>
            <a:off x="2534478" y="5565914"/>
            <a:ext cx="6590907" cy="369332"/>
          </a:xfrm>
          <a:prstGeom prst="rect">
            <a:avLst/>
          </a:prstGeom>
          <a:noFill/>
        </p:spPr>
        <p:txBody>
          <a:bodyPr wrap="none" rtlCol="0">
            <a:spAutoFit/>
          </a:bodyPr>
          <a:lstStyle/>
          <a:p>
            <a:r>
              <a:rPr lang="en-GB" b="1" dirty="0"/>
              <a:t>It HAS to be researchers making the commitment to reproducibility</a:t>
            </a:r>
          </a:p>
        </p:txBody>
      </p:sp>
      <p:sp>
        <p:nvSpPr>
          <p:cNvPr id="12" name="Rectangle 11">
            <a:extLst>
              <a:ext uri="{FF2B5EF4-FFF2-40B4-BE49-F238E27FC236}">
                <a16:creationId xmlns:a16="http://schemas.microsoft.com/office/drawing/2014/main" id="{BD6FB4C6-7007-49C9-9439-A8920789899D}"/>
              </a:ext>
            </a:extLst>
          </p:cNvPr>
          <p:cNvSpPr/>
          <p:nvPr/>
        </p:nvSpPr>
        <p:spPr>
          <a:xfrm>
            <a:off x="9433368" y="6488668"/>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spTree>
    <p:extLst>
      <p:ext uri="{BB962C8B-B14F-4D97-AF65-F5344CB8AC3E}">
        <p14:creationId xmlns:p14="http://schemas.microsoft.com/office/powerpoint/2010/main" val="25964677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journals.plos.org/plosone/article/figure/image?size=large&amp;id=10.1371/journal.pone.0010068.g001">
            <a:extLst>
              <a:ext uri="{FF2B5EF4-FFF2-40B4-BE49-F238E27FC236}">
                <a16:creationId xmlns:a16="http://schemas.microsoft.com/office/drawing/2014/main" id="{69807E28-AAB6-4DD2-8E8B-4616FF934E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6578" y="448057"/>
            <a:ext cx="5463902" cy="62977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70C2884-0055-4049-BBCC-254B5A7C38F3}"/>
              </a:ext>
            </a:extLst>
          </p:cNvPr>
          <p:cNvSpPr>
            <a:spLocks noGrp="1"/>
          </p:cNvSpPr>
          <p:nvPr>
            <p:ph type="title"/>
          </p:nvPr>
        </p:nvSpPr>
        <p:spPr>
          <a:xfrm>
            <a:off x="838200" y="0"/>
            <a:ext cx="10515600" cy="1325563"/>
          </a:xfrm>
        </p:spPr>
        <p:txBody>
          <a:bodyPr/>
          <a:lstStyle/>
          <a:p>
            <a:r>
              <a:rPr lang="en-GB" dirty="0"/>
              <a:t>Something </a:t>
            </a:r>
            <a:r>
              <a:rPr lang="en-GB" dirty="0" err="1"/>
              <a:t>ain’t</a:t>
            </a:r>
            <a:r>
              <a:rPr lang="en-GB" dirty="0"/>
              <a:t> quite right..</a:t>
            </a:r>
          </a:p>
        </p:txBody>
      </p:sp>
      <p:sp>
        <p:nvSpPr>
          <p:cNvPr id="4" name="Google Shape;751;p90">
            <a:extLst>
              <a:ext uri="{FF2B5EF4-FFF2-40B4-BE49-F238E27FC236}">
                <a16:creationId xmlns:a16="http://schemas.microsoft.com/office/drawing/2014/main" id="{A99C19AA-3015-4672-B4E0-A6A9E002B33E}"/>
              </a:ext>
            </a:extLst>
          </p:cNvPr>
          <p:cNvSpPr/>
          <p:nvPr/>
        </p:nvSpPr>
        <p:spPr>
          <a:xfrm>
            <a:off x="251520" y="6488668"/>
            <a:ext cx="108090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1600" b="0" i="0" u="none" strike="noStrike" cap="none" dirty="0">
                <a:solidFill>
                  <a:schemeClr val="dk1"/>
                </a:solidFill>
                <a:latin typeface="Calibri"/>
                <a:ea typeface="Calibri"/>
                <a:cs typeface="Calibri"/>
                <a:sym typeface="Calibri"/>
                <a:hlinkClick r:id="rId3"/>
              </a:rPr>
              <a:t>Fanelli, D. (2010)</a:t>
            </a:r>
            <a:endParaRPr dirty="0"/>
          </a:p>
        </p:txBody>
      </p:sp>
      <p:sp>
        <p:nvSpPr>
          <p:cNvPr id="5" name="TextBox 4">
            <a:extLst>
              <a:ext uri="{FF2B5EF4-FFF2-40B4-BE49-F238E27FC236}">
                <a16:creationId xmlns:a16="http://schemas.microsoft.com/office/drawing/2014/main" id="{0AA390CD-ADD4-42F8-9DCF-E07D6B1BECD5}"/>
              </a:ext>
            </a:extLst>
          </p:cNvPr>
          <p:cNvSpPr txBox="1"/>
          <p:nvPr/>
        </p:nvSpPr>
        <p:spPr>
          <a:xfrm>
            <a:off x="398229" y="1405076"/>
            <a:ext cx="5463902" cy="4524315"/>
          </a:xfrm>
          <a:prstGeom prst="rect">
            <a:avLst/>
          </a:prstGeom>
          <a:noFill/>
        </p:spPr>
        <p:txBody>
          <a:bodyPr wrap="square" rtlCol="0">
            <a:spAutoFit/>
          </a:bodyPr>
          <a:lstStyle/>
          <a:p>
            <a:pPr marL="285750" indent="-285750">
              <a:buFont typeface="Arial" panose="020B0604020202020204" pitchFamily="34" charset="0"/>
              <a:buChar char="•"/>
            </a:pPr>
            <a:r>
              <a:rPr lang="en-GB" sz="3200" dirty="0"/>
              <a:t>Pretty much the exact opposite of what it is supposed to look like</a:t>
            </a:r>
          </a:p>
          <a:p>
            <a:pPr marL="285750" indent="-285750">
              <a:buFont typeface="Arial" panose="020B0604020202020204" pitchFamily="34" charset="0"/>
              <a:buChar char="•"/>
            </a:pPr>
            <a:r>
              <a:rPr lang="en-GB" sz="3200" dirty="0"/>
              <a:t>Strong bias towards ‘positive’ results</a:t>
            </a:r>
          </a:p>
          <a:p>
            <a:pPr marL="285750" indent="-285750">
              <a:buFont typeface="Arial" panose="020B0604020202020204" pitchFamily="34" charset="0"/>
              <a:buChar char="•"/>
            </a:pPr>
            <a:r>
              <a:rPr lang="en-GB" sz="3200" dirty="0"/>
              <a:t>Strong bias against ‘negative’ results</a:t>
            </a:r>
          </a:p>
          <a:p>
            <a:pPr marL="285750" indent="-285750">
              <a:buFont typeface="Arial" panose="020B0604020202020204" pitchFamily="34" charset="0"/>
              <a:buChar char="•"/>
            </a:pPr>
            <a:r>
              <a:rPr lang="en-GB" sz="3200" dirty="0"/>
              <a:t>Bad incentives?</a:t>
            </a:r>
          </a:p>
          <a:p>
            <a:pPr marL="285750" indent="-285750">
              <a:buFont typeface="Arial" panose="020B0604020202020204" pitchFamily="34" charset="0"/>
              <a:buChar char="•"/>
            </a:pPr>
            <a:r>
              <a:rPr lang="en-GB" sz="3200" dirty="0"/>
              <a:t>Bad research?</a:t>
            </a:r>
          </a:p>
        </p:txBody>
      </p:sp>
    </p:spTree>
    <p:extLst>
      <p:ext uri="{BB962C8B-B14F-4D97-AF65-F5344CB8AC3E}">
        <p14:creationId xmlns:p14="http://schemas.microsoft.com/office/powerpoint/2010/main" val="16247426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66"/>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Autofit/>
          </a:bodyPr>
          <a:lstStyle/>
          <a:p>
            <a:pPr>
              <a:spcBef>
                <a:spcPts val="0"/>
              </a:spcBef>
              <a:buClr>
                <a:schemeClr val="dk1"/>
              </a:buClr>
            </a:pPr>
            <a:r>
              <a:rPr lang="en-CA">
                <a:solidFill>
                  <a:schemeClr val="dk1"/>
                </a:solidFill>
                <a:latin typeface="Calibri"/>
                <a:ea typeface="Calibri"/>
                <a:cs typeface="Calibri"/>
                <a:sym typeface="Calibri"/>
              </a:rPr>
              <a:t>What is reproducibility?</a:t>
            </a:r>
            <a:endParaRPr>
              <a:solidFill>
                <a:schemeClr val="dk1"/>
              </a:solidFill>
              <a:latin typeface="Calibri"/>
              <a:ea typeface="Calibri"/>
              <a:cs typeface="Calibri"/>
              <a:sym typeface="Calibri"/>
            </a:endParaRPr>
          </a:p>
        </p:txBody>
      </p:sp>
      <p:sp>
        <p:nvSpPr>
          <p:cNvPr id="406" name="Google Shape;406;p66"/>
          <p:cNvSpPr txBox="1">
            <a:spLocks noGrp="1"/>
          </p:cNvSpPr>
          <p:nvPr>
            <p:ph type="body" idx="2"/>
          </p:nvPr>
        </p:nvSpPr>
        <p:spPr>
          <a:xfrm>
            <a:off x="747544" y="1540006"/>
            <a:ext cx="5286840" cy="4350600"/>
          </a:xfrm>
          <a:prstGeom prst="rect">
            <a:avLst/>
          </a:prstGeom>
          <a:noFill/>
          <a:ln>
            <a:noFill/>
          </a:ln>
        </p:spPr>
        <p:txBody>
          <a:bodyPr spcFirstLastPara="1" vert="horz" wrap="square" lIns="91425" tIns="45700" rIns="91425" bIns="45700" rtlCol="0" anchor="t" anchorCtr="0">
            <a:noAutofit/>
          </a:bodyPr>
          <a:lstStyle/>
          <a:p>
            <a:pPr>
              <a:spcBef>
                <a:spcPts val="480"/>
              </a:spcBef>
              <a:buClr>
                <a:schemeClr val="dk1"/>
              </a:buClr>
              <a:buSzPts val="2400"/>
            </a:pPr>
            <a:r>
              <a:rPr lang="en-CA" b="1" dirty="0"/>
              <a:t>Computational reproducibility</a:t>
            </a:r>
          </a:p>
          <a:p>
            <a:pPr marL="800100" lvl="1" indent="-342900">
              <a:spcBef>
                <a:spcPts val="480"/>
              </a:spcBef>
              <a:buClr>
                <a:schemeClr val="dk1"/>
              </a:buClr>
              <a:buSzPts val="2400"/>
              <a:buFont typeface="Arial"/>
              <a:buChar char="•"/>
            </a:pPr>
            <a:r>
              <a:rPr lang="en-CA" sz="2000" b="1" dirty="0">
                <a:solidFill>
                  <a:schemeClr val="dk1"/>
                </a:solidFill>
                <a:latin typeface="Calibri"/>
                <a:ea typeface="Calibri"/>
                <a:cs typeface="Calibri"/>
                <a:sym typeface="Calibri"/>
              </a:rPr>
              <a:t>Results-based</a:t>
            </a:r>
            <a:endParaRPr sz="2000" b="1" dirty="0">
              <a:solidFill>
                <a:schemeClr val="dk1"/>
              </a:solidFill>
              <a:latin typeface="Calibri"/>
              <a:ea typeface="Calibri"/>
              <a:cs typeface="Calibri"/>
              <a:sym typeface="Calibri"/>
            </a:endParaRPr>
          </a:p>
          <a:p>
            <a:pPr marL="0" indent="0">
              <a:spcBef>
                <a:spcPts val="480"/>
              </a:spcBef>
              <a:buClr>
                <a:schemeClr val="dk1"/>
              </a:buClr>
              <a:buNone/>
            </a:pPr>
            <a:endParaRPr sz="2400" dirty="0">
              <a:solidFill>
                <a:schemeClr val="dk1"/>
              </a:solidFill>
              <a:latin typeface="Calibri"/>
              <a:ea typeface="Calibri"/>
              <a:cs typeface="Calibri"/>
              <a:sym typeface="Calibri"/>
            </a:endParaRPr>
          </a:p>
        </p:txBody>
      </p:sp>
      <p:sp>
        <p:nvSpPr>
          <p:cNvPr id="407" name="Google Shape;407;p66"/>
          <p:cNvSpPr txBox="1">
            <a:spLocks noGrp="1"/>
          </p:cNvSpPr>
          <p:nvPr>
            <p:ph type="body" idx="3"/>
          </p:nvPr>
        </p:nvSpPr>
        <p:spPr>
          <a:xfrm>
            <a:off x="6169026" y="1535113"/>
            <a:ext cx="4041775" cy="639762"/>
          </a:xfrm>
          <a:prstGeom prst="rect">
            <a:avLst/>
          </a:prstGeom>
          <a:noFill/>
          <a:ln>
            <a:noFill/>
          </a:ln>
        </p:spPr>
        <p:txBody>
          <a:bodyPr spcFirstLastPara="1" vert="horz" wrap="square" lIns="91425" tIns="45700" rIns="91425" bIns="45700" rtlCol="0" anchor="b" anchorCtr="0">
            <a:noAutofit/>
          </a:bodyPr>
          <a:lstStyle/>
          <a:p>
            <a:pPr>
              <a:spcBef>
                <a:spcPts val="0"/>
              </a:spcBef>
              <a:buClr>
                <a:schemeClr val="dk1"/>
              </a:buClr>
            </a:pPr>
            <a:r>
              <a:rPr lang="en-CA">
                <a:solidFill>
                  <a:schemeClr val="dk1"/>
                </a:solidFill>
                <a:latin typeface="Calibri"/>
                <a:ea typeface="Calibri"/>
                <a:cs typeface="Calibri"/>
                <a:sym typeface="Calibri"/>
              </a:rPr>
              <a:t>Scientific method</a:t>
            </a:r>
            <a:endParaRPr>
              <a:solidFill>
                <a:schemeClr val="dk1"/>
              </a:solidFill>
              <a:latin typeface="Calibri"/>
              <a:ea typeface="Calibri"/>
              <a:cs typeface="Calibri"/>
              <a:sym typeface="Calibri"/>
            </a:endParaRPr>
          </a:p>
        </p:txBody>
      </p:sp>
      <p:grpSp>
        <p:nvGrpSpPr>
          <p:cNvPr id="408" name="Google Shape;408;p66"/>
          <p:cNvGrpSpPr/>
          <p:nvPr/>
        </p:nvGrpSpPr>
        <p:grpSpPr>
          <a:xfrm>
            <a:off x="6248067" y="2176700"/>
            <a:ext cx="3883691" cy="3947636"/>
            <a:chOff x="79041" y="1825"/>
            <a:chExt cx="3883691" cy="3947636"/>
          </a:xfrm>
        </p:grpSpPr>
        <p:sp>
          <p:nvSpPr>
            <p:cNvPr id="409" name="Google Shape;409;p66"/>
            <p:cNvSpPr/>
            <p:nvPr/>
          </p:nvSpPr>
          <p:spPr>
            <a:xfrm>
              <a:off x="1489023" y="1825"/>
              <a:ext cx="1063728" cy="691423"/>
            </a:xfrm>
            <a:prstGeom prst="roundRect">
              <a:avLst>
                <a:gd name="adj" fmla="val 16667"/>
              </a:avLst>
            </a:prstGeom>
            <a:solidFill>
              <a:srgbClr val="92D05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10" name="Google Shape;410;p66"/>
            <p:cNvSpPr txBox="1"/>
            <p:nvPr/>
          </p:nvSpPr>
          <p:spPr>
            <a:xfrm>
              <a:off x="1522775" y="35577"/>
              <a:ext cx="996224" cy="623919"/>
            </a:xfrm>
            <a:prstGeom prst="rect">
              <a:avLst/>
            </a:prstGeom>
            <a:noFill/>
            <a:ln>
              <a:noFill/>
            </a:ln>
          </p:spPr>
          <p:txBody>
            <a:bodyPr spcFirstLastPara="1" wrap="square" lIns="53325" tIns="53325" rIns="53325" bIns="53325" anchor="ctr" anchorCtr="0">
              <a:noAutofit/>
            </a:bodyPr>
            <a:lstStyle/>
            <a:p>
              <a:pPr algn="ctr">
                <a:lnSpc>
                  <a:spcPct val="90000"/>
                </a:lnSpc>
              </a:pPr>
              <a:r>
                <a:rPr lang="en-CA" sz="1400">
                  <a:solidFill>
                    <a:schemeClr val="lt1"/>
                  </a:solidFill>
                  <a:latin typeface="Calibri"/>
                  <a:ea typeface="Calibri"/>
                  <a:cs typeface="Calibri"/>
                  <a:sym typeface="Calibri"/>
                </a:rPr>
                <a:t>Observation</a:t>
              </a:r>
              <a:endParaRPr sz="1400">
                <a:solidFill>
                  <a:schemeClr val="lt1"/>
                </a:solidFill>
                <a:latin typeface="Calibri"/>
                <a:ea typeface="Calibri"/>
                <a:cs typeface="Calibri"/>
                <a:sym typeface="Calibri"/>
              </a:endParaRPr>
            </a:p>
          </p:txBody>
        </p:sp>
        <p:sp>
          <p:nvSpPr>
            <p:cNvPr id="411" name="Google Shape;411;p66"/>
            <p:cNvSpPr/>
            <p:nvPr/>
          </p:nvSpPr>
          <p:spPr>
            <a:xfrm>
              <a:off x="392781" y="347537"/>
              <a:ext cx="3256212" cy="3256212"/>
            </a:xfrm>
            <a:custGeom>
              <a:avLst/>
              <a:gdLst/>
              <a:ahLst/>
              <a:cxnLst/>
              <a:rect l="l" t="t" r="r" b="b"/>
              <a:pathLst>
                <a:path w="120000" h="120000" extrusionOk="0">
                  <a:moveTo>
                    <a:pt x="79850" y="3378"/>
                  </a:moveTo>
                  <a:lnTo>
                    <a:pt x="79850" y="3378"/>
                  </a:lnTo>
                  <a:cubicBezTo>
                    <a:pt x="88118" y="6277"/>
                    <a:pt x="95652" y="10951"/>
                    <a:pt x="101920" y="17073"/>
                  </a:cubicBezTo>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12" name="Google Shape;412;p66"/>
            <p:cNvSpPr/>
            <p:nvPr/>
          </p:nvSpPr>
          <p:spPr>
            <a:xfrm>
              <a:off x="2899004" y="815879"/>
              <a:ext cx="1063728" cy="691423"/>
            </a:xfrm>
            <a:prstGeom prst="roundRect">
              <a:avLst>
                <a:gd name="adj" fmla="val 16667"/>
              </a:avLst>
            </a:prstGeom>
            <a:solidFill>
              <a:srgbClr val="92D05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13" name="Google Shape;413;p66"/>
            <p:cNvSpPr txBox="1"/>
            <p:nvPr/>
          </p:nvSpPr>
          <p:spPr>
            <a:xfrm>
              <a:off x="2932756" y="849631"/>
              <a:ext cx="996224" cy="623919"/>
            </a:xfrm>
            <a:prstGeom prst="rect">
              <a:avLst/>
            </a:prstGeom>
            <a:noFill/>
            <a:ln>
              <a:noFill/>
            </a:ln>
          </p:spPr>
          <p:txBody>
            <a:bodyPr spcFirstLastPara="1" wrap="square" lIns="53325" tIns="53325" rIns="53325" bIns="53325" anchor="ctr" anchorCtr="0">
              <a:noAutofit/>
            </a:bodyPr>
            <a:lstStyle/>
            <a:p>
              <a:pPr algn="ctr">
                <a:lnSpc>
                  <a:spcPct val="90000"/>
                </a:lnSpc>
              </a:pPr>
              <a:r>
                <a:rPr lang="en-CA" sz="1400">
                  <a:solidFill>
                    <a:schemeClr val="lt1"/>
                  </a:solidFill>
                  <a:latin typeface="Calibri"/>
                  <a:ea typeface="Calibri"/>
                  <a:cs typeface="Calibri"/>
                  <a:sym typeface="Calibri"/>
                </a:rPr>
                <a:t>Question</a:t>
              </a:r>
              <a:endParaRPr sz="1400">
                <a:solidFill>
                  <a:schemeClr val="lt1"/>
                </a:solidFill>
                <a:latin typeface="Calibri"/>
                <a:ea typeface="Calibri"/>
                <a:cs typeface="Calibri"/>
                <a:sym typeface="Calibri"/>
              </a:endParaRPr>
            </a:p>
          </p:txBody>
        </p:sp>
        <p:sp>
          <p:nvSpPr>
            <p:cNvPr id="414" name="Google Shape;414;p66"/>
            <p:cNvSpPr/>
            <p:nvPr/>
          </p:nvSpPr>
          <p:spPr>
            <a:xfrm>
              <a:off x="392781" y="347537"/>
              <a:ext cx="3256212" cy="3256212"/>
            </a:xfrm>
            <a:custGeom>
              <a:avLst/>
              <a:gdLst/>
              <a:ahLst/>
              <a:cxnLst/>
              <a:rect l="l" t="t" r="r" b="b"/>
              <a:pathLst>
                <a:path w="120000" h="120000" extrusionOk="0">
                  <a:moveTo>
                    <a:pt x="117562" y="43071"/>
                  </a:moveTo>
                  <a:cubicBezTo>
                    <a:pt x="120812" y="54123"/>
                    <a:pt x="120812" y="65877"/>
                    <a:pt x="117562" y="76928"/>
                  </a:cubicBezTo>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15" name="Google Shape;415;p66"/>
            <p:cNvSpPr/>
            <p:nvPr/>
          </p:nvSpPr>
          <p:spPr>
            <a:xfrm>
              <a:off x="2899004" y="2443985"/>
              <a:ext cx="1063728" cy="691423"/>
            </a:xfrm>
            <a:prstGeom prst="roundRect">
              <a:avLst>
                <a:gd name="adj" fmla="val 16667"/>
              </a:avLst>
            </a:prstGeom>
            <a:solidFill>
              <a:srgbClr val="92D05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16" name="Google Shape;416;p66"/>
            <p:cNvSpPr txBox="1"/>
            <p:nvPr/>
          </p:nvSpPr>
          <p:spPr>
            <a:xfrm>
              <a:off x="2932756" y="2477737"/>
              <a:ext cx="996224" cy="623919"/>
            </a:xfrm>
            <a:prstGeom prst="rect">
              <a:avLst/>
            </a:prstGeom>
            <a:noFill/>
            <a:ln>
              <a:noFill/>
            </a:ln>
          </p:spPr>
          <p:txBody>
            <a:bodyPr spcFirstLastPara="1" wrap="square" lIns="53325" tIns="53325" rIns="53325" bIns="53325" anchor="ctr" anchorCtr="0">
              <a:noAutofit/>
            </a:bodyPr>
            <a:lstStyle/>
            <a:p>
              <a:pPr algn="ctr">
                <a:lnSpc>
                  <a:spcPct val="90000"/>
                </a:lnSpc>
              </a:pPr>
              <a:r>
                <a:rPr lang="en-CA" sz="1400">
                  <a:solidFill>
                    <a:schemeClr val="lt1"/>
                  </a:solidFill>
                  <a:latin typeface="Calibri"/>
                  <a:ea typeface="Calibri"/>
                  <a:cs typeface="Calibri"/>
                  <a:sym typeface="Calibri"/>
                </a:rPr>
                <a:t>Hypothesis</a:t>
              </a:r>
              <a:endParaRPr sz="1400">
                <a:solidFill>
                  <a:schemeClr val="lt1"/>
                </a:solidFill>
                <a:latin typeface="Calibri"/>
                <a:ea typeface="Calibri"/>
                <a:cs typeface="Calibri"/>
                <a:sym typeface="Calibri"/>
              </a:endParaRPr>
            </a:p>
          </p:txBody>
        </p:sp>
        <p:sp>
          <p:nvSpPr>
            <p:cNvPr id="417" name="Google Shape;417;p66"/>
            <p:cNvSpPr/>
            <p:nvPr/>
          </p:nvSpPr>
          <p:spPr>
            <a:xfrm>
              <a:off x="392781" y="347537"/>
              <a:ext cx="3256212" cy="3256212"/>
            </a:xfrm>
            <a:custGeom>
              <a:avLst/>
              <a:gdLst/>
              <a:ahLst/>
              <a:cxnLst/>
              <a:rect l="l" t="t" r="r" b="b"/>
              <a:pathLst>
                <a:path w="120000" h="120000" extrusionOk="0">
                  <a:moveTo>
                    <a:pt x="101920" y="102925"/>
                  </a:moveTo>
                  <a:cubicBezTo>
                    <a:pt x="95651" y="109047"/>
                    <a:pt x="88118" y="113721"/>
                    <a:pt x="79850" y="116620"/>
                  </a:cubicBezTo>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18" name="Google Shape;418;p66"/>
            <p:cNvSpPr/>
            <p:nvPr/>
          </p:nvSpPr>
          <p:spPr>
            <a:xfrm>
              <a:off x="1489023" y="3258038"/>
              <a:ext cx="1063728" cy="691423"/>
            </a:xfrm>
            <a:prstGeom prst="roundRect">
              <a:avLst>
                <a:gd name="adj" fmla="val 16667"/>
              </a:avLst>
            </a:prstGeom>
            <a:solidFill>
              <a:srgbClr val="92D05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19" name="Google Shape;419;p66"/>
            <p:cNvSpPr txBox="1"/>
            <p:nvPr/>
          </p:nvSpPr>
          <p:spPr>
            <a:xfrm>
              <a:off x="1522775" y="3291790"/>
              <a:ext cx="996224" cy="623919"/>
            </a:xfrm>
            <a:prstGeom prst="rect">
              <a:avLst/>
            </a:prstGeom>
            <a:noFill/>
            <a:ln>
              <a:noFill/>
            </a:ln>
          </p:spPr>
          <p:txBody>
            <a:bodyPr spcFirstLastPara="1" wrap="square" lIns="53325" tIns="53325" rIns="53325" bIns="53325" anchor="ctr" anchorCtr="0">
              <a:noAutofit/>
            </a:bodyPr>
            <a:lstStyle/>
            <a:p>
              <a:pPr algn="ctr">
                <a:lnSpc>
                  <a:spcPct val="90000"/>
                </a:lnSpc>
              </a:pPr>
              <a:r>
                <a:rPr lang="en-CA" sz="1400">
                  <a:solidFill>
                    <a:schemeClr val="lt1"/>
                  </a:solidFill>
                  <a:latin typeface="Calibri"/>
                  <a:ea typeface="Calibri"/>
                  <a:cs typeface="Calibri"/>
                  <a:sym typeface="Calibri"/>
                </a:rPr>
                <a:t>Prediction</a:t>
              </a:r>
              <a:endParaRPr sz="1400">
                <a:solidFill>
                  <a:schemeClr val="lt1"/>
                </a:solidFill>
                <a:latin typeface="Calibri"/>
                <a:ea typeface="Calibri"/>
                <a:cs typeface="Calibri"/>
                <a:sym typeface="Calibri"/>
              </a:endParaRPr>
            </a:p>
          </p:txBody>
        </p:sp>
        <p:sp>
          <p:nvSpPr>
            <p:cNvPr id="420" name="Google Shape;420;p66"/>
            <p:cNvSpPr/>
            <p:nvPr/>
          </p:nvSpPr>
          <p:spPr>
            <a:xfrm>
              <a:off x="392781" y="347537"/>
              <a:ext cx="3256212" cy="3256212"/>
            </a:xfrm>
            <a:custGeom>
              <a:avLst/>
              <a:gdLst/>
              <a:ahLst/>
              <a:cxnLst/>
              <a:rect l="l" t="t" r="r" b="b"/>
              <a:pathLst>
                <a:path w="120000" h="120000" extrusionOk="0">
                  <a:moveTo>
                    <a:pt x="40149" y="116621"/>
                  </a:moveTo>
                  <a:cubicBezTo>
                    <a:pt x="31881" y="113722"/>
                    <a:pt x="24347" y="109048"/>
                    <a:pt x="18079" y="102926"/>
                  </a:cubicBezTo>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21" name="Google Shape;421;p66"/>
            <p:cNvSpPr/>
            <p:nvPr/>
          </p:nvSpPr>
          <p:spPr>
            <a:xfrm>
              <a:off x="79041" y="2443985"/>
              <a:ext cx="1063728" cy="691423"/>
            </a:xfrm>
            <a:prstGeom prst="roundRect">
              <a:avLst>
                <a:gd name="adj" fmla="val 16667"/>
              </a:avLst>
            </a:prstGeom>
            <a:solidFill>
              <a:srgbClr val="92D05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22" name="Google Shape;422;p66"/>
            <p:cNvSpPr txBox="1"/>
            <p:nvPr/>
          </p:nvSpPr>
          <p:spPr>
            <a:xfrm>
              <a:off x="112793" y="2477737"/>
              <a:ext cx="996224" cy="623919"/>
            </a:xfrm>
            <a:prstGeom prst="rect">
              <a:avLst/>
            </a:prstGeom>
            <a:noFill/>
            <a:ln>
              <a:noFill/>
            </a:ln>
          </p:spPr>
          <p:txBody>
            <a:bodyPr spcFirstLastPara="1" wrap="square" lIns="53325" tIns="53325" rIns="53325" bIns="53325" anchor="ctr" anchorCtr="0">
              <a:noAutofit/>
            </a:bodyPr>
            <a:lstStyle/>
            <a:p>
              <a:pPr algn="ctr">
                <a:lnSpc>
                  <a:spcPct val="90000"/>
                </a:lnSpc>
              </a:pPr>
              <a:r>
                <a:rPr lang="en-CA" sz="1400">
                  <a:solidFill>
                    <a:schemeClr val="lt1"/>
                  </a:solidFill>
                  <a:latin typeface="Calibri"/>
                  <a:ea typeface="Calibri"/>
                  <a:cs typeface="Calibri"/>
                  <a:sym typeface="Calibri"/>
                </a:rPr>
                <a:t>Testing</a:t>
              </a:r>
              <a:endParaRPr sz="1400">
                <a:solidFill>
                  <a:schemeClr val="lt1"/>
                </a:solidFill>
                <a:latin typeface="Calibri"/>
                <a:ea typeface="Calibri"/>
                <a:cs typeface="Calibri"/>
                <a:sym typeface="Calibri"/>
              </a:endParaRPr>
            </a:p>
          </p:txBody>
        </p:sp>
        <p:sp>
          <p:nvSpPr>
            <p:cNvPr id="423" name="Google Shape;423;p66"/>
            <p:cNvSpPr/>
            <p:nvPr/>
          </p:nvSpPr>
          <p:spPr>
            <a:xfrm>
              <a:off x="392781" y="347537"/>
              <a:ext cx="3256212" cy="3256212"/>
            </a:xfrm>
            <a:custGeom>
              <a:avLst/>
              <a:gdLst/>
              <a:ahLst/>
              <a:cxnLst/>
              <a:rect l="l" t="t" r="r" b="b"/>
              <a:pathLst>
                <a:path w="120000" h="120000" extrusionOk="0">
                  <a:moveTo>
                    <a:pt x="2437" y="76928"/>
                  </a:moveTo>
                  <a:lnTo>
                    <a:pt x="2437" y="76928"/>
                  </a:lnTo>
                  <a:cubicBezTo>
                    <a:pt x="-813" y="65876"/>
                    <a:pt x="-813" y="54122"/>
                    <a:pt x="2437" y="43071"/>
                  </a:cubicBezTo>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24" name="Google Shape;424;p66"/>
            <p:cNvSpPr/>
            <p:nvPr/>
          </p:nvSpPr>
          <p:spPr>
            <a:xfrm>
              <a:off x="79041" y="815879"/>
              <a:ext cx="1063728" cy="691423"/>
            </a:xfrm>
            <a:prstGeom prst="roundRect">
              <a:avLst>
                <a:gd name="adj" fmla="val 16667"/>
              </a:avLst>
            </a:prstGeom>
            <a:solidFill>
              <a:srgbClr val="92D05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25" name="Google Shape;425;p66"/>
            <p:cNvSpPr txBox="1"/>
            <p:nvPr/>
          </p:nvSpPr>
          <p:spPr>
            <a:xfrm>
              <a:off x="112793" y="849631"/>
              <a:ext cx="996224" cy="623919"/>
            </a:xfrm>
            <a:prstGeom prst="rect">
              <a:avLst/>
            </a:prstGeom>
            <a:noFill/>
            <a:ln>
              <a:noFill/>
            </a:ln>
          </p:spPr>
          <p:txBody>
            <a:bodyPr spcFirstLastPara="1" wrap="square" lIns="53325" tIns="53325" rIns="53325" bIns="53325" anchor="ctr" anchorCtr="0">
              <a:noAutofit/>
            </a:bodyPr>
            <a:lstStyle/>
            <a:p>
              <a:pPr algn="ctr">
                <a:lnSpc>
                  <a:spcPct val="90000"/>
                </a:lnSpc>
              </a:pPr>
              <a:r>
                <a:rPr lang="en-CA" sz="1400">
                  <a:solidFill>
                    <a:schemeClr val="lt1"/>
                  </a:solidFill>
                  <a:latin typeface="Calibri"/>
                  <a:ea typeface="Calibri"/>
                  <a:cs typeface="Calibri"/>
                  <a:sym typeface="Calibri"/>
                </a:rPr>
                <a:t>Analysis</a:t>
              </a:r>
              <a:endParaRPr sz="1400">
                <a:solidFill>
                  <a:schemeClr val="lt1"/>
                </a:solidFill>
                <a:latin typeface="Calibri"/>
                <a:ea typeface="Calibri"/>
                <a:cs typeface="Calibri"/>
                <a:sym typeface="Calibri"/>
              </a:endParaRPr>
            </a:p>
          </p:txBody>
        </p:sp>
        <p:sp>
          <p:nvSpPr>
            <p:cNvPr id="426" name="Google Shape;426;p66"/>
            <p:cNvSpPr/>
            <p:nvPr/>
          </p:nvSpPr>
          <p:spPr>
            <a:xfrm>
              <a:off x="392781" y="347537"/>
              <a:ext cx="3256212" cy="3256212"/>
            </a:xfrm>
            <a:custGeom>
              <a:avLst/>
              <a:gdLst/>
              <a:ahLst/>
              <a:cxnLst/>
              <a:rect l="l" t="t" r="r" b="b"/>
              <a:pathLst>
                <a:path w="120000" h="120000" extrusionOk="0">
                  <a:moveTo>
                    <a:pt x="18079" y="17074"/>
                  </a:moveTo>
                  <a:lnTo>
                    <a:pt x="18079" y="17074"/>
                  </a:lnTo>
                  <a:cubicBezTo>
                    <a:pt x="24348" y="10952"/>
                    <a:pt x="31881" y="6278"/>
                    <a:pt x="40149" y="3379"/>
                  </a:cubicBezTo>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427" name="Google Shape;427;p66"/>
          <p:cNvSpPr/>
          <p:nvPr/>
        </p:nvSpPr>
        <p:spPr>
          <a:xfrm>
            <a:off x="7680176" y="3810744"/>
            <a:ext cx="1080120" cy="626368"/>
          </a:xfrm>
          <a:prstGeom prst="roundRect">
            <a:avLst>
              <a:gd name="adj" fmla="val 16667"/>
            </a:avLst>
          </a:prstGeom>
          <a:solidFill>
            <a:srgbClr val="92D050"/>
          </a:solid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428" name="Google Shape;428;p66"/>
          <p:cNvSpPr txBox="1"/>
          <p:nvPr/>
        </p:nvSpPr>
        <p:spPr>
          <a:xfrm>
            <a:off x="7680176" y="3985320"/>
            <a:ext cx="1008112" cy="307777"/>
          </a:xfrm>
          <a:prstGeom prst="rect">
            <a:avLst/>
          </a:prstGeom>
          <a:noFill/>
          <a:ln>
            <a:noFill/>
          </a:ln>
        </p:spPr>
        <p:txBody>
          <a:bodyPr spcFirstLastPara="1" wrap="square" lIns="91425" tIns="45700" rIns="91425" bIns="45700" anchor="t" anchorCtr="0">
            <a:noAutofit/>
          </a:bodyPr>
          <a:lstStyle/>
          <a:p>
            <a:pPr algn="r"/>
            <a:r>
              <a:rPr lang="en-CA" sz="1400">
                <a:solidFill>
                  <a:srgbClr val="C00000"/>
                </a:solidFill>
                <a:latin typeface="Calibri"/>
                <a:ea typeface="Calibri"/>
                <a:cs typeface="Calibri"/>
                <a:sym typeface="Calibri"/>
              </a:rPr>
              <a:t>Replication</a:t>
            </a:r>
            <a:endParaRPr sz="1400">
              <a:solidFill>
                <a:srgbClr val="C00000"/>
              </a:solidFill>
              <a:latin typeface="Calibri"/>
              <a:ea typeface="Calibri"/>
              <a:cs typeface="Calibri"/>
              <a:sym typeface="Calibri"/>
            </a:endParaRPr>
          </a:p>
        </p:txBody>
      </p:sp>
      <p:sp>
        <p:nvSpPr>
          <p:cNvPr id="429" name="Google Shape;429;p66"/>
          <p:cNvSpPr/>
          <p:nvPr/>
        </p:nvSpPr>
        <p:spPr>
          <a:xfrm rot="420000">
            <a:off x="6528048" y="3702732"/>
            <a:ext cx="144016" cy="216024"/>
          </a:xfrm>
          <a:prstGeom prst="triangle">
            <a:avLst>
              <a:gd name="adj"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430" name="Google Shape;430;p66"/>
          <p:cNvSpPr/>
          <p:nvPr/>
        </p:nvSpPr>
        <p:spPr>
          <a:xfrm rot="7680000">
            <a:off x="9177874" y="2796158"/>
            <a:ext cx="144016" cy="216024"/>
          </a:xfrm>
          <a:prstGeom prst="triangle">
            <a:avLst>
              <a:gd name="adj"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cxnSp>
        <p:nvCxnSpPr>
          <p:cNvPr id="432" name="Google Shape;432;p66"/>
          <p:cNvCxnSpPr>
            <a:stCxn id="425" idx="3"/>
            <a:endCxn id="427" idx="0"/>
          </p:cNvCxnSpPr>
          <p:nvPr/>
        </p:nvCxnSpPr>
        <p:spPr>
          <a:xfrm>
            <a:off x="7278042" y="3336465"/>
            <a:ext cx="942300" cy="474300"/>
          </a:xfrm>
          <a:prstGeom prst="curvedConnector2">
            <a:avLst/>
          </a:prstGeom>
          <a:noFill/>
          <a:ln w="38100" cap="flat" cmpd="sng">
            <a:solidFill>
              <a:srgbClr val="FF0000"/>
            </a:solidFill>
            <a:prstDash val="solid"/>
            <a:round/>
            <a:headEnd type="none" w="med" len="med"/>
            <a:tailEnd type="triangle" w="med" len="med"/>
          </a:ln>
        </p:spPr>
      </p:cxnSp>
      <p:cxnSp>
        <p:nvCxnSpPr>
          <p:cNvPr id="433" name="Google Shape;433;p66"/>
          <p:cNvCxnSpPr>
            <a:stCxn id="428" idx="1"/>
            <a:endCxn id="425" idx="2"/>
          </p:cNvCxnSpPr>
          <p:nvPr/>
        </p:nvCxnSpPr>
        <p:spPr>
          <a:xfrm rot="10800000">
            <a:off x="6779876" y="3648408"/>
            <a:ext cx="900300" cy="490800"/>
          </a:xfrm>
          <a:prstGeom prst="curvedConnector2">
            <a:avLst/>
          </a:prstGeom>
          <a:noFill/>
          <a:ln w="38100" cap="flat" cmpd="sng">
            <a:solidFill>
              <a:srgbClr val="FF0000"/>
            </a:solidFill>
            <a:prstDash val="solid"/>
            <a:round/>
            <a:headEnd type="none" w="med" len="med"/>
            <a:tailEnd type="triangle" w="med" len="med"/>
          </a:ln>
        </p:spPr>
      </p:cxnSp>
      <p:sp>
        <p:nvSpPr>
          <p:cNvPr id="2" name="Rectangle 1">
            <a:extLst>
              <a:ext uri="{FF2B5EF4-FFF2-40B4-BE49-F238E27FC236}">
                <a16:creationId xmlns:a16="http://schemas.microsoft.com/office/drawing/2014/main" id="{BABBBD02-10D5-44D1-B133-A941A0D6A70B}"/>
              </a:ext>
            </a:extLst>
          </p:cNvPr>
          <p:cNvSpPr/>
          <p:nvPr/>
        </p:nvSpPr>
        <p:spPr>
          <a:xfrm>
            <a:off x="208124" y="6322569"/>
            <a:ext cx="4735720" cy="369332"/>
          </a:xfrm>
          <a:prstGeom prst="rect">
            <a:avLst/>
          </a:prstGeom>
        </p:spPr>
        <p:txBody>
          <a:bodyPr wrap="none">
            <a:spAutoFit/>
          </a:bodyPr>
          <a:lstStyle/>
          <a:p>
            <a:r>
              <a:rPr lang="en-GB" dirty="0">
                <a:solidFill>
                  <a:srgbClr val="000000"/>
                </a:solidFill>
                <a:latin typeface="Calibri" panose="020F0502020204030204" pitchFamily="34" charset="0"/>
                <a:hlinkClick r:id="rId3"/>
              </a:rPr>
              <a:t>https://osf.io/tervf/</a:t>
            </a:r>
            <a:r>
              <a:rPr lang="en-GB" dirty="0">
                <a:solidFill>
                  <a:srgbClr val="000000"/>
                </a:solidFill>
                <a:latin typeface="Calibri" panose="020F0502020204030204" pitchFamily="34" charset="0"/>
              </a:rPr>
              <a:t> - April </a:t>
            </a:r>
            <a:r>
              <a:rPr lang="en-GB" dirty="0" err="1">
                <a:solidFill>
                  <a:srgbClr val="000000"/>
                </a:solidFill>
                <a:latin typeface="Calibri" panose="020F0502020204030204" pitchFamily="34" charset="0"/>
              </a:rPr>
              <a:t>Clyburne-Sherin</a:t>
            </a:r>
            <a:r>
              <a:rPr lang="en-GB" dirty="0">
                <a:solidFill>
                  <a:srgbClr val="000000"/>
                </a:solidFill>
                <a:latin typeface="Calibri" panose="020F0502020204030204" pitchFamily="34" charset="0"/>
              </a:rPr>
              <a:t>, OSF </a:t>
            </a:r>
            <a:endParaRPr lang="en-GB" dirty="0"/>
          </a:p>
        </p:txBody>
      </p:sp>
      <p:sp>
        <p:nvSpPr>
          <p:cNvPr id="33" name="TextBox 32">
            <a:extLst>
              <a:ext uri="{FF2B5EF4-FFF2-40B4-BE49-F238E27FC236}">
                <a16:creationId xmlns:a16="http://schemas.microsoft.com/office/drawing/2014/main" id="{664EEFE7-DE58-4718-9EAE-506F9B357168}"/>
              </a:ext>
            </a:extLst>
          </p:cNvPr>
          <p:cNvSpPr txBox="1"/>
          <p:nvPr/>
        </p:nvSpPr>
        <p:spPr>
          <a:xfrm>
            <a:off x="8855779" y="4007935"/>
            <a:ext cx="2997937" cy="369332"/>
          </a:xfrm>
          <a:prstGeom prst="rect">
            <a:avLst/>
          </a:prstGeom>
          <a:noFill/>
        </p:spPr>
        <p:txBody>
          <a:bodyPr wrap="none" rtlCol="0">
            <a:spAutoFit/>
          </a:bodyPr>
          <a:lstStyle/>
          <a:p>
            <a:r>
              <a:rPr lang="en-GB" dirty="0">
                <a:solidFill>
                  <a:srgbClr val="FF0000"/>
                </a:solidFill>
              </a:rPr>
              <a:t>Rerun the original experiment</a:t>
            </a:r>
          </a:p>
        </p:txBody>
      </p:sp>
    </p:spTree>
    <p:extLst>
      <p:ext uri="{BB962C8B-B14F-4D97-AF65-F5344CB8AC3E}">
        <p14:creationId xmlns:p14="http://schemas.microsoft.com/office/powerpoint/2010/main" val="3932112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67"/>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Autofit/>
          </a:bodyPr>
          <a:lstStyle/>
          <a:p>
            <a:pPr>
              <a:spcBef>
                <a:spcPts val="0"/>
              </a:spcBef>
              <a:buClr>
                <a:schemeClr val="dk1"/>
              </a:buClr>
            </a:pPr>
            <a:r>
              <a:rPr lang="en-CA">
                <a:solidFill>
                  <a:schemeClr val="dk1"/>
                </a:solidFill>
                <a:latin typeface="Calibri"/>
                <a:ea typeface="Calibri"/>
                <a:cs typeface="Calibri"/>
                <a:sym typeface="Calibri"/>
              </a:rPr>
              <a:t>What is reproducibility?</a:t>
            </a:r>
            <a:endParaRPr>
              <a:solidFill>
                <a:schemeClr val="dk1"/>
              </a:solidFill>
              <a:latin typeface="Calibri"/>
              <a:ea typeface="Calibri"/>
              <a:cs typeface="Calibri"/>
              <a:sym typeface="Calibri"/>
            </a:endParaRPr>
          </a:p>
        </p:txBody>
      </p:sp>
      <p:sp>
        <p:nvSpPr>
          <p:cNvPr id="442" name="Google Shape;442;p67"/>
          <p:cNvSpPr txBox="1">
            <a:spLocks noGrp="1"/>
          </p:cNvSpPr>
          <p:nvPr>
            <p:ph type="body" idx="3"/>
          </p:nvPr>
        </p:nvSpPr>
        <p:spPr>
          <a:xfrm>
            <a:off x="6169025" y="1535113"/>
            <a:ext cx="4041900" cy="639900"/>
          </a:xfrm>
          <a:prstGeom prst="rect">
            <a:avLst/>
          </a:prstGeom>
          <a:noFill/>
          <a:ln>
            <a:noFill/>
          </a:ln>
        </p:spPr>
        <p:txBody>
          <a:bodyPr spcFirstLastPara="1" vert="horz" wrap="square" lIns="91425" tIns="45700" rIns="91425" bIns="45700" rtlCol="0" anchor="b" anchorCtr="0">
            <a:noAutofit/>
          </a:bodyPr>
          <a:lstStyle/>
          <a:p>
            <a:pPr>
              <a:spcBef>
                <a:spcPts val="0"/>
              </a:spcBef>
              <a:buClr>
                <a:schemeClr val="dk1"/>
              </a:buClr>
            </a:pPr>
            <a:r>
              <a:rPr lang="en-CA">
                <a:solidFill>
                  <a:schemeClr val="dk1"/>
                </a:solidFill>
                <a:latin typeface="Calibri"/>
                <a:ea typeface="Calibri"/>
                <a:cs typeface="Calibri"/>
                <a:sym typeface="Calibri"/>
              </a:rPr>
              <a:t>Scientific method</a:t>
            </a:r>
            <a:endParaRPr>
              <a:solidFill>
                <a:schemeClr val="dk1"/>
              </a:solidFill>
              <a:latin typeface="Calibri"/>
              <a:ea typeface="Calibri"/>
              <a:cs typeface="Calibri"/>
              <a:sym typeface="Calibri"/>
            </a:endParaRPr>
          </a:p>
        </p:txBody>
      </p:sp>
      <p:grpSp>
        <p:nvGrpSpPr>
          <p:cNvPr id="443" name="Google Shape;443;p67"/>
          <p:cNvGrpSpPr/>
          <p:nvPr/>
        </p:nvGrpSpPr>
        <p:grpSpPr>
          <a:xfrm>
            <a:off x="6248067" y="2176701"/>
            <a:ext cx="3883763" cy="3947713"/>
            <a:chOff x="79041" y="1825"/>
            <a:chExt cx="3883763" cy="3947713"/>
          </a:xfrm>
        </p:grpSpPr>
        <p:sp>
          <p:nvSpPr>
            <p:cNvPr id="444" name="Google Shape;444;p67"/>
            <p:cNvSpPr/>
            <p:nvPr/>
          </p:nvSpPr>
          <p:spPr>
            <a:xfrm>
              <a:off x="1489023" y="1825"/>
              <a:ext cx="1063800" cy="691500"/>
            </a:xfrm>
            <a:prstGeom prst="roundRect">
              <a:avLst>
                <a:gd name="adj" fmla="val 16667"/>
              </a:avLst>
            </a:prstGeom>
            <a:solidFill>
              <a:srgbClr val="92D05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45" name="Google Shape;445;p67"/>
            <p:cNvSpPr txBox="1"/>
            <p:nvPr/>
          </p:nvSpPr>
          <p:spPr>
            <a:xfrm>
              <a:off x="1522775" y="35577"/>
              <a:ext cx="996300" cy="624000"/>
            </a:xfrm>
            <a:prstGeom prst="rect">
              <a:avLst/>
            </a:prstGeom>
            <a:noFill/>
            <a:ln>
              <a:noFill/>
            </a:ln>
          </p:spPr>
          <p:txBody>
            <a:bodyPr spcFirstLastPara="1" wrap="square" lIns="53325" tIns="53325" rIns="53325" bIns="53325" anchor="ctr" anchorCtr="0">
              <a:noAutofit/>
            </a:bodyPr>
            <a:lstStyle/>
            <a:p>
              <a:pPr algn="ctr">
                <a:lnSpc>
                  <a:spcPct val="90000"/>
                </a:lnSpc>
              </a:pPr>
              <a:r>
                <a:rPr lang="en-CA" sz="1400">
                  <a:solidFill>
                    <a:schemeClr val="lt1"/>
                  </a:solidFill>
                  <a:latin typeface="Calibri"/>
                  <a:ea typeface="Calibri"/>
                  <a:cs typeface="Calibri"/>
                  <a:sym typeface="Calibri"/>
                </a:rPr>
                <a:t>Observation</a:t>
              </a:r>
              <a:endParaRPr sz="1400">
                <a:solidFill>
                  <a:schemeClr val="lt1"/>
                </a:solidFill>
                <a:latin typeface="Calibri"/>
                <a:ea typeface="Calibri"/>
                <a:cs typeface="Calibri"/>
                <a:sym typeface="Calibri"/>
              </a:endParaRPr>
            </a:p>
          </p:txBody>
        </p:sp>
        <p:sp>
          <p:nvSpPr>
            <p:cNvPr id="446" name="Google Shape;446;p67"/>
            <p:cNvSpPr/>
            <p:nvPr/>
          </p:nvSpPr>
          <p:spPr>
            <a:xfrm>
              <a:off x="392781" y="347537"/>
              <a:ext cx="3256200" cy="3256200"/>
            </a:xfrm>
            <a:custGeom>
              <a:avLst/>
              <a:gdLst/>
              <a:ahLst/>
              <a:cxnLst/>
              <a:rect l="l" t="t" r="r" b="b"/>
              <a:pathLst>
                <a:path w="120000" h="120000" extrusionOk="0">
                  <a:moveTo>
                    <a:pt x="79850" y="3378"/>
                  </a:moveTo>
                  <a:lnTo>
                    <a:pt x="79850" y="3378"/>
                  </a:lnTo>
                  <a:cubicBezTo>
                    <a:pt x="88118" y="6277"/>
                    <a:pt x="95652" y="10951"/>
                    <a:pt x="101920" y="17073"/>
                  </a:cubicBezTo>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47" name="Google Shape;447;p67"/>
            <p:cNvSpPr/>
            <p:nvPr/>
          </p:nvSpPr>
          <p:spPr>
            <a:xfrm>
              <a:off x="2899004" y="815879"/>
              <a:ext cx="1063800" cy="691500"/>
            </a:xfrm>
            <a:prstGeom prst="roundRect">
              <a:avLst>
                <a:gd name="adj" fmla="val 16667"/>
              </a:avLst>
            </a:prstGeom>
            <a:solidFill>
              <a:srgbClr val="92D05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48" name="Google Shape;448;p67"/>
            <p:cNvSpPr txBox="1"/>
            <p:nvPr/>
          </p:nvSpPr>
          <p:spPr>
            <a:xfrm>
              <a:off x="2932756" y="849631"/>
              <a:ext cx="996300" cy="624000"/>
            </a:xfrm>
            <a:prstGeom prst="rect">
              <a:avLst/>
            </a:prstGeom>
            <a:noFill/>
            <a:ln>
              <a:noFill/>
            </a:ln>
          </p:spPr>
          <p:txBody>
            <a:bodyPr spcFirstLastPara="1" wrap="square" lIns="53325" tIns="53325" rIns="53325" bIns="53325" anchor="ctr" anchorCtr="0">
              <a:noAutofit/>
            </a:bodyPr>
            <a:lstStyle/>
            <a:p>
              <a:pPr algn="ctr">
                <a:lnSpc>
                  <a:spcPct val="90000"/>
                </a:lnSpc>
              </a:pPr>
              <a:r>
                <a:rPr lang="en-CA" sz="1400">
                  <a:solidFill>
                    <a:schemeClr val="lt1"/>
                  </a:solidFill>
                  <a:latin typeface="Calibri"/>
                  <a:ea typeface="Calibri"/>
                  <a:cs typeface="Calibri"/>
                  <a:sym typeface="Calibri"/>
                </a:rPr>
                <a:t>Question</a:t>
              </a:r>
              <a:endParaRPr sz="1400">
                <a:solidFill>
                  <a:schemeClr val="lt1"/>
                </a:solidFill>
                <a:latin typeface="Calibri"/>
                <a:ea typeface="Calibri"/>
                <a:cs typeface="Calibri"/>
                <a:sym typeface="Calibri"/>
              </a:endParaRPr>
            </a:p>
          </p:txBody>
        </p:sp>
        <p:sp>
          <p:nvSpPr>
            <p:cNvPr id="449" name="Google Shape;449;p67"/>
            <p:cNvSpPr/>
            <p:nvPr/>
          </p:nvSpPr>
          <p:spPr>
            <a:xfrm>
              <a:off x="392781" y="347537"/>
              <a:ext cx="3256200" cy="3256200"/>
            </a:xfrm>
            <a:custGeom>
              <a:avLst/>
              <a:gdLst/>
              <a:ahLst/>
              <a:cxnLst/>
              <a:rect l="l" t="t" r="r" b="b"/>
              <a:pathLst>
                <a:path w="120000" h="120000" extrusionOk="0">
                  <a:moveTo>
                    <a:pt x="117562" y="43071"/>
                  </a:moveTo>
                  <a:cubicBezTo>
                    <a:pt x="120812" y="54123"/>
                    <a:pt x="120812" y="65877"/>
                    <a:pt x="117562" y="76928"/>
                  </a:cubicBezTo>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50" name="Google Shape;450;p67"/>
            <p:cNvSpPr/>
            <p:nvPr/>
          </p:nvSpPr>
          <p:spPr>
            <a:xfrm>
              <a:off x="2899004" y="2443985"/>
              <a:ext cx="1063800" cy="691500"/>
            </a:xfrm>
            <a:prstGeom prst="roundRect">
              <a:avLst>
                <a:gd name="adj" fmla="val 16667"/>
              </a:avLst>
            </a:prstGeom>
            <a:solidFill>
              <a:srgbClr val="92D05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51" name="Google Shape;451;p67"/>
            <p:cNvSpPr txBox="1"/>
            <p:nvPr/>
          </p:nvSpPr>
          <p:spPr>
            <a:xfrm>
              <a:off x="2932756" y="2477737"/>
              <a:ext cx="996300" cy="624000"/>
            </a:xfrm>
            <a:prstGeom prst="rect">
              <a:avLst/>
            </a:prstGeom>
            <a:noFill/>
            <a:ln>
              <a:noFill/>
            </a:ln>
          </p:spPr>
          <p:txBody>
            <a:bodyPr spcFirstLastPara="1" wrap="square" lIns="53325" tIns="53325" rIns="53325" bIns="53325" anchor="ctr" anchorCtr="0">
              <a:noAutofit/>
            </a:bodyPr>
            <a:lstStyle/>
            <a:p>
              <a:pPr algn="ctr">
                <a:lnSpc>
                  <a:spcPct val="90000"/>
                </a:lnSpc>
              </a:pPr>
              <a:r>
                <a:rPr lang="en-CA" sz="1400">
                  <a:solidFill>
                    <a:schemeClr val="lt1"/>
                  </a:solidFill>
                  <a:latin typeface="Calibri"/>
                  <a:ea typeface="Calibri"/>
                  <a:cs typeface="Calibri"/>
                  <a:sym typeface="Calibri"/>
                </a:rPr>
                <a:t>Hypothesis</a:t>
              </a:r>
              <a:endParaRPr sz="1400">
                <a:solidFill>
                  <a:schemeClr val="lt1"/>
                </a:solidFill>
                <a:latin typeface="Calibri"/>
                <a:ea typeface="Calibri"/>
                <a:cs typeface="Calibri"/>
                <a:sym typeface="Calibri"/>
              </a:endParaRPr>
            </a:p>
          </p:txBody>
        </p:sp>
        <p:sp>
          <p:nvSpPr>
            <p:cNvPr id="452" name="Google Shape;452;p67"/>
            <p:cNvSpPr/>
            <p:nvPr/>
          </p:nvSpPr>
          <p:spPr>
            <a:xfrm>
              <a:off x="392781" y="347537"/>
              <a:ext cx="3256200" cy="3256200"/>
            </a:xfrm>
            <a:custGeom>
              <a:avLst/>
              <a:gdLst/>
              <a:ahLst/>
              <a:cxnLst/>
              <a:rect l="l" t="t" r="r" b="b"/>
              <a:pathLst>
                <a:path w="120000" h="120000" extrusionOk="0">
                  <a:moveTo>
                    <a:pt x="101920" y="102925"/>
                  </a:moveTo>
                  <a:cubicBezTo>
                    <a:pt x="95651" y="109047"/>
                    <a:pt x="88118" y="113721"/>
                    <a:pt x="79850" y="116620"/>
                  </a:cubicBezTo>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53" name="Google Shape;453;p67"/>
            <p:cNvSpPr/>
            <p:nvPr/>
          </p:nvSpPr>
          <p:spPr>
            <a:xfrm>
              <a:off x="1489023" y="3258038"/>
              <a:ext cx="1063800" cy="691500"/>
            </a:xfrm>
            <a:prstGeom prst="roundRect">
              <a:avLst>
                <a:gd name="adj" fmla="val 16667"/>
              </a:avLst>
            </a:prstGeom>
            <a:solidFill>
              <a:srgbClr val="92D05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54" name="Google Shape;454;p67"/>
            <p:cNvSpPr txBox="1"/>
            <p:nvPr/>
          </p:nvSpPr>
          <p:spPr>
            <a:xfrm>
              <a:off x="1522775" y="3291790"/>
              <a:ext cx="996300" cy="624000"/>
            </a:xfrm>
            <a:prstGeom prst="rect">
              <a:avLst/>
            </a:prstGeom>
            <a:noFill/>
            <a:ln>
              <a:noFill/>
            </a:ln>
          </p:spPr>
          <p:txBody>
            <a:bodyPr spcFirstLastPara="1" wrap="square" lIns="53325" tIns="53325" rIns="53325" bIns="53325" anchor="ctr" anchorCtr="0">
              <a:noAutofit/>
            </a:bodyPr>
            <a:lstStyle/>
            <a:p>
              <a:pPr algn="ctr">
                <a:lnSpc>
                  <a:spcPct val="90000"/>
                </a:lnSpc>
              </a:pPr>
              <a:r>
                <a:rPr lang="en-CA" sz="1400">
                  <a:solidFill>
                    <a:schemeClr val="lt1"/>
                  </a:solidFill>
                  <a:latin typeface="Calibri"/>
                  <a:ea typeface="Calibri"/>
                  <a:cs typeface="Calibri"/>
                  <a:sym typeface="Calibri"/>
                </a:rPr>
                <a:t>Prediction</a:t>
              </a:r>
              <a:endParaRPr sz="1400">
                <a:solidFill>
                  <a:schemeClr val="lt1"/>
                </a:solidFill>
                <a:latin typeface="Calibri"/>
                <a:ea typeface="Calibri"/>
                <a:cs typeface="Calibri"/>
                <a:sym typeface="Calibri"/>
              </a:endParaRPr>
            </a:p>
          </p:txBody>
        </p:sp>
        <p:sp>
          <p:nvSpPr>
            <p:cNvPr id="455" name="Google Shape;455;p67"/>
            <p:cNvSpPr/>
            <p:nvPr/>
          </p:nvSpPr>
          <p:spPr>
            <a:xfrm>
              <a:off x="392781" y="347537"/>
              <a:ext cx="3256200" cy="3256200"/>
            </a:xfrm>
            <a:custGeom>
              <a:avLst/>
              <a:gdLst/>
              <a:ahLst/>
              <a:cxnLst/>
              <a:rect l="l" t="t" r="r" b="b"/>
              <a:pathLst>
                <a:path w="120000" h="120000" extrusionOk="0">
                  <a:moveTo>
                    <a:pt x="40149" y="116621"/>
                  </a:moveTo>
                  <a:cubicBezTo>
                    <a:pt x="31881" y="113722"/>
                    <a:pt x="24347" y="109048"/>
                    <a:pt x="18079" y="102926"/>
                  </a:cubicBezTo>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56" name="Google Shape;456;p67"/>
            <p:cNvSpPr/>
            <p:nvPr/>
          </p:nvSpPr>
          <p:spPr>
            <a:xfrm>
              <a:off x="79041" y="2443985"/>
              <a:ext cx="1063800" cy="691500"/>
            </a:xfrm>
            <a:prstGeom prst="roundRect">
              <a:avLst>
                <a:gd name="adj" fmla="val 16667"/>
              </a:avLst>
            </a:prstGeom>
            <a:solidFill>
              <a:srgbClr val="92D05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57" name="Google Shape;457;p67"/>
            <p:cNvSpPr txBox="1"/>
            <p:nvPr/>
          </p:nvSpPr>
          <p:spPr>
            <a:xfrm>
              <a:off x="112793" y="2477737"/>
              <a:ext cx="996300" cy="624000"/>
            </a:xfrm>
            <a:prstGeom prst="rect">
              <a:avLst/>
            </a:prstGeom>
            <a:noFill/>
            <a:ln>
              <a:noFill/>
            </a:ln>
          </p:spPr>
          <p:txBody>
            <a:bodyPr spcFirstLastPara="1" wrap="square" lIns="53325" tIns="53325" rIns="53325" bIns="53325" anchor="ctr" anchorCtr="0">
              <a:noAutofit/>
            </a:bodyPr>
            <a:lstStyle/>
            <a:p>
              <a:pPr algn="ctr">
                <a:lnSpc>
                  <a:spcPct val="90000"/>
                </a:lnSpc>
              </a:pPr>
              <a:r>
                <a:rPr lang="en-CA" sz="1400">
                  <a:solidFill>
                    <a:schemeClr val="lt1"/>
                  </a:solidFill>
                  <a:latin typeface="Calibri"/>
                  <a:ea typeface="Calibri"/>
                  <a:cs typeface="Calibri"/>
                  <a:sym typeface="Calibri"/>
                </a:rPr>
                <a:t>Testing</a:t>
              </a:r>
              <a:endParaRPr sz="1400">
                <a:solidFill>
                  <a:schemeClr val="lt1"/>
                </a:solidFill>
                <a:latin typeface="Calibri"/>
                <a:ea typeface="Calibri"/>
                <a:cs typeface="Calibri"/>
                <a:sym typeface="Calibri"/>
              </a:endParaRPr>
            </a:p>
          </p:txBody>
        </p:sp>
        <p:sp>
          <p:nvSpPr>
            <p:cNvPr id="458" name="Google Shape;458;p67"/>
            <p:cNvSpPr/>
            <p:nvPr/>
          </p:nvSpPr>
          <p:spPr>
            <a:xfrm>
              <a:off x="392781" y="347537"/>
              <a:ext cx="3256200" cy="3256200"/>
            </a:xfrm>
            <a:custGeom>
              <a:avLst/>
              <a:gdLst/>
              <a:ahLst/>
              <a:cxnLst/>
              <a:rect l="l" t="t" r="r" b="b"/>
              <a:pathLst>
                <a:path w="120000" h="120000" extrusionOk="0">
                  <a:moveTo>
                    <a:pt x="2437" y="76928"/>
                  </a:moveTo>
                  <a:lnTo>
                    <a:pt x="2437" y="76928"/>
                  </a:lnTo>
                  <a:cubicBezTo>
                    <a:pt x="-813" y="65876"/>
                    <a:pt x="-813" y="54122"/>
                    <a:pt x="2437" y="43071"/>
                  </a:cubicBezTo>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59" name="Google Shape;459;p67"/>
            <p:cNvSpPr/>
            <p:nvPr/>
          </p:nvSpPr>
          <p:spPr>
            <a:xfrm>
              <a:off x="79041" y="815879"/>
              <a:ext cx="1063800" cy="691500"/>
            </a:xfrm>
            <a:prstGeom prst="roundRect">
              <a:avLst>
                <a:gd name="adj" fmla="val 16667"/>
              </a:avLst>
            </a:prstGeom>
            <a:solidFill>
              <a:srgbClr val="92D05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60" name="Google Shape;460;p67"/>
            <p:cNvSpPr txBox="1"/>
            <p:nvPr/>
          </p:nvSpPr>
          <p:spPr>
            <a:xfrm>
              <a:off x="112793" y="849631"/>
              <a:ext cx="996300" cy="624000"/>
            </a:xfrm>
            <a:prstGeom prst="rect">
              <a:avLst/>
            </a:prstGeom>
            <a:noFill/>
            <a:ln>
              <a:noFill/>
            </a:ln>
          </p:spPr>
          <p:txBody>
            <a:bodyPr spcFirstLastPara="1" wrap="square" lIns="53325" tIns="53325" rIns="53325" bIns="53325" anchor="ctr" anchorCtr="0">
              <a:noAutofit/>
            </a:bodyPr>
            <a:lstStyle/>
            <a:p>
              <a:pPr algn="ctr">
                <a:lnSpc>
                  <a:spcPct val="90000"/>
                </a:lnSpc>
              </a:pPr>
              <a:r>
                <a:rPr lang="en-CA" sz="1400">
                  <a:solidFill>
                    <a:schemeClr val="lt1"/>
                  </a:solidFill>
                  <a:latin typeface="Calibri"/>
                  <a:ea typeface="Calibri"/>
                  <a:cs typeface="Calibri"/>
                  <a:sym typeface="Calibri"/>
                </a:rPr>
                <a:t>Analysis</a:t>
              </a:r>
              <a:endParaRPr sz="1400">
                <a:solidFill>
                  <a:schemeClr val="lt1"/>
                </a:solidFill>
                <a:latin typeface="Calibri"/>
                <a:ea typeface="Calibri"/>
                <a:cs typeface="Calibri"/>
                <a:sym typeface="Calibri"/>
              </a:endParaRPr>
            </a:p>
          </p:txBody>
        </p:sp>
        <p:sp>
          <p:nvSpPr>
            <p:cNvPr id="461" name="Google Shape;461;p67"/>
            <p:cNvSpPr/>
            <p:nvPr/>
          </p:nvSpPr>
          <p:spPr>
            <a:xfrm>
              <a:off x="392781" y="347537"/>
              <a:ext cx="3256200" cy="3256200"/>
            </a:xfrm>
            <a:custGeom>
              <a:avLst/>
              <a:gdLst/>
              <a:ahLst/>
              <a:cxnLst/>
              <a:rect l="l" t="t" r="r" b="b"/>
              <a:pathLst>
                <a:path w="120000" h="120000" extrusionOk="0">
                  <a:moveTo>
                    <a:pt x="18079" y="17074"/>
                  </a:moveTo>
                  <a:lnTo>
                    <a:pt x="18079" y="17074"/>
                  </a:lnTo>
                  <a:cubicBezTo>
                    <a:pt x="24348" y="10952"/>
                    <a:pt x="31881" y="6278"/>
                    <a:pt x="40149" y="3379"/>
                  </a:cubicBezTo>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462" name="Google Shape;462;p67"/>
          <p:cNvSpPr/>
          <p:nvPr/>
        </p:nvSpPr>
        <p:spPr>
          <a:xfrm>
            <a:off x="5685656" y="3212976"/>
            <a:ext cx="2642700" cy="1800300"/>
          </a:xfrm>
          <a:prstGeom prst="arc">
            <a:avLst>
              <a:gd name="adj1" fmla="val 17331646"/>
              <a:gd name="adj2" fmla="val 4260204"/>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dk1"/>
              </a:solidFill>
              <a:latin typeface="Calibri"/>
              <a:ea typeface="Calibri"/>
              <a:cs typeface="Calibri"/>
              <a:sym typeface="Calibri"/>
            </a:endParaRPr>
          </a:p>
        </p:txBody>
      </p:sp>
      <p:sp>
        <p:nvSpPr>
          <p:cNvPr id="463" name="Google Shape;463;p67"/>
          <p:cNvSpPr/>
          <p:nvPr/>
        </p:nvSpPr>
        <p:spPr>
          <a:xfrm>
            <a:off x="7680176" y="3810744"/>
            <a:ext cx="1080000" cy="626400"/>
          </a:xfrm>
          <a:prstGeom prst="roundRect">
            <a:avLst>
              <a:gd name="adj" fmla="val 16667"/>
            </a:avLst>
          </a:prstGeom>
          <a:solidFill>
            <a:srgbClr val="92D050"/>
          </a:solid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464" name="Google Shape;464;p67"/>
          <p:cNvSpPr txBox="1"/>
          <p:nvPr/>
        </p:nvSpPr>
        <p:spPr>
          <a:xfrm>
            <a:off x="7680176" y="3985319"/>
            <a:ext cx="1008000" cy="307800"/>
          </a:xfrm>
          <a:prstGeom prst="rect">
            <a:avLst/>
          </a:prstGeom>
          <a:noFill/>
          <a:ln>
            <a:noFill/>
          </a:ln>
        </p:spPr>
        <p:txBody>
          <a:bodyPr spcFirstLastPara="1" wrap="square" lIns="91425" tIns="45700" rIns="91425" bIns="45700" anchor="t" anchorCtr="0">
            <a:noAutofit/>
          </a:bodyPr>
          <a:lstStyle/>
          <a:p>
            <a:pPr algn="r"/>
            <a:r>
              <a:rPr lang="en-CA" sz="1400">
                <a:solidFill>
                  <a:srgbClr val="C00000"/>
                </a:solidFill>
                <a:latin typeface="Calibri"/>
                <a:ea typeface="Calibri"/>
                <a:cs typeface="Calibri"/>
                <a:sym typeface="Calibri"/>
              </a:rPr>
              <a:t>Replication</a:t>
            </a:r>
            <a:endParaRPr sz="1400">
              <a:solidFill>
                <a:srgbClr val="C00000"/>
              </a:solidFill>
              <a:latin typeface="Calibri"/>
              <a:ea typeface="Calibri"/>
              <a:cs typeface="Calibri"/>
              <a:sym typeface="Calibri"/>
            </a:endParaRPr>
          </a:p>
        </p:txBody>
      </p:sp>
      <p:sp>
        <p:nvSpPr>
          <p:cNvPr id="465" name="Google Shape;465;p67"/>
          <p:cNvSpPr/>
          <p:nvPr/>
        </p:nvSpPr>
        <p:spPr>
          <a:xfrm rot="-6358693">
            <a:off x="7340575" y="4864904"/>
            <a:ext cx="143858" cy="215931"/>
          </a:xfrm>
          <a:prstGeom prst="triangle">
            <a:avLst>
              <a:gd name="adj" fmla="val 50000"/>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466" name="Google Shape;466;p67"/>
          <p:cNvSpPr/>
          <p:nvPr/>
        </p:nvSpPr>
        <p:spPr>
          <a:xfrm rot="423945">
            <a:off x="6528003" y="3702803"/>
            <a:ext cx="143893" cy="216119"/>
          </a:xfrm>
          <a:prstGeom prst="triangle">
            <a:avLst>
              <a:gd name="adj"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467" name="Google Shape;467;p67"/>
          <p:cNvSpPr/>
          <p:nvPr/>
        </p:nvSpPr>
        <p:spPr>
          <a:xfrm rot="7683803">
            <a:off x="9177864" y="2796245"/>
            <a:ext cx="144031" cy="215862"/>
          </a:xfrm>
          <a:prstGeom prst="triangle">
            <a:avLst>
              <a:gd name="adj"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468" name="Google Shape;468;p67"/>
          <p:cNvSpPr/>
          <p:nvPr/>
        </p:nvSpPr>
        <p:spPr>
          <a:xfrm rot="8338280">
            <a:off x="8112361" y="3624808"/>
            <a:ext cx="143959" cy="215840"/>
          </a:xfrm>
          <a:prstGeom prst="triangle">
            <a:avLst>
              <a:gd name="adj" fmla="val 50000"/>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35" name="Google Shape;406;p66">
            <a:extLst>
              <a:ext uri="{FF2B5EF4-FFF2-40B4-BE49-F238E27FC236}">
                <a16:creationId xmlns:a16="http://schemas.microsoft.com/office/drawing/2014/main" id="{CDA2158F-A32C-4343-A8EB-E169D66D4D01}"/>
              </a:ext>
            </a:extLst>
          </p:cNvPr>
          <p:cNvSpPr txBox="1">
            <a:spLocks/>
          </p:cNvSpPr>
          <p:nvPr/>
        </p:nvSpPr>
        <p:spPr>
          <a:xfrm>
            <a:off x="747544" y="1540006"/>
            <a:ext cx="5286840" cy="4350600"/>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80"/>
              </a:spcBef>
              <a:buClr>
                <a:schemeClr val="dk1"/>
              </a:buClr>
              <a:buSzPts val="2400"/>
            </a:pPr>
            <a:r>
              <a:rPr lang="en-CA" dirty="0"/>
              <a:t>Computational reproducibility</a:t>
            </a:r>
          </a:p>
          <a:p>
            <a:pPr marL="800100" lvl="1" indent="-342900">
              <a:spcBef>
                <a:spcPts val="480"/>
              </a:spcBef>
              <a:buClr>
                <a:schemeClr val="dk1"/>
              </a:buClr>
              <a:buSzPts val="2400"/>
              <a:buFont typeface="Arial"/>
              <a:buChar char="•"/>
            </a:pPr>
            <a:r>
              <a:rPr lang="en-CA" sz="2000" dirty="0">
                <a:solidFill>
                  <a:schemeClr val="dk1"/>
                </a:solidFill>
                <a:latin typeface="Calibri"/>
                <a:ea typeface="Calibri"/>
                <a:cs typeface="Calibri"/>
                <a:sym typeface="Calibri"/>
              </a:rPr>
              <a:t>Results-based</a:t>
            </a:r>
          </a:p>
          <a:p>
            <a:pPr>
              <a:spcBef>
                <a:spcPts val="480"/>
              </a:spcBef>
              <a:buClr>
                <a:schemeClr val="dk1"/>
              </a:buClr>
              <a:buSzPts val="2400"/>
            </a:pPr>
            <a:r>
              <a:rPr lang="en-CA" b="1" dirty="0">
                <a:solidFill>
                  <a:schemeClr val="dk1"/>
                </a:solidFill>
                <a:latin typeface="Calibri"/>
                <a:ea typeface="Calibri"/>
                <a:cs typeface="Calibri"/>
                <a:sym typeface="Calibri"/>
              </a:rPr>
              <a:t>Empirical reproducibility</a:t>
            </a:r>
          </a:p>
          <a:p>
            <a:pPr lvl="1">
              <a:spcBef>
                <a:spcPts val="480"/>
              </a:spcBef>
              <a:buClr>
                <a:schemeClr val="dk1"/>
              </a:buClr>
              <a:buSzPts val="2400"/>
            </a:pPr>
            <a:r>
              <a:rPr lang="en-CA" b="1" dirty="0">
                <a:solidFill>
                  <a:schemeClr val="dk1"/>
                </a:solidFill>
                <a:latin typeface="Calibri"/>
                <a:ea typeface="Calibri"/>
                <a:cs typeface="Calibri"/>
                <a:sym typeface="Calibri"/>
              </a:rPr>
              <a:t>Conclusions-based</a:t>
            </a:r>
          </a:p>
          <a:p>
            <a:pPr marL="0" indent="0">
              <a:spcBef>
                <a:spcPts val="480"/>
              </a:spcBef>
              <a:buClr>
                <a:schemeClr val="dk1"/>
              </a:buClr>
              <a:buFont typeface="Arial" panose="020B0604020202020204" pitchFamily="34" charset="0"/>
              <a:buNone/>
            </a:pPr>
            <a:endParaRPr lang="en-CA" sz="2400" dirty="0">
              <a:solidFill>
                <a:schemeClr val="dk1"/>
              </a:solidFill>
              <a:latin typeface="Calibri"/>
              <a:ea typeface="Calibri"/>
              <a:cs typeface="Calibri"/>
              <a:sym typeface="Calibri"/>
            </a:endParaRPr>
          </a:p>
        </p:txBody>
      </p:sp>
      <p:sp>
        <p:nvSpPr>
          <p:cNvPr id="36" name="Rectangle 35">
            <a:extLst>
              <a:ext uri="{FF2B5EF4-FFF2-40B4-BE49-F238E27FC236}">
                <a16:creationId xmlns:a16="http://schemas.microsoft.com/office/drawing/2014/main" id="{01D10BC8-AD6A-4771-A5E7-CE3AC494218D}"/>
              </a:ext>
            </a:extLst>
          </p:cNvPr>
          <p:cNvSpPr/>
          <p:nvPr/>
        </p:nvSpPr>
        <p:spPr>
          <a:xfrm>
            <a:off x="208124" y="6322569"/>
            <a:ext cx="4735720" cy="369332"/>
          </a:xfrm>
          <a:prstGeom prst="rect">
            <a:avLst/>
          </a:prstGeom>
        </p:spPr>
        <p:txBody>
          <a:bodyPr wrap="none">
            <a:spAutoFit/>
          </a:bodyPr>
          <a:lstStyle/>
          <a:p>
            <a:r>
              <a:rPr lang="en-GB" dirty="0">
                <a:solidFill>
                  <a:srgbClr val="000000"/>
                </a:solidFill>
                <a:latin typeface="Calibri" panose="020F0502020204030204" pitchFamily="34" charset="0"/>
                <a:hlinkClick r:id="rId3"/>
              </a:rPr>
              <a:t>https://osf.io/tervf/</a:t>
            </a:r>
            <a:r>
              <a:rPr lang="en-GB" dirty="0">
                <a:solidFill>
                  <a:srgbClr val="000000"/>
                </a:solidFill>
                <a:latin typeface="Calibri" panose="020F0502020204030204" pitchFamily="34" charset="0"/>
              </a:rPr>
              <a:t> - April </a:t>
            </a:r>
            <a:r>
              <a:rPr lang="en-GB" dirty="0" err="1">
                <a:solidFill>
                  <a:srgbClr val="000000"/>
                </a:solidFill>
                <a:latin typeface="Calibri" panose="020F0502020204030204" pitchFamily="34" charset="0"/>
              </a:rPr>
              <a:t>Clyburne-Sherin</a:t>
            </a:r>
            <a:r>
              <a:rPr lang="en-GB" dirty="0">
                <a:solidFill>
                  <a:srgbClr val="000000"/>
                </a:solidFill>
                <a:latin typeface="Calibri" panose="020F0502020204030204" pitchFamily="34" charset="0"/>
              </a:rPr>
              <a:t>, OSF </a:t>
            </a:r>
            <a:endParaRPr lang="en-GB" dirty="0"/>
          </a:p>
        </p:txBody>
      </p:sp>
      <p:sp>
        <p:nvSpPr>
          <p:cNvPr id="4" name="TextBox 3">
            <a:extLst>
              <a:ext uri="{FF2B5EF4-FFF2-40B4-BE49-F238E27FC236}">
                <a16:creationId xmlns:a16="http://schemas.microsoft.com/office/drawing/2014/main" id="{80AFFD36-390F-45C5-B7FA-3F36F83A1555}"/>
              </a:ext>
            </a:extLst>
          </p:cNvPr>
          <p:cNvSpPr txBox="1"/>
          <p:nvPr/>
        </p:nvSpPr>
        <p:spPr>
          <a:xfrm>
            <a:off x="8855779" y="4007935"/>
            <a:ext cx="2997937" cy="369332"/>
          </a:xfrm>
          <a:prstGeom prst="rect">
            <a:avLst/>
          </a:prstGeom>
          <a:noFill/>
        </p:spPr>
        <p:txBody>
          <a:bodyPr wrap="none" rtlCol="0">
            <a:spAutoFit/>
          </a:bodyPr>
          <a:lstStyle/>
          <a:p>
            <a:r>
              <a:rPr lang="en-GB" dirty="0">
                <a:solidFill>
                  <a:srgbClr val="FF0000"/>
                </a:solidFill>
              </a:rPr>
              <a:t>Rerun the original experiment</a:t>
            </a:r>
          </a:p>
        </p:txBody>
      </p:sp>
    </p:spTree>
    <p:extLst>
      <p:ext uri="{BB962C8B-B14F-4D97-AF65-F5344CB8AC3E}">
        <p14:creationId xmlns:p14="http://schemas.microsoft.com/office/powerpoint/2010/main" val="5826885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68"/>
          <p:cNvSpPr/>
          <p:nvPr/>
        </p:nvSpPr>
        <p:spPr>
          <a:xfrm>
            <a:off x="5685656" y="3212976"/>
            <a:ext cx="2642700" cy="1800300"/>
          </a:xfrm>
          <a:prstGeom prst="arc">
            <a:avLst>
              <a:gd name="adj1" fmla="val 17331646"/>
              <a:gd name="adj2" fmla="val 13509513"/>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dk1"/>
              </a:solidFill>
              <a:latin typeface="Calibri"/>
              <a:ea typeface="Calibri"/>
              <a:cs typeface="Calibri"/>
              <a:sym typeface="Calibri"/>
            </a:endParaRPr>
          </a:p>
        </p:txBody>
      </p:sp>
      <p:sp>
        <p:nvSpPr>
          <p:cNvPr id="477" name="Google Shape;477;p68"/>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Autofit/>
          </a:bodyPr>
          <a:lstStyle/>
          <a:p>
            <a:pPr>
              <a:spcBef>
                <a:spcPts val="0"/>
              </a:spcBef>
              <a:buClr>
                <a:schemeClr val="dk1"/>
              </a:buClr>
            </a:pPr>
            <a:r>
              <a:rPr lang="en-CA">
                <a:solidFill>
                  <a:schemeClr val="dk1"/>
                </a:solidFill>
                <a:latin typeface="Calibri"/>
                <a:ea typeface="Calibri"/>
                <a:cs typeface="Calibri"/>
                <a:sym typeface="Calibri"/>
              </a:rPr>
              <a:t>What is reproducibility?</a:t>
            </a:r>
            <a:endParaRPr>
              <a:solidFill>
                <a:schemeClr val="dk1"/>
              </a:solidFill>
              <a:latin typeface="Calibri"/>
              <a:ea typeface="Calibri"/>
              <a:cs typeface="Calibri"/>
              <a:sym typeface="Calibri"/>
            </a:endParaRPr>
          </a:p>
        </p:txBody>
      </p:sp>
      <p:sp>
        <p:nvSpPr>
          <p:cNvPr id="479" name="Google Shape;479;p68"/>
          <p:cNvSpPr txBox="1">
            <a:spLocks noGrp="1"/>
          </p:cNvSpPr>
          <p:nvPr>
            <p:ph type="body" idx="3"/>
          </p:nvPr>
        </p:nvSpPr>
        <p:spPr>
          <a:xfrm>
            <a:off x="6169025" y="1535113"/>
            <a:ext cx="4041900" cy="639900"/>
          </a:xfrm>
          <a:prstGeom prst="rect">
            <a:avLst/>
          </a:prstGeom>
          <a:noFill/>
          <a:ln>
            <a:noFill/>
          </a:ln>
        </p:spPr>
        <p:txBody>
          <a:bodyPr spcFirstLastPara="1" vert="horz" wrap="square" lIns="91425" tIns="45700" rIns="91425" bIns="45700" rtlCol="0" anchor="b" anchorCtr="0">
            <a:noAutofit/>
          </a:bodyPr>
          <a:lstStyle/>
          <a:p>
            <a:pPr>
              <a:spcBef>
                <a:spcPts val="0"/>
              </a:spcBef>
              <a:buClr>
                <a:schemeClr val="dk1"/>
              </a:buClr>
            </a:pPr>
            <a:r>
              <a:rPr lang="en-CA">
                <a:solidFill>
                  <a:schemeClr val="dk1"/>
                </a:solidFill>
                <a:latin typeface="Calibri"/>
                <a:ea typeface="Calibri"/>
                <a:cs typeface="Calibri"/>
                <a:sym typeface="Calibri"/>
              </a:rPr>
              <a:t>Scientific method</a:t>
            </a:r>
            <a:endParaRPr>
              <a:solidFill>
                <a:schemeClr val="dk1"/>
              </a:solidFill>
              <a:latin typeface="Calibri"/>
              <a:ea typeface="Calibri"/>
              <a:cs typeface="Calibri"/>
              <a:sym typeface="Calibri"/>
            </a:endParaRPr>
          </a:p>
        </p:txBody>
      </p:sp>
      <p:grpSp>
        <p:nvGrpSpPr>
          <p:cNvPr id="480" name="Google Shape;480;p68"/>
          <p:cNvGrpSpPr/>
          <p:nvPr/>
        </p:nvGrpSpPr>
        <p:grpSpPr>
          <a:xfrm>
            <a:off x="6248067" y="2176701"/>
            <a:ext cx="3883763" cy="3947713"/>
            <a:chOff x="79041" y="1825"/>
            <a:chExt cx="3883763" cy="3947713"/>
          </a:xfrm>
        </p:grpSpPr>
        <p:sp>
          <p:nvSpPr>
            <p:cNvPr id="481" name="Google Shape;481;p68"/>
            <p:cNvSpPr/>
            <p:nvPr/>
          </p:nvSpPr>
          <p:spPr>
            <a:xfrm>
              <a:off x="1489023" y="1825"/>
              <a:ext cx="1063800" cy="691500"/>
            </a:xfrm>
            <a:prstGeom prst="roundRect">
              <a:avLst>
                <a:gd name="adj" fmla="val 16667"/>
              </a:avLst>
            </a:prstGeom>
            <a:solidFill>
              <a:srgbClr val="92D05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82" name="Google Shape;482;p68"/>
            <p:cNvSpPr txBox="1"/>
            <p:nvPr/>
          </p:nvSpPr>
          <p:spPr>
            <a:xfrm>
              <a:off x="1522775" y="35577"/>
              <a:ext cx="996300" cy="624000"/>
            </a:xfrm>
            <a:prstGeom prst="rect">
              <a:avLst/>
            </a:prstGeom>
            <a:noFill/>
            <a:ln>
              <a:noFill/>
            </a:ln>
          </p:spPr>
          <p:txBody>
            <a:bodyPr spcFirstLastPara="1" wrap="square" lIns="53325" tIns="53325" rIns="53325" bIns="53325" anchor="ctr" anchorCtr="0">
              <a:noAutofit/>
            </a:bodyPr>
            <a:lstStyle/>
            <a:p>
              <a:pPr algn="ctr">
                <a:lnSpc>
                  <a:spcPct val="90000"/>
                </a:lnSpc>
              </a:pPr>
              <a:r>
                <a:rPr lang="en-CA" sz="1400">
                  <a:solidFill>
                    <a:schemeClr val="lt1"/>
                  </a:solidFill>
                  <a:latin typeface="Calibri"/>
                  <a:ea typeface="Calibri"/>
                  <a:cs typeface="Calibri"/>
                  <a:sym typeface="Calibri"/>
                </a:rPr>
                <a:t>Observation</a:t>
              </a:r>
              <a:endParaRPr sz="1400">
                <a:solidFill>
                  <a:schemeClr val="lt1"/>
                </a:solidFill>
                <a:latin typeface="Calibri"/>
                <a:ea typeface="Calibri"/>
                <a:cs typeface="Calibri"/>
                <a:sym typeface="Calibri"/>
              </a:endParaRPr>
            </a:p>
          </p:txBody>
        </p:sp>
        <p:sp>
          <p:nvSpPr>
            <p:cNvPr id="483" name="Google Shape;483;p68"/>
            <p:cNvSpPr/>
            <p:nvPr/>
          </p:nvSpPr>
          <p:spPr>
            <a:xfrm>
              <a:off x="392781" y="347537"/>
              <a:ext cx="3256200" cy="3256200"/>
            </a:xfrm>
            <a:custGeom>
              <a:avLst/>
              <a:gdLst/>
              <a:ahLst/>
              <a:cxnLst/>
              <a:rect l="l" t="t" r="r" b="b"/>
              <a:pathLst>
                <a:path w="120000" h="120000" extrusionOk="0">
                  <a:moveTo>
                    <a:pt x="79850" y="3378"/>
                  </a:moveTo>
                  <a:lnTo>
                    <a:pt x="79850" y="3378"/>
                  </a:lnTo>
                  <a:cubicBezTo>
                    <a:pt x="88118" y="6277"/>
                    <a:pt x="95652" y="10951"/>
                    <a:pt x="101920" y="17073"/>
                  </a:cubicBezTo>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84" name="Google Shape;484;p68"/>
            <p:cNvSpPr/>
            <p:nvPr/>
          </p:nvSpPr>
          <p:spPr>
            <a:xfrm>
              <a:off x="2899004" y="815879"/>
              <a:ext cx="1063800" cy="691500"/>
            </a:xfrm>
            <a:prstGeom prst="roundRect">
              <a:avLst>
                <a:gd name="adj" fmla="val 16667"/>
              </a:avLst>
            </a:prstGeom>
            <a:solidFill>
              <a:srgbClr val="92D05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85" name="Google Shape;485;p68"/>
            <p:cNvSpPr txBox="1"/>
            <p:nvPr/>
          </p:nvSpPr>
          <p:spPr>
            <a:xfrm>
              <a:off x="2932756" y="849631"/>
              <a:ext cx="996300" cy="624000"/>
            </a:xfrm>
            <a:prstGeom prst="rect">
              <a:avLst/>
            </a:prstGeom>
            <a:noFill/>
            <a:ln>
              <a:noFill/>
            </a:ln>
          </p:spPr>
          <p:txBody>
            <a:bodyPr spcFirstLastPara="1" wrap="square" lIns="53325" tIns="53325" rIns="53325" bIns="53325" anchor="ctr" anchorCtr="0">
              <a:noAutofit/>
            </a:bodyPr>
            <a:lstStyle/>
            <a:p>
              <a:pPr algn="ctr">
                <a:lnSpc>
                  <a:spcPct val="90000"/>
                </a:lnSpc>
              </a:pPr>
              <a:r>
                <a:rPr lang="en-CA" sz="1400">
                  <a:solidFill>
                    <a:schemeClr val="lt1"/>
                  </a:solidFill>
                  <a:latin typeface="Calibri"/>
                  <a:ea typeface="Calibri"/>
                  <a:cs typeface="Calibri"/>
                  <a:sym typeface="Calibri"/>
                </a:rPr>
                <a:t>Question</a:t>
              </a:r>
              <a:endParaRPr sz="1400">
                <a:solidFill>
                  <a:schemeClr val="lt1"/>
                </a:solidFill>
                <a:latin typeface="Calibri"/>
                <a:ea typeface="Calibri"/>
                <a:cs typeface="Calibri"/>
                <a:sym typeface="Calibri"/>
              </a:endParaRPr>
            </a:p>
          </p:txBody>
        </p:sp>
        <p:sp>
          <p:nvSpPr>
            <p:cNvPr id="486" name="Google Shape;486;p68"/>
            <p:cNvSpPr/>
            <p:nvPr/>
          </p:nvSpPr>
          <p:spPr>
            <a:xfrm>
              <a:off x="392781" y="347537"/>
              <a:ext cx="3256200" cy="3256200"/>
            </a:xfrm>
            <a:custGeom>
              <a:avLst/>
              <a:gdLst/>
              <a:ahLst/>
              <a:cxnLst/>
              <a:rect l="l" t="t" r="r" b="b"/>
              <a:pathLst>
                <a:path w="120000" h="120000" extrusionOk="0">
                  <a:moveTo>
                    <a:pt x="117562" y="43071"/>
                  </a:moveTo>
                  <a:cubicBezTo>
                    <a:pt x="120812" y="54123"/>
                    <a:pt x="120812" y="65877"/>
                    <a:pt x="117562" y="76928"/>
                  </a:cubicBezTo>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87" name="Google Shape;487;p68"/>
            <p:cNvSpPr/>
            <p:nvPr/>
          </p:nvSpPr>
          <p:spPr>
            <a:xfrm>
              <a:off x="2899004" y="2443985"/>
              <a:ext cx="1063800" cy="691500"/>
            </a:xfrm>
            <a:prstGeom prst="roundRect">
              <a:avLst>
                <a:gd name="adj" fmla="val 16667"/>
              </a:avLst>
            </a:prstGeom>
            <a:solidFill>
              <a:srgbClr val="92D05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88" name="Google Shape;488;p68"/>
            <p:cNvSpPr txBox="1"/>
            <p:nvPr/>
          </p:nvSpPr>
          <p:spPr>
            <a:xfrm>
              <a:off x="2932756" y="2477737"/>
              <a:ext cx="996300" cy="624000"/>
            </a:xfrm>
            <a:prstGeom prst="rect">
              <a:avLst/>
            </a:prstGeom>
            <a:noFill/>
            <a:ln>
              <a:noFill/>
            </a:ln>
          </p:spPr>
          <p:txBody>
            <a:bodyPr spcFirstLastPara="1" wrap="square" lIns="53325" tIns="53325" rIns="53325" bIns="53325" anchor="ctr" anchorCtr="0">
              <a:noAutofit/>
            </a:bodyPr>
            <a:lstStyle/>
            <a:p>
              <a:pPr algn="ctr">
                <a:lnSpc>
                  <a:spcPct val="90000"/>
                </a:lnSpc>
              </a:pPr>
              <a:r>
                <a:rPr lang="en-CA" sz="1400">
                  <a:solidFill>
                    <a:schemeClr val="lt1"/>
                  </a:solidFill>
                  <a:latin typeface="Calibri"/>
                  <a:ea typeface="Calibri"/>
                  <a:cs typeface="Calibri"/>
                  <a:sym typeface="Calibri"/>
                </a:rPr>
                <a:t>Hypothesis</a:t>
              </a:r>
              <a:endParaRPr sz="1400">
                <a:solidFill>
                  <a:schemeClr val="lt1"/>
                </a:solidFill>
                <a:latin typeface="Calibri"/>
                <a:ea typeface="Calibri"/>
                <a:cs typeface="Calibri"/>
                <a:sym typeface="Calibri"/>
              </a:endParaRPr>
            </a:p>
          </p:txBody>
        </p:sp>
        <p:sp>
          <p:nvSpPr>
            <p:cNvPr id="489" name="Google Shape;489;p68"/>
            <p:cNvSpPr/>
            <p:nvPr/>
          </p:nvSpPr>
          <p:spPr>
            <a:xfrm>
              <a:off x="392781" y="347537"/>
              <a:ext cx="3256200" cy="3256200"/>
            </a:xfrm>
            <a:custGeom>
              <a:avLst/>
              <a:gdLst/>
              <a:ahLst/>
              <a:cxnLst/>
              <a:rect l="l" t="t" r="r" b="b"/>
              <a:pathLst>
                <a:path w="120000" h="120000" extrusionOk="0">
                  <a:moveTo>
                    <a:pt x="101920" y="102925"/>
                  </a:moveTo>
                  <a:cubicBezTo>
                    <a:pt x="95651" y="109047"/>
                    <a:pt x="88118" y="113721"/>
                    <a:pt x="79850" y="116620"/>
                  </a:cubicBezTo>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90" name="Google Shape;490;p68"/>
            <p:cNvSpPr/>
            <p:nvPr/>
          </p:nvSpPr>
          <p:spPr>
            <a:xfrm>
              <a:off x="1489023" y="3258038"/>
              <a:ext cx="1063800" cy="691500"/>
            </a:xfrm>
            <a:prstGeom prst="roundRect">
              <a:avLst>
                <a:gd name="adj" fmla="val 16667"/>
              </a:avLst>
            </a:prstGeom>
            <a:solidFill>
              <a:srgbClr val="92D05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91" name="Google Shape;491;p68"/>
            <p:cNvSpPr txBox="1"/>
            <p:nvPr/>
          </p:nvSpPr>
          <p:spPr>
            <a:xfrm>
              <a:off x="1522775" y="3291790"/>
              <a:ext cx="996300" cy="624000"/>
            </a:xfrm>
            <a:prstGeom prst="rect">
              <a:avLst/>
            </a:prstGeom>
            <a:noFill/>
            <a:ln>
              <a:noFill/>
            </a:ln>
          </p:spPr>
          <p:txBody>
            <a:bodyPr spcFirstLastPara="1" wrap="square" lIns="53325" tIns="53325" rIns="53325" bIns="53325" anchor="ctr" anchorCtr="0">
              <a:noAutofit/>
            </a:bodyPr>
            <a:lstStyle/>
            <a:p>
              <a:pPr algn="ctr">
                <a:lnSpc>
                  <a:spcPct val="90000"/>
                </a:lnSpc>
              </a:pPr>
              <a:r>
                <a:rPr lang="en-CA" sz="1400">
                  <a:solidFill>
                    <a:schemeClr val="lt1"/>
                  </a:solidFill>
                  <a:latin typeface="Calibri"/>
                  <a:ea typeface="Calibri"/>
                  <a:cs typeface="Calibri"/>
                  <a:sym typeface="Calibri"/>
                </a:rPr>
                <a:t>Prediction</a:t>
              </a:r>
              <a:endParaRPr sz="1400">
                <a:solidFill>
                  <a:schemeClr val="lt1"/>
                </a:solidFill>
                <a:latin typeface="Calibri"/>
                <a:ea typeface="Calibri"/>
                <a:cs typeface="Calibri"/>
                <a:sym typeface="Calibri"/>
              </a:endParaRPr>
            </a:p>
          </p:txBody>
        </p:sp>
        <p:sp>
          <p:nvSpPr>
            <p:cNvPr id="492" name="Google Shape;492;p68"/>
            <p:cNvSpPr/>
            <p:nvPr/>
          </p:nvSpPr>
          <p:spPr>
            <a:xfrm>
              <a:off x="392781" y="347537"/>
              <a:ext cx="3256200" cy="3256200"/>
            </a:xfrm>
            <a:custGeom>
              <a:avLst/>
              <a:gdLst/>
              <a:ahLst/>
              <a:cxnLst/>
              <a:rect l="l" t="t" r="r" b="b"/>
              <a:pathLst>
                <a:path w="120000" h="120000" extrusionOk="0">
                  <a:moveTo>
                    <a:pt x="40149" y="116621"/>
                  </a:moveTo>
                  <a:cubicBezTo>
                    <a:pt x="31881" y="113722"/>
                    <a:pt x="24347" y="109048"/>
                    <a:pt x="18079" y="102926"/>
                  </a:cubicBezTo>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93" name="Google Shape;493;p68"/>
            <p:cNvSpPr/>
            <p:nvPr/>
          </p:nvSpPr>
          <p:spPr>
            <a:xfrm>
              <a:off x="79041" y="2443985"/>
              <a:ext cx="1063800" cy="691500"/>
            </a:xfrm>
            <a:prstGeom prst="roundRect">
              <a:avLst>
                <a:gd name="adj" fmla="val 16667"/>
              </a:avLst>
            </a:prstGeom>
            <a:solidFill>
              <a:srgbClr val="92D05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94" name="Google Shape;494;p68"/>
            <p:cNvSpPr txBox="1"/>
            <p:nvPr/>
          </p:nvSpPr>
          <p:spPr>
            <a:xfrm>
              <a:off x="112793" y="2477737"/>
              <a:ext cx="996300" cy="624000"/>
            </a:xfrm>
            <a:prstGeom prst="rect">
              <a:avLst/>
            </a:prstGeom>
            <a:noFill/>
            <a:ln>
              <a:noFill/>
            </a:ln>
          </p:spPr>
          <p:txBody>
            <a:bodyPr spcFirstLastPara="1" wrap="square" lIns="53325" tIns="53325" rIns="53325" bIns="53325" anchor="ctr" anchorCtr="0">
              <a:noAutofit/>
            </a:bodyPr>
            <a:lstStyle/>
            <a:p>
              <a:pPr algn="ctr">
                <a:lnSpc>
                  <a:spcPct val="90000"/>
                </a:lnSpc>
              </a:pPr>
              <a:r>
                <a:rPr lang="en-CA" sz="1400">
                  <a:solidFill>
                    <a:schemeClr val="lt1"/>
                  </a:solidFill>
                  <a:latin typeface="Calibri"/>
                  <a:ea typeface="Calibri"/>
                  <a:cs typeface="Calibri"/>
                  <a:sym typeface="Calibri"/>
                </a:rPr>
                <a:t>Testing</a:t>
              </a:r>
              <a:endParaRPr sz="1400">
                <a:solidFill>
                  <a:schemeClr val="lt1"/>
                </a:solidFill>
                <a:latin typeface="Calibri"/>
                <a:ea typeface="Calibri"/>
                <a:cs typeface="Calibri"/>
                <a:sym typeface="Calibri"/>
              </a:endParaRPr>
            </a:p>
          </p:txBody>
        </p:sp>
        <p:sp>
          <p:nvSpPr>
            <p:cNvPr id="495" name="Google Shape;495;p68"/>
            <p:cNvSpPr/>
            <p:nvPr/>
          </p:nvSpPr>
          <p:spPr>
            <a:xfrm>
              <a:off x="392781" y="347537"/>
              <a:ext cx="3256200" cy="3256200"/>
            </a:xfrm>
            <a:custGeom>
              <a:avLst/>
              <a:gdLst/>
              <a:ahLst/>
              <a:cxnLst/>
              <a:rect l="l" t="t" r="r" b="b"/>
              <a:pathLst>
                <a:path w="120000" h="120000" extrusionOk="0">
                  <a:moveTo>
                    <a:pt x="2437" y="76928"/>
                  </a:moveTo>
                  <a:lnTo>
                    <a:pt x="2437" y="76928"/>
                  </a:lnTo>
                  <a:cubicBezTo>
                    <a:pt x="-813" y="65876"/>
                    <a:pt x="-813" y="54122"/>
                    <a:pt x="2437" y="43071"/>
                  </a:cubicBezTo>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96" name="Google Shape;496;p68"/>
            <p:cNvSpPr/>
            <p:nvPr/>
          </p:nvSpPr>
          <p:spPr>
            <a:xfrm>
              <a:off x="79041" y="815879"/>
              <a:ext cx="1063800" cy="691500"/>
            </a:xfrm>
            <a:prstGeom prst="roundRect">
              <a:avLst>
                <a:gd name="adj" fmla="val 16667"/>
              </a:avLst>
            </a:prstGeom>
            <a:solidFill>
              <a:srgbClr val="92D05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97" name="Google Shape;497;p68"/>
            <p:cNvSpPr txBox="1"/>
            <p:nvPr/>
          </p:nvSpPr>
          <p:spPr>
            <a:xfrm>
              <a:off x="112793" y="849631"/>
              <a:ext cx="996300" cy="624000"/>
            </a:xfrm>
            <a:prstGeom prst="rect">
              <a:avLst/>
            </a:prstGeom>
            <a:noFill/>
            <a:ln>
              <a:noFill/>
            </a:ln>
          </p:spPr>
          <p:txBody>
            <a:bodyPr spcFirstLastPara="1" wrap="square" lIns="53325" tIns="53325" rIns="53325" bIns="53325" anchor="ctr" anchorCtr="0">
              <a:noAutofit/>
            </a:bodyPr>
            <a:lstStyle/>
            <a:p>
              <a:pPr algn="ctr">
                <a:lnSpc>
                  <a:spcPct val="90000"/>
                </a:lnSpc>
              </a:pPr>
              <a:r>
                <a:rPr lang="en-CA" sz="1400">
                  <a:solidFill>
                    <a:schemeClr val="lt1"/>
                  </a:solidFill>
                  <a:latin typeface="Calibri"/>
                  <a:ea typeface="Calibri"/>
                  <a:cs typeface="Calibri"/>
                  <a:sym typeface="Calibri"/>
                </a:rPr>
                <a:t>Analysis</a:t>
              </a:r>
              <a:endParaRPr sz="1400">
                <a:solidFill>
                  <a:schemeClr val="lt1"/>
                </a:solidFill>
                <a:latin typeface="Calibri"/>
                <a:ea typeface="Calibri"/>
                <a:cs typeface="Calibri"/>
                <a:sym typeface="Calibri"/>
              </a:endParaRPr>
            </a:p>
          </p:txBody>
        </p:sp>
        <p:sp>
          <p:nvSpPr>
            <p:cNvPr id="498" name="Google Shape;498;p68"/>
            <p:cNvSpPr/>
            <p:nvPr/>
          </p:nvSpPr>
          <p:spPr>
            <a:xfrm>
              <a:off x="392781" y="347537"/>
              <a:ext cx="3256200" cy="3256200"/>
            </a:xfrm>
            <a:custGeom>
              <a:avLst/>
              <a:gdLst/>
              <a:ahLst/>
              <a:cxnLst/>
              <a:rect l="l" t="t" r="r" b="b"/>
              <a:pathLst>
                <a:path w="120000" h="120000" extrusionOk="0">
                  <a:moveTo>
                    <a:pt x="18079" y="17074"/>
                  </a:moveTo>
                  <a:lnTo>
                    <a:pt x="18079" y="17074"/>
                  </a:lnTo>
                  <a:cubicBezTo>
                    <a:pt x="24348" y="10952"/>
                    <a:pt x="31881" y="6278"/>
                    <a:pt x="40149" y="3379"/>
                  </a:cubicBezTo>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499" name="Google Shape;499;p68"/>
          <p:cNvSpPr/>
          <p:nvPr/>
        </p:nvSpPr>
        <p:spPr>
          <a:xfrm>
            <a:off x="7680176" y="3810744"/>
            <a:ext cx="1080000" cy="626400"/>
          </a:xfrm>
          <a:prstGeom prst="roundRect">
            <a:avLst>
              <a:gd name="adj" fmla="val 16667"/>
            </a:avLst>
          </a:prstGeom>
          <a:solidFill>
            <a:srgbClr val="92D050"/>
          </a:solid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500" name="Google Shape;500;p68"/>
          <p:cNvSpPr txBox="1"/>
          <p:nvPr/>
        </p:nvSpPr>
        <p:spPr>
          <a:xfrm>
            <a:off x="7680176" y="3985319"/>
            <a:ext cx="1008000" cy="307800"/>
          </a:xfrm>
          <a:prstGeom prst="rect">
            <a:avLst/>
          </a:prstGeom>
          <a:noFill/>
          <a:ln>
            <a:noFill/>
          </a:ln>
        </p:spPr>
        <p:txBody>
          <a:bodyPr spcFirstLastPara="1" wrap="square" lIns="91425" tIns="45700" rIns="91425" bIns="45700" anchor="t" anchorCtr="0">
            <a:noAutofit/>
          </a:bodyPr>
          <a:lstStyle/>
          <a:p>
            <a:pPr algn="r"/>
            <a:r>
              <a:rPr lang="en-CA" sz="1400" dirty="0">
                <a:solidFill>
                  <a:srgbClr val="C00000"/>
                </a:solidFill>
                <a:latin typeface="Calibri"/>
                <a:ea typeface="Calibri"/>
                <a:cs typeface="Calibri"/>
                <a:sym typeface="Calibri"/>
              </a:rPr>
              <a:t>Replication</a:t>
            </a:r>
            <a:endParaRPr sz="1400" dirty="0">
              <a:solidFill>
                <a:srgbClr val="C00000"/>
              </a:solidFill>
              <a:latin typeface="Calibri"/>
              <a:ea typeface="Calibri"/>
              <a:cs typeface="Calibri"/>
              <a:sym typeface="Calibri"/>
            </a:endParaRPr>
          </a:p>
        </p:txBody>
      </p:sp>
      <p:sp>
        <p:nvSpPr>
          <p:cNvPr id="501" name="Google Shape;501;p68"/>
          <p:cNvSpPr/>
          <p:nvPr/>
        </p:nvSpPr>
        <p:spPr>
          <a:xfrm rot="-6358693">
            <a:off x="7340575" y="4864904"/>
            <a:ext cx="143858" cy="215931"/>
          </a:xfrm>
          <a:prstGeom prst="triangle">
            <a:avLst>
              <a:gd name="adj" fmla="val 50000"/>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502" name="Google Shape;502;p68"/>
          <p:cNvSpPr/>
          <p:nvPr/>
        </p:nvSpPr>
        <p:spPr>
          <a:xfrm rot="7683803">
            <a:off x="9177864" y="2796245"/>
            <a:ext cx="144031" cy="215862"/>
          </a:xfrm>
          <a:prstGeom prst="triangle">
            <a:avLst>
              <a:gd name="adj"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503" name="Google Shape;503;p68"/>
          <p:cNvSpPr/>
          <p:nvPr/>
        </p:nvSpPr>
        <p:spPr>
          <a:xfrm rot="8338280">
            <a:off x="8112361" y="3624808"/>
            <a:ext cx="143959" cy="215840"/>
          </a:xfrm>
          <a:prstGeom prst="triangle">
            <a:avLst>
              <a:gd name="adj" fmla="val 50000"/>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505" name="Google Shape;505;p68"/>
          <p:cNvSpPr txBox="1"/>
          <p:nvPr/>
        </p:nvSpPr>
        <p:spPr>
          <a:xfrm>
            <a:off x="5685656" y="3811577"/>
            <a:ext cx="2717700" cy="307800"/>
          </a:xfrm>
          <a:prstGeom prst="rect">
            <a:avLst/>
          </a:prstGeom>
          <a:noFill/>
          <a:ln>
            <a:noFill/>
          </a:ln>
        </p:spPr>
        <p:txBody>
          <a:bodyPr spcFirstLastPara="1" wrap="square" lIns="91425" tIns="91425" rIns="91425" bIns="91425" anchor="t" anchorCtr="0">
            <a:noAutofit/>
          </a:bodyPr>
          <a:lstStyle/>
          <a:p>
            <a:r>
              <a:rPr lang="en-CA" sz="3000" b="1" dirty="0">
                <a:solidFill>
                  <a:srgbClr val="FF0000"/>
                </a:solidFill>
              </a:rPr>
              <a:t>New data</a:t>
            </a:r>
            <a:endParaRPr sz="3000" b="1" dirty="0">
              <a:solidFill>
                <a:srgbClr val="FF0000"/>
              </a:solidFill>
            </a:endParaRPr>
          </a:p>
        </p:txBody>
      </p:sp>
      <p:sp>
        <p:nvSpPr>
          <p:cNvPr id="506" name="Google Shape;506;p68"/>
          <p:cNvSpPr/>
          <p:nvPr/>
        </p:nvSpPr>
        <p:spPr>
          <a:xfrm rot="2831766">
            <a:off x="6070926" y="3321836"/>
            <a:ext cx="143931" cy="215897"/>
          </a:xfrm>
          <a:prstGeom prst="triangle">
            <a:avLst>
              <a:gd name="adj" fmla="val 62990"/>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36" name="Google Shape;406;p66">
            <a:extLst>
              <a:ext uri="{FF2B5EF4-FFF2-40B4-BE49-F238E27FC236}">
                <a16:creationId xmlns:a16="http://schemas.microsoft.com/office/drawing/2014/main" id="{A5534F81-FD7A-4792-A161-8E74019FBA1A}"/>
              </a:ext>
            </a:extLst>
          </p:cNvPr>
          <p:cNvSpPr txBox="1">
            <a:spLocks/>
          </p:cNvSpPr>
          <p:nvPr/>
        </p:nvSpPr>
        <p:spPr>
          <a:xfrm>
            <a:off x="747544" y="1540007"/>
            <a:ext cx="4904364" cy="1763628"/>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80"/>
              </a:spcBef>
              <a:buClr>
                <a:schemeClr val="dk1"/>
              </a:buClr>
              <a:buSzPts val="2400"/>
            </a:pPr>
            <a:r>
              <a:rPr lang="en-CA" dirty="0"/>
              <a:t>Computational reproducibility</a:t>
            </a:r>
          </a:p>
          <a:p>
            <a:pPr marL="800100" lvl="1" indent="-342900">
              <a:spcBef>
                <a:spcPts val="480"/>
              </a:spcBef>
              <a:buClr>
                <a:schemeClr val="dk1"/>
              </a:buClr>
              <a:buSzPts val="2400"/>
              <a:buFont typeface="Arial"/>
              <a:buChar char="•"/>
            </a:pPr>
            <a:r>
              <a:rPr lang="en-CA" sz="2000" dirty="0">
                <a:solidFill>
                  <a:schemeClr val="dk1"/>
                </a:solidFill>
                <a:latin typeface="Calibri"/>
                <a:ea typeface="Calibri"/>
                <a:cs typeface="Calibri"/>
                <a:sym typeface="Calibri"/>
              </a:rPr>
              <a:t>Results-based</a:t>
            </a:r>
          </a:p>
          <a:p>
            <a:pPr>
              <a:spcBef>
                <a:spcPts val="480"/>
              </a:spcBef>
              <a:buClr>
                <a:schemeClr val="dk1"/>
              </a:buClr>
              <a:buSzPts val="2400"/>
            </a:pPr>
            <a:r>
              <a:rPr lang="en-CA" dirty="0">
                <a:solidFill>
                  <a:schemeClr val="dk1"/>
                </a:solidFill>
                <a:latin typeface="Calibri"/>
                <a:ea typeface="Calibri"/>
                <a:cs typeface="Calibri"/>
                <a:sym typeface="Calibri"/>
              </a:rPr>
              <a:t>Empirical reproducibility</a:t>
            </a:r>
          </a:p>
          <a:p>
            <a:pPr lvl="1">
              <a:spcBef>
                <a:spcPts val="480"/>
              </a:spcBef>
              <a:buClr>
                <a:schemeClr val="dk1"/>
              </a:buClr>
              <a:buSzPts val="2400"/>
            </a:pPr>
            <a:r>
              <a:rPr lang="en-CA" dirty="0">
                <a:solidFill>
                  <a:schemeClr val="dk1"/>
                </a:solidFill>
                <a:latin typeface="Calibri"/>
                <a:ea typeface="Calibri"/>
                <a:cs typeface="Calibri"/>
                <a:sym typeface="Calibri"/>
              </a:rPr>
              <a:t>Conclusions-based</a:t>
            </a:r>
          </a:p>
          <a:p>
            <a:pPr>
              <a:spcBef>
                <a:spcPts val="480"/>
              </a:spcBef>
              <a:buClr>
                <a:schemeClr val="dk1"/>
              </a:buClr>
              <a:buSzPts val="2400"/>
            </a:pPr>
            <a:r>
              <a:rPr lang="en-CA" b="1" dirty="0">
                <a:solidFill>
                  <a:schemeClr val="dk1"/>
                </a:solidFill>
                <a:latin typeface="Calibri"/>
                <a:ea typeface="Calibri"/>
                <a:cs typeface="Calibri"/>
                <a:sym typeface="Calibri"/>
              </a:rPr>
              <a:t>Conceptual reproducibility</a:t>
            </a:r>
          </a:p>
          <a:p>
            <a:pPr lvl="1">
              <a:spcBef>
                <a:spcPts val="480"/>
              </a:spcBef>
              <a:buClr>
                <a:schemeClr val="dk1"/>
              </a:buClr>
              <a:buSzPts val="2400"/>
            </a:pPr>
            <a:r>
              <a:rPr lang="en-CA" b="1" dirty="0">
                <a:solidFill>
                  <a:schemeClr val="dk1"/>
                </a:solidFill>
                <a:latin typeface="Calibri"/>
                <a:ea typeface="Calibri"/>
                <a:cs typeface="Calibri"/>
                <a:sym typeface="Calibri"/>
              </a:rPr>
              <a:t>Interpretation-based</a:t>
            </a:r>
          </a:p>
          <a:p>
            <a:pPr marL="0" indent="0">
              <a:spcBef>
                <a:spcPts val="480"/>
              </a:spcBef>
              <a:buClr>
                <a:schemeClr val="dk1"/>
              </a:buClr>
              <a:buFont typeface="Arial" panose="020B0604020202020204" pitchFamily="34" charset="0"/>
              <a:buNone/>
            </a:pPr>
            <a:endParaRPr lang="en-CA" sz="2400" dirty="0">
              <a:solidFill>
                <a:schemeClr val="dk1"/>
              </a:solidFill>
              <a:latin typeface="Calibri"/>
              <a:ea typeface="Calibri"/>
              <a:cs typeface="Calibri"/>
              <a:sym typeface="Calibri"/>
            </a:endParaRPr>
          </a:p>
        </p:txBody>
      </p:sp>
      <p:sp>
        <p:nvSpPr>
          <p:cNvPr id="37" name="Rectangle 36">
            <a:extLst>
              <a:ext uri="{FF2B5EF4-FFF2-40B4-BE49-F238E27FC236}">
                <a16:creationId xmlns:a16="http://schemas.microsoft.com/office/drawing/2014/main" id="{13728CBB-E322-4A03-97DD-E0AE46795FDA}"/>
              </a:ext>
            </a:extLst>
          </p:cNvPr>
          <p:cNvSpPr/>
          <p:nvPr/>
        </p:nvSpPr>
        <p:spPr>
          <a:xfrm>
            <a:off x="208124" y="6322569"/>
            <a:ext cx="4735720" cy="369332"/>
          </a:xfrm>
          <a:prstGeom prst="rect">
            <a:avLst/>
          </a:prstGeom>
        </p:spPr>
        <p:txBody>
          <a:bodyPr wrap="none">
            <a:spAutoFit/>
          </a:bodyPr>
          <a:lstStyle/>
          <a:p>
            <a:r>
              <a:rPr lang="en-GB" dirty="0">
                <a:solidFill>
                  <a:srgbClr val="000000"/>
                </a:solidFill>
                <a:latin typeface="Calibri" panose="020F0502020204030204" pitchFamily="34" charset="0"/>
                <a:hlinkClick r:id="rId3"/>
              </a:rPr>
              <a:t>https://osf.io/tervf/</a:t>
            </a:r>
            <a:r>
              <a:rPr lang="en-GB" dirty="0">
                <a:solidFill>
                  <a:srgbClr val="000000"/>
                </a:solidFill>
                <a:latin typeface="Calibri" panose="020F0502020204030204" pitchFamily="34" charset="0"/>
              </a:rPr>
              <a:t> - April </a:t>
            </a:r>
            <a:r>
              <a:rPr lang="en-GB" dirty="0" err="1">
                <a:solidFill>
                  <a:srgbClr val="000000"/>
                </a:solidFill>
                <a:latin typeface="Calibri" panose="020F0502020204030204" pitchFamily="34" charset="0"/>
              </a:rPr>
              <a:t>Clyburne-Sherin</a:t>
            </a:r>
            <a:r>
              <a:rPr lang="en-GB" dirty="0">
                <a:solidFill>
                  <a:srgbClr val="000000"/>
                </a:solidFill>
                <a:latin typeface="Calibri" panose="020F0502020204030204" pitchFamily="34" charset="0"/>
              </a:rPr>
              <a:t>, OSF </a:t>
            </a:r>
            <a:endParaRPr lang="en-GB" dirty="0"/>
          </a:p>
        </p:txBody>
      </p:sp>
    </p:spTree>
    <p:extLst>
      <p:ext uri="{BB962C8B-B14F-4D97-AF65-F5344CB8AC3E}">
        <p14:creationId xmlns:p14="http://schemas.microsoft.com/office/powerpoint/2010/main" val="23842791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6DA779-A19F-49D6-9FE7-82BB5320745A}"/>
              </a:ext>
            </a:extLst>
          </p:cNvPr>
          <p:cNvPicPr>
            <a:picLocks noChangeAspect="1"/>
          </p:cNvPicPr>
          <p:nvPr/>
        </p:nvPicPr>
        <p:blipFill rotWithShape="1">
          <a:blip r:embed="rId3"/>
          <a:srcRect l="11005" t="16088" r="12283" b="9564"/>
          <a:stretch/>
        </p:blipFill>
        <p:spPr>
          <a:xfrm>
            <a:off x="258417" y="377686"/>
            <a:ext cx="11618844" cy="6334185"/>
          </a:xfrm>
          <a:prstGeom prst="rect">
            <a:avLst/>
          </a:prstGeom>
        </p:spPr>
      </p:pic>
      <p:sp>
        <p:nvSpPr>
          <p:cNvPr id="3" name="Rectangle 2">
            <a:extLst>
              <a:ext uri="{FF2B5EF4-FFF2-40B4-BE49-F238E27FC236}">
                <a16:creationId xmlns:a16="http://schemas.microsoft.com/office/drawing/2014/main" id="{655B9DF7-677D-447D-9A47-E281C5264883}"/>
              </a:ext>
            </a:extLst>
          </p:cNvPr>
          <p:cNvSpPr/>
          <p:nvPr/>
        </p:nvSpPr>
        <p:spPr>
          <a:xfrm>
            <a:off x="6910148" y="6295648"/>
            <a:ext cx="5203091" cy="369332"/>
          </a:xfrm>
          <a:prstGeom prst="rect">
            <a:avLst/>
          </a:prstGeom>
        </p:spPr>
        <p:txBody>
          <a:bodyPr wrap="none">
            <a:spAutoFit/>
          </a:bodyPr>
          <a:lstStyle/>
          <a:p>
            <a:r>
              <a:rPr lang="en-GB" dirty="0">
                <a:hlinkClick r:id="rId4"/>
              </a:rPr>
              <a:t>https://zenodo.org/record/1464853#.W8nO_mj7RPZ</a:t>
            </a:r>
            <a:r>
              <a:rPr lang="en-GB" dirty="0"/>
              <a:t> </a:t>
            </a:r>
          </a:p>
        </p:txBody>
      </p:sp>
    </p:spTree>
    <p:extLst>
      <p:ext uri="{BB962C8B-B14F-4D97-AF65-F5344CB8AC3E}">
        <p14:creationId xmlns:p14="http://schemas.microsoft.com/office/powerpoint/2010/main" val="2925702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17E4B-26B1-4738-80EC-CA8FCDDDA041}"/>
              </a:ext>
            </a:extLst>
          </p:cNvPr>
          <p:cNvSpPr>
            <a:spLocks noGrp="1"/>
          </p:cNvSpPr>
          <p:nvPr>
            <p:ph type="title"/>
          </p:nvPr>
        </p:nvSpPr>
        <p:spPr>
          <a:xfrm>
            <a:off x="746760" y="46037"/>
            <a:ext cx="10515600" cy="1325563"/>
          </a:xfrm>
        </p:spPr>
        <p:txBody>
          <a:bodyPr>
            <a:normAutofit/>
          </a:bodyPr>
          <a:lstStyle/>
          <a:p>
            <a:r>
              <a:rPr lang="en-GB" dirty="0"/>
              <a:t>1. </a:t>
            </a:r>
            <a:r>
              <a:rPr lang="en-GB" b="1" dirty="0"/>
              <a:t>The Access Crisis</a:t>
            </a:r>
          </a:p>
        </p:txBody>
      </p:sp>
      <p:pic>
        <p:nvPicPr>
          <p:cNvPr id="4098" name="Picture 2" descr="https://dfzljdn9uc3pi.cloudfront.net/2018/4375/1/fig-2-2x.jpg">
            <a:extLst>
              <a:ext uri="{FF2B5EF4-FFF2-40B4-BE49-F238E27FC236}">
                <a16:creationId xmlns:a16="http://schemas.microsoft.com/office/drawing/2014/main" id="{045A8789-2BC5-4129-93E8-54772F2784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71600"/>
            <a:ext cx="11430000" cy="4114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DFB65A9-70AC-401C-B0AE-815B89EC1C81}"/>
              </a:ext>
            </a:extLst>
          </p:cNvPr>
          <p:cNvSpPr/>
          <p:nvPr/>
        </p:nvSpPr>
        <p:spPr>
          <a:xfrm>
            <a:off x="104113" y="6488668"/>
            <a:ext cx="2272995" cy="276999"/>
          </a:xfrm>
          <a:prstGeom prst="rect">
            <a:avLst/>
          </a:prstGeom>
        </p:spPr>
        <p:txBody>
          <a:bodyPr wrap="none">
            <a:spAutoFit/>
          </a:bodyPr>
          <a:lstStyle/>
          <a:p>
            <a:r>
              <a:rPr lang="en-GB" sz="1200" dirty="0">
                <a:hlinkClick r:id="rId3"/>
              </a:rPr>
              <a:t>https://peerj.com/articles/4375/</a:t>
            </a:r>
            <a:r>
              <a:rPr lang="en-GB" sz="1200" dirty="0"/>
              <a:t> </a:t>
            </a:r>
          </a:p>
        </p:txBody>
      </p:sp>
      <p:sp>
        <p:nvSpPr>
          <p:cNvPr id="4" name="Rectangle 3">
            <a:extLst>
              <a:ext uri="{FF2B5EF4-FFF2-40B4-BE49-F238E27FC236}">
                <a16:creationId xmlns:a16="http://schemas.microsoft.com/office/drawing/2014/main" id="{EACDA055-9444-417D-A948-543D04A9D3D3}"/>
              </a:ext>
            </a:extLst>
          </p:cNvPr>
          <p:cNvSpPr/>
          <p:nvPr/>
        </p:nvSpPr>
        <p:spPr>
          <a:xfrm>
            <a:off x="838200" y="5574139"/>
            <a:ext cx="10776284" cy="646331"/>
          </a:xfrm>
          <a:prstGeom prst="rect">
            <a:avLst/>
          </a:prstGeom>
        </p:spPr>
        <p:txBody>
          <a:bodyPr wrap="square">
            <a:spAutoFit/>
          </a:bodyPr>
          <a:lstStyle/>
          <a:p>
            <a:r>
              <a:rPr lang="en-GB" b="0" i="1" dirty="0">
                <a:solidFill>
                  <a:srgbClr val="333333"/>
                </a:solidFill>
                <a:effectLst/>
                <a:latin typeface="Helvetica Neue"/>
              </a:rPr>
              <a:t>“We estimate that at least </a:t>
            </a:r>
            <a:r>
              <a:rPr lang="en-GB" b="1" i="1" dirty="0">
                <a:solidFill>
                  <a:srgbClr val="333333"/>
                </a:solidFill>
                <a:effectLst/>
                <a:latin typeface="Helvetica Neue"/>
              </a:rPr>
              <a:t>28%</a:t>
            </a:r>
            <a:r>
              <a:rPr lang="en-GB" b="0" i="1" dirty="0">
                <a:solidFill>
                  <a:srgbClr val="333333"/>
                </a:solidFill>
                <a:effectLst/>
                <a:latin typeface="Helvetica Neue"/>
              </a:rPr>
              <a:t> of the scholarly literature is OA (19M in total) and that this proportion is growing, driven particularly by growth in Gold and Hybrid.” – Piwowar et al., 2018</a:t>
            </a:r>
            <a:r>
              <a:rPr lang="en-GB" b="0" dirty="0">
                <a:solidFill>
                  <a:srgbClr val="333333"/>
                </a:solidFill>
                <a:effectLst/>
                <a:latin typeface="Helvetica Neue"/>
              </a:rPr>
              <a:t>.</a:t>
            </a:r>
            <a:endParaRPr lang="en-GB" i="1" dirty="0"/>
          </a:p>
        </p:txBody>
      </p:sp>
      <p:sp>
        <p:nvSpPr>
          <p:cNvPr id="6" name="Rectangle 5">
            <a:extLst>
              <a:ext uri="{FF2B5EF4-FFF2-40B4-BE49-F238E27FC236}">
                <a16:creationId xmlns:a16="http://schemas.microsoft.com/office/drawing/2014/main" id="{7792FFCD-9CD1-4F30-A58F-5875230F6377}"/>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
        <p:nvSpPr>
          <p:cNvPr id="5" name="Rectangle 4">
            <a:extLst>
              <a:ext uri="{FF2B5EF4-FFF2-40B4-BE49-F238E27FC236}">
                <a16:creationId xmlns:a16="http://schemas.microsoft.com/office/drawing/2014/main" id="{CAB4F35C-5534-482B-BD99-CD66940D8C74}"/>
              </a:ext>
            </a:extLst>
          </p:cNvPr>
          <p:cNvSpPr/>
          <p:nvPr/>
        </p:nvSpPr>
        <p:spPr>
          <a:xfrm>
            <a:off x="1338072" y="960695"/>
            <a:ext cx="8095296" cy="369332"/>
          </a:xfrm>
          <a:prstGeom prst="rect">
            <a:avLst/>
          </a:prstGeom>
        </p:spPr>
        <p:txBody>
          <a:bodyPr wrap="square">
            <a:spAutoFit/>
          </a:bodyPr>
          <a:lstStyle/>
          <a:p>
            <a:r>
              <a:rPr lang="en-GB" dirty="0"/>
              <a:t>Most scholarly research remains inaccessible to most people on this planet</a:t>
            </a:r>
          </a:p>
        </p:txBody>
      </p:sp>
      <p:sp>
        <p:nvSpPr>
          <p:cNvPr id="9" name="Arrow: Right 8">
            <a:extLst>
              <a:ext uri="{FF2B5EF4-FFF2-40B4-BE49-F238E27FC236}">
                <a16:creationId xmlns:a16="http://schemas.microsoft.com/office/drawing/2014/main" id="{F6C301BC-2BF3-4A57-84F0-D625C2C4F55B}"/>
              </a:ext>
            </a:extLst>
          </p:cNvPr>
          <p:cNvSpPr/>
          <p:nvPr/>
        </p:nvSpPr>
        <p:spPr>
          <a:xfrm rot="7542318">
            <a:off x="9336255" y="1111025"/>
            <a:ext cx="1434595" cy="135925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65D61CC0-A1FD-49D9-8C80-5B7B4FD2E500}"/>
              </a:ext>
            </a:extLst>
          </p:cNvPr>
          <p:cNvSpPr txBox="1"/>
          <p:nvPr/>
        </p:nvSpPr>
        <p:spPr>
          <a:xfrm>
            <a:off x="9638274" y="308896"/>
            <a:ext cx="2431307" cy="646331"/>
          </a:xfrm>
          <a:prstGeom prst="rect">
            <a:avLst/>
          </a:prstGeom>
          <a:noFill/>
        </p:spPr>
        <p:txBody>
          <a:bodyPr wrap="none" rtlCol="0">
            <a:spAutoFit/>
          </a:bodyPr>
          <a:lstStyle/>
          <a:p>
            <a:r>
              <a:rPr lang="en-GB" dirty="0"/>
              <a:t>A graphical visualisation</a:t>
            </a:r>
          </a:p>
          <a:p>
            <a:r>
              <a:rPr lang="en-GB" dirty="0"/>
              <a:t>of how bad this is</a:t>
            </a:r>
          </a:p>
        </p:txBody>
      </p:sp>
    </p:spTree>
    <p:extLst>
      <p:ext uri="{BB962C8B-B14F-4D97-AF65-F5344CB8AC3E}">
        <p14:creationId xmlns:p14="http://schemas.microsoft.com/office/powerpoint/2010/main" val="40426902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21741-34AB-45DD-9437-E06C7B064BC6}"/>
              </a:ext>
            </a:extLst>
          </p:cNvPr>
          <p:cNvSpPr>
            <a:spLocks noGrp="1"/>
          </p:cNvSpPr>
          <p:nvPr>
            <p:ph type="title"/>
          </p:nvPr>
        </p:nvSpPr>
        <p:spPr/>
        <p:txBody>
          <a:bodyPr/>
          <a:lstStyle/>
          <a:p>
            <a:r>
              <a:rPr lang="en-GB" dirty="0"/>
              <a:t>Why does this matter?</a:t>
            </a:r>
          </a:p>
        </p:txBody>
      </p:sp>
      <p:pic>
        <p:nvPicPr>
          <p:cNvPr id="4098" name="Picture 2" descr="https://cdn.cos.io/media/images/Hypothetico-deductive_scientific_method-1.original.png">
            <a:extLst>
              <a:ext uri="{FF2B5EF4-FFF2-40B4-BE49-F238E27FC236}">
                <a16:creationId xmlns:a16="http://schemas.microsoft.com/office/drawing/2014/main" id="{152EC61D-6EE6-4BBD-87DE-7CB6314892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4465" y="1244944"/>
            <a:ext cx="9823069" cy="553990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065BFDE-D772-4625-9B1D-6F7705F12EE2}"/>
              </a:ext>
            </a:extLst>
          </p:cNvPr>
          <p:cNvSpPr/>
          <p:nvPr/>
        </p:nvSpPr>
        <p:spPr>
          <a:xfrm>
            <a:off x="93357" y="6415515"/>
            <a:ext cx="1835952" cy="369332"/>
          </a:xfrm>
          <a:prstGeom prst="rect">
            <a:avLst/>
          </a:prstGeom>
        </p:spPr>
        <p:txBody>
          <a:bodyPr wrap="none">
            <a:spAutoFit/>
          </a:bodyPr>
          <a:lstStyle/>
          <a:p>
            <a:r>
              <a:rPr lang="en-GB" dirty="0">
                <a:hlinkClick r:id="rId4"/>
              </a:rPr>
              <a:t>https://cos.io/rr/</a:t>
            </a:r>
            <a:r>
              <a:rPr lang="en-GB" dirty="0"/>
              <a:t> </a:t>
            </a:r>
          </a:p>
        </p:txBody>
      </p:sp>
      <p:sp>
        <p:nvSpPr>
          <p:cNvPr id="6" name="Rectangle 5">
            <a:extLst>
              <a:ext uri="{FF2B5EF4-FFF2-40B4-BE49-F238E27FC236}">
                <a16:creationId xmlns:a16="http://schemas.microsoft.com/office/drawing/2014/main" id="{2D175942-E1F5-4476-ABB7-5D0F13C327CD}"/>
              </a:ext>
            </a:extLst>
          </p:cNvPr>
          <p:cNvSpPr/>
          <p:nvPr/>
        </p:nvSpPr>
        <p:spPr>
          <a:xfrm>
            <a:off x="9433368" y="6488668"/>
            <a:ext cx="2008883" cy="369332"/>
          </a:xfrm>
          <a:prstGeom prst="rect">
            <a:avLst/>
          </a:prstGeom>
        </p:spPr>
        <p:txBody>
          <a:bodyPr wrap="none">
            <a:spAutoFit/>
          </a:bodyPr>
          <a:lstStyle/>
          <a:p>
            <a:r>
              <a:rPr lang="de-DE" dirty="0">
                <a:latin typeface="Open Sans"/>
                <a:hlinkClick r:id="rId5"/>
              </a:rPr>
              <a:t>@protohedgehog</a:t>
            </a:r>
            <a:endParaRPr lang="en-GB" dirty="0">
              <a:latin typeface="Open Sans"/>
            </a:endParaRPr>
          </a:p>
        </p:txBody>
      </p:sp>
    </p:spTree>
    <p:extLst>
      <p:ext uri="{BB962C8B-B14F-4D97-AF65-F5344CB8AC3E}">
        <p14:creationId xmlns:p14="http://schemas.microsoft.com/office/powerpoint/2010/main" val="35481547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B892BB-5AB5-46A7-BAB8-2B0E85F23B5F}"/>
              </a:ext>
            </a:extLst>
          </p:cNvPr>
          <p:cNvPicPr>
            <a:picLocks noChangeAspect="1"/>
          </p:cNvPicPr>
          <p:nvPr/>
        </p:nvPicPr>
        <p:blipFill rotWithShape="1">
          <a:blip r:embed="rId3"/>
          <a:srcRect l="11087" t="16232" r="12038" b="8551"/>
          <a:stretch/>
        </p:blipFill>
        <p:spPr>
          <a:xfrm>
            <a:off x="268356" y="89454"/>
            <a:ext cx="11847443" cy="6520490"/>
          </a:xfrm>
          <a:prstGeom prst="rect">
            <a:avLst/>
          </a:prstGeom>
        </p:spPr>
      </p:pic>
      <p:sp>
        <p:nvSpPr>
          <p:cNvPr id="3" name="Rectangle 2">
            <a:extLst>
              <a:ext uri="{FF2B5EF4-FFF2-40B4-BE49-F238E27FC236}">
                <a16:creationId xmlns:a16="http://schemas.microsoft.com/office/drawing/2014/main" id="{32982828-61BE-4F86-B40C-EBBD4BBD9890}"/>
              </a:ext>
            </a:extLst>
          </p:cNvPr>
          <p:cNvSpPr/>
          <p:nvPr/>
        </p:nvSpPr>
        <p:spPr>
          <a:xfrm>
            <a:off x="419895" y="6455095"/>
            <a:ext cx="5203091" cy="369332"/>
          </a:xfrm>
          <a:prstGeom prst="rect">
            <a:avLst/>
          </a:prstGeom>
        </p:spPr>
        <p:txBody>
          <a:bodyPr wrap="none">
            <a:spAutoFit/>
          </a:bodyPr>
          <a:lstStyle/>
          <a:p>
            <a:r>
              <a:rPr lang="en-GB" dirty="0">
                <a:hlinkClick r:id="rId4"/>
              </a:rPr>
              <a:t>https://zenodo.org/record/1464853#.W8nO_mj7RPZ</a:t>
            </a:r>
            <a:r>
              <a:rPr lang="en-GB" dirty="0"/>
              <a:t> </a:t>
            </a:r>
          </a:p>
        </p:txBody>
      </p:sp>
    </p:spTree>
    <p:extLst>
      <p:ext uri="{BB962C8B-B14F-4D97-AF65-F5344CB8AC3E}">
        <p14:creationId xmlns:p14="http://schemas.microsoft.com/office/powerpoint/2010/main" val="34268839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EA579-C646-4BC1-8CA7-E3181F03B073}"/>
              </a:ext>
            </a:extLst>
          </p:cNvPr>
          <p:cNvSpPr>
            <a:spLocks noGrp="1"/>
          </p:cNvSpPr>
          <p:nvPr>
            <p:ph type="title"/>
          </p:nvPr>
        </p:nvSpPr>
        <p:spPr/>
        <p:txBody>
          <a:bodyPr/>
          <a:lstStyle/>
          <a:p>
            <a:r>
              <a:rPr lang="de-DE" dirty="0"/>
              <a:t>Solution 1? Registered </a:t>
            </a:r>
            <a:r>
              <a:rPr lang="de-DE" dirty="0" err="1"/>
              <a:t>reports</a:t>
            </a:r>
            <a:endParaRPr lang="en-GB" dirty="0"/>
          </a:p>
        </p:txBody>
      </p:sp>
      <p:pic>
        <p:nvPicPr>
          <p:cNvPr id="4" name="Picture 3">
            <a:extLst>
              <a:ext uri="{FF2B5EF4-FFF2-40B4-BE49-F238E27FC236}">
                <a16:creationId xmlns:a16="http://schemas.microsoft.com/office/drawing/2014/main" id="{B21CD1F0-69A1-4386-956F-26D2A19A5D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2399881"/>
            <a:ext cx="7620000" cy="1781175"/>
          </a:xfrm>
          <a:prstGeom prst="rect">
            <a:avLst/>
          </a:prstGeom>
        </p:spPr>
      </p:pic>
      <p:sp>
        <p:nvSpPr>
          <p:cNvPr id="3" name="Rectangle 2">
            <a:extLst>
              <a:ext uri="{FF2B5EF4-FFF2-40B4-BE49-F238E27FC236}">
                <a16:creationId xmlns:a16="http://schemas.microsoft.com/office/drawing/2014/main" id="{3F40546A-1729-49FC-A169-BC88703D79F1}"/>
              </a:ext>
            </a:extLst>
          </p:cNvPr>
          <p:cNvSpPr/>
          <p:nvPr/>
        </p:nvSpPr>
        <p:spPr>
          <a:xfrm>
            <a:off x="147842" y="6383147"/>
            <a:ext cx="1835952" cy="369332"/>
          </a:xfrm>
          <a:prstGeom prst="rect">
            <a:avLst/>
          </a:prstGeom>
        </p:spPr>
        <p:txBody>
          <a:bodyPr wrap="none">
            <a:spAutoFit/>
          </a:bodyPr>
          <a:lstStyle/>
          <a:p>
            <a:r>
              <a:rPr lang="en-GB" dirty="0">
                <a:hlinkClick r:id="rId3"/>
              </a:rPr>
              <a:t>https://cos.io/rr/</a:t>
            </a:r>
            <a:r>
              <a:rPr lang="en-GB" dirty="0"/>
              <a:t> </a:t>
            </a:r>
          </a:p>
        </p:txBody>
      </p:sp>
      <p:sp>
        <p:nvSpPr>
          <p:cNvPr id="6" name="Rectangle 5">
            <a:extLst>
              <a:ext uri="{FF2B5EF4-FFF2-40B4-BE49-F238E27FC236}">
                <a16:creationId xmlns:a16="http://schemas.microsoft.com/office/drawing/2014/main" id="{347CA767-F540-4DC3-8CB9-28CA4F2A1BDB}"/>
              </a:ext>
            </a:extLst>
          </p:cNvPr>
          <p:cNvSpPr/>
          <p:nvPr/>
        </p:nvSpPr>
        <p:spPr>
          <a:xfrm>
            <a:off x="3048000" y="4890249"/>
            <a:ext cx="6096000" cy="923330"/>
          </a:xfrm>
          <a:prstGeom prst="rect">
            <a:avLst/>
          </a:prstGeom>
        </p:spPr>
        <p:txBody>
          <a:bodyPr>
            <a:spAutoFit/>
          </a:bodyPr>
          <a:lstStyle/>
          <a:p>
            <a:r>
              <a:rPr lang="en-GB" dirty="0">
                <a:solidFill>
                  <a:srgbClr val="000000"/>
                </a:solidFill>
                <a:latin typeface="Open Sans"/>
              </a:rPr>
              <a:t>Emphasize the importance of the research question and the quality of methodology by conducting peer review prior to data collection.</a:t>
            </a:r>
            <a:endParaRPr lang="en-GB" dirty="0"/>
          </a:p>
        </p:txBody>
      </p:sp>
      <p:sp>
        <p:nvSpPr>
          <p:cNvPr id="7" name="Rectangle 6">
            <a:extLst>
              <a:ext uri="{FF2B5EF4-FFF2-40B4-BE49-F238E27FC236}">
                <a16:creationId xmlns:a16="http://schemas.microsoft.com/office/drawing/2014/main" id="{6AB4E66C-18C5-4732-9A83-AD1B9B34C5B2}"/>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Tree>
    <p:extLst>
      <p:ext uri="{BB962C8B-B14F-4D97-AF65-F5344CB8AC3E}">
        <p14:creationId xmlns:p14="http://schemas.microsoft.com/office/powerpoint/2010/main" val="32013149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C5207-E7EB-4FCA-9312-A0A988CBA8FC}"/>
              </a:ext>
            </a:extLst>
          </p:cNvPr>
          <p:cNvSpPr>
            <a:spLocks noGrp="1"/>
          </p:cNvSpPr>
          <p:nvPr>
            <p:ph type="title"/>
          </p:nvPr>
        </p:nvSpPr>
        <p:spPr/>
        <p:txBody>
          <a:bodyPr/>
          <a:lstStyle/>
          <a:p>
            <a:r>
              <a:rPr lang="en-GB" dirty="0"/>
              <a:t>Solution 2? Open notebook science and ‘reproducible papers’</a:t>
            </a:r>
          </a:p>
        </p:txBody>
      </p:sp>
      <p:pic>
        <p:nvPicPr>
          <p:cNvPr id="5" name="Picture 4">
            <a:extLst>
              <a:ext uri="{FF2B5EF4-FFF2-40B4-BE49-F238E27FC236}">
                <a16:creationId xmlns:a16="http://schemas.microsoft.com/office/drawing/2014/main" id="{EE164CC6-373D-4F96-B9DC-F89C56902F84}"/>
              </a:ext>
            </a:extLst>
          </p:cNvPr>
          <p:cNvPicPr>
            <a:picLocks noChangeAspect="1"/>
          </p:cNvPicPr>
          <p:nvPr/>
        </p:nvPicPr>
        <p:blipFill rotWithShape="1">
          <a:blip r:embed="rId2"/>
          <a:srcRect l="11658" t="26621" r="13179" b="11449"/>
          <a:stretch/>
        </p:blipFill>
        <p:spPr>
          <a:xfrm>
            <a:off x="1636973" y="1825625"/>
            <a:ext cx="10429131" cy="4833592"/>
          </a:xfrm>
          <a:prstGeom prst="rect">
            <a:avLst/>
          </a:prstGeom>
        </p:spPr>
      </p:pic>
      <p:pic>
        <p:nvPicPr>
          <p:cNvPr id="6" name="Picture 2" descr="Code Ocean">
            <a:extLst>
              <a:ext uri="{FF2B5EF4-FFF2-40B4-BE49-F238E27FC236}">
                <a16:creationId xmlns:a16="http://schemas.microsoft.com/office/drawing/2014/main" id="{E5E1A70B-93C8-4537-8418-C4DB0692B7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152" y="4376807"/>
            <a:ext cx="5573706" cy="5231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7CB5847-5986-4AEF-BDB5-D3903EA39791}"/>
              </a:ext>
            </a:extLst>
          </p:cNvPr>
          <p:cNvPicPr>
            <a:picLocks noChangeAspect="1"/>
          </p:cNvPicPr>
          <p:nvPr/>
        </p:nvPicPr>
        <p:blipFill rotWithShape="1">
          <a:blip r:embed="rId4">
            <a:extLst>
              <a:ext uri="{28A0092B-C50C-407E-A947-70E740481C1C}">
                <a14:useLocalDpi xmlns:a14="http://schemas.microsoft.com/office/drawing/2010/main" val="0"/>
              </a:ext>
            </a:extLst>
          </a:blip>
          <a:srcRect l="17129" t="34874" r="15278" b="31940"/>
          <a:stretch/>
        </p:blipFill>
        <p:spPr>
          <a:xfrm>
            <a:off x="1116010" y="2732575"/>
            <a:ext cx="4979990" cy="1528137"/>
          </a:xfrm>
          <a:prstGeom prst="rect">
            <a:avLst/>
          </a:prstGeom>
        </p:spPr>
      </p:pic>
      <p:sp>
        <p:nvSpPr>
          <p:cNvPr id="10" name="Rectangle 9">
            <a:extLst>
              <a:ext uri="{FF2B5EF4-FFF2-40B4-BE49-F238E27FC236}">
                <a16:creationId xmlns:a16="http://schemas.microsoft.com/office/drawing/2014/main" id="{6F734EAE-35DE-4170-8B8C-B606EC001296}"/>
              </a:ext>
            </a:extLst>
          </p:cNvPr>
          <p:cNvSpPr/>
          <p:nvPr/>
        </p:nvSpPr>
        <p:spPr>
          <a:xfrm>
            <a:off x="4594329" y="6321644"/>
            <a:ext cx="3531288" cy="276999"/>
          </a:xfrm>
          <a:prstGeom prst="rect">
            <a:avLst/>
          </a:prstGeom>
        </p:spPr>
        <p:txBody>
          <a:bodyPr wrap="none">
            <a:spAutoFit/>
          </a:bodyPr>
          <a:lstStyle/>
          <a:p>
            <a:r>
              <a:rPr lang="en-GB" sz="1200" dirty="0">
                <a:hlinkClick r:id="rId5"/>
              </a:rPr>
              <a:t>https://zenodo.org/record/1464853#.W8nO_mj7RPZ</a:t>
            </a:r>
            <a:r>
              <a:rPr lang="en-GB" sz="1200" dirty="0"/>
              <a:t> </a:t>
            </a:r>
          </a:p>
        </p:txBody>
      </p:sp>
    </p:spTree>
    <p:extLst>
      <p:ext uri="{BB962C8B-B14F-4D97-AF65-F5344CB8AC3E}">
        <p14:creationId xmlns:p14="http://schemas.microsoft.com/office/powerpoint/2010/main" val="334653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1B28B-8562-433C-9E92-60CA1F30DB34}"/>
              </a:ext>
            </a:extLst>
          </p:cNvPr>
          <p:cNvSpPr>
            <a:spLocks noGrp="1"/>
          </p:cNvSpPr>
          <p:nvPr>
            <p:ph type="title"/>
          </p:nvPr>
        </p:nvSpPr>
        <p:spPr/>
        <p:txBody>
          <a:bodyPr/>
          <a:lstStyle/>
          <a:p>
            <a:r>
              <a:rPr lang="en-GB" dirty="0"/>
              <a:t>Solution 3? Mandates and policies!</a:t>
            </a:r>
          </a:p>
        </p:txBody>
      </p:sp>
      <p:sp>
        <p:nvSpPr>
          <p:cNvPr id="5" name="Rectangle 4">
            <a:extLst>
              <a:ext uri="{FF2B5EF4-FFF2-40B4-BE49-F238E27FC236}">
                <a16:creationId xmlns:a16="http://schemas.microsoft.com/office/drawing/2014/main" id="{34BD3B98-A2DC-4DA6-8A56-5F3B2A41EA01}"/>
              </a:ext>
            </a:extLst>
          </p:cNvPr>
          <p:cNvSpPr/>
          <p:nvPr/>
        </p:nvSpPr>
        <p:spPr>
          <a:xfrm>
            <a:off x="1922107" y="2234597"/>
            <a:ext cx="8658808" cy="3108543"/>
          </a:xfrm>
          <a:prstGeom prst="rect">
            <a:avLst/>
          </a:prstGeom>
        </p:spPr>
        <p:txBody>
          <a:bodyPr wrap="square">
            <a:spAutoFit/>
          </a:bodyPr>
          <a:lstStyle/>
          <a:p>
            <a:pPr algn="ctr"/>
            <a:r>
              <a:rPr lang="en-GB" sz="2800" i="1" dirty="0">
                <a:solidFill>
                  <a:srgbClr val="333132"/>
                </a:solidFill>
                <a:latin typeface="Arial" panose="020B0604020202020204" pitchFamily="34" charset="0"/>
              </a:rPr>
              <a:t>Mandatory open data policies can increase the frequency and quality of data sharing. However, suboptimal data curation, unclear analysis specification and reporting errors can impede analytic reproducibility, undermining the utility of data sharing and the credibility of scientific findings</a:t>
            </a:r>
            <a:r>
              <a:rPr lang="en-GB" sz="2800" dirty="0">
                <a:solidFill>
                  <a:srgbClr val="333132"/>
                </a:solidFill>
                <a:latin typeface="Arial" panose="020B0604020202020204" pitchFamily="34" charset="0"/>
              </a:rPr>
              <a:t>. – Hardwicke et al., for the journal </a:t>
            </a:r>
            <a:r>
              <a:rPr lang="en-GB" sz="2800" i="1" dirty="0">
                <a:solidFill>
                  <a:srgbClr val="333132"/>
                </a:solidFill>
                <a:latin typeface="Arial" panose="020B0604020202020204" pitchFamily="34" charset="0"/>
              </a:rPr>
              <a:t>Cognition</a:t>
            </a:r>
            <a:endParaRPr lang="en-GB" sz="2800" dirty="0"/>
          </a:p>
        </p:txBody>
      </p:sp>
      <p:sp>
        <p:nvSpPr>
          <p:cNvPr id="6" name="Rectangle 5">
            <a:extLst>
              <a:ext uri="{FF2B5EF4-FFF2-40B4-BE49-F238E27FC236}">
                <a16:creationId xmlns:a16="http://schemas.microsoft.com/office/drawing/2014/main" id="{7FD708C2-504A-4B28-901F-8A11BE7C8F03}"/>
              </a:ext>
            </a:extLst>
          </p:cNvPr>
          <p:cNvSpPr/>
          <p:nvPr/>
        </p:nvSpPr>
        <p:spPr>
          <a:xfrm>
            <a:off x="183818" y="6311900"/>
            <a:ext cx="5728363" cy="369332"/>
          </a:xfrm>
          <a:prstGeom prst="rect">
            <a:avLst/>
          </a:prstGeom>
        </p:spPr>
        <p:txBody>
          <a:bodyPr wrap="none">
            <a:spAutoFit/>
          </a:bodyPr>
          <a:lstStyle/>
          <a:p>
            <a:r>
              <a:rPr lang="en-GB" dirty="0">
                <a:hlinkClick r:id="rId2"/>
              </a:rPr>
              <a:t>http://rsos.royalsocietypublishing.org/content/5/8/180448</a:t>
            </a:r>
            <a:r>
              <a:rPr lang="en-GB" dirty="0"/>
              <a:t> </a:t>
            </a:r>
          </a:p>
        </p:txBody>
      </p:sp>
    </p:spTree>
    <p:extLst>
      <p:ext uri="{BB962C8B-B14F-4D97-AF65-F5344CB8AC3E}">
        <p14:creationId xmlns:p14="http://schemas.microsoft.com/office/powerpoint/2010/main" val="36422730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E8CC5-6908-4380-B641-5B6EE5B9DF51}"/>
              </a:ext>
            </a:extLst>
          </p:cNvPr>
          <p:cNvSpPr>
            <a:spLocks noGrp="1"/>
          </p:cNvSpPr>
          <p:nvPr>
            <p:ph type="title"/>
          </p:nvPr>
        </p:nvSpPr>
        <p:spPr/>
        <p:txBody>
          <a:bodyPr/>
          <a:lstStyle/>
          <a:p>
            <a:r>
              <a:rPr lang="en-GB" dirty="0"/>
              <a:t>Solution 4? Pledges!</a:t>
            </a:r>
          </a:p>
        </p:txBody>
      </p:sp>
      <p:sp>
        <p:nvSpPr>
          <p:cNvPr id="3" name="Rectangle 2">
            <a:extLst>
              <a:ext uri="{FF2B5EF4-FFF2-40B4-BE49-F238E27FC236}">
                <a16:creationId xmlns:a16="http://schemas.microsoft.com/office/drawing/2014/main" id="{2BF97493-0D0C-4EC2-ABB7-D46B54751478}"/>
              </a:ext>
            </a:extLst>
          </p:cNvPr>
          <p:cNvSpPr/>
          <p:nvPr/>
        </p:nvSpPr>
        <p:spPr>
          <a:xfrm>
            <a:off x="954503" y="1504449"/>
            <a:ext cx="9091865" cy="4154984"/>
          </a:xfrm>
          <a:prstGeom prst="rect">
            <a:avLst/>
          </a:prstGeom>
        </p:spPr>
        <p:txBody>
          <a:bodyPr wrap="square">
            <a:spAutoFit/>
          </a:bodyPr>
          <a:lstStyle/>
          <a:p>
            <a:pPr fontAlgn="base">
              <a:buFont typeface="+mj-lt"/>
              <a:buAutoNum type="arabicPeriod"/>
            </a:pPr>
            <a:r>
              <a:rPr lang="en-GB" sz="2400" dirty="0">
                <a:solidFill>
                  <a:srgbClr val="181810"/>
                </a:solidFill>
              </a:rPr>
              <a:t> I will teach my graduate students about </a:t>
            </a:r>
            <a:r>
              <a:rPr lang="en-GB" sz="2400" b="1" dirty="0">
                <a:solidFill>
                  <a:srgbClr val="181810"/>
                </a:solidFill>
              </a:rPr>
              <a:t>reproducibility</a:t>
            </a:r>
            <a:r>
              <a:rPr lang="en-GB" sz="2400" dirty="0">
                <a:solidFill>
                  <a:srgbClr val="181810"/>
                </a:solidFill>
              </a:rPr>
              <a:t>.</a:t>
            </a:r>
          </a:p>
          <a:p>
            <a:pPr fontAlgn="base">
              <a:buFont typeface="+mj-lt"/>
              <a:buAutoNum type="arabicPeriod"/>
            </a:pPr>
            <a:r>
              <a:rPr lang="en-GB" sz="2400" dirty="0">
                <a:solidFill>
                  <a:srgbClr val="181810"/>
                </a:solidFill>
              </a:rPr>
              <a:t> All our research code (and writing) is under </a:t>
            </a:r>
            <a:r>
              <a:rPr lang="en-GB" sz="2400" b="1" dirty="0">
                <a:solidFill>
                  <a:srgbClr val="181810"/>
                </a:solidFill>
              </a:rPr>
              <a:t>version control</a:t>
            </a:r>
            <a:r>
              <a:rPr lang="en-GB" sz="2400" dirty="0">
                <a:solidFill>
                  <a:srgbClr val="181810"/>
                </a:solidFill>
              </a:rPr>
              <a:t>.</a:t>
            </a:r>
          </a:p>
          <a:p>
            <a:pPr fontAlgn="base">
              <a:buFont typeface="+mj-lt"/>
              <a:buAutoNum type="arabicPeriod"/>
            </a:pPr>
            <a:r>
              <a:rPr lang="en-GB" sz="2400" dirty="0">
                <a:solidFill>
                  <a:srgbClr val="181810"/>
                </a:solidFill>
              </a:rPr>
              <a:t> We will always carry out </a:t>
            </a:r>
            <a:r>
              <a:rPr lang="en-GB" sz="2400" b="1" dirty="0">
                <a:solidFill>
                  <a:srgbClr val="181810"/>
                </a:solidFill>
              </a:rPr>
              <a:t>verification and validation </a:t>
            </a:r>
            <a:r>
              <a:rPr lang="en-GB" sz="2400" dirty="0">
                <a:solidFill>
                  <a:srgbClr val="181810"/>
                </a:solidFill>
              </a:rPr>
              <a:t>(V&amp;V reports are posted to </a:t>
            </a:r>
            <a:r>
              <a:rPr lang="en-GB" sz="2400" dirty="0" err="1">
                <a:solidFill>
                  <a:srgbClr val="181810"/>
                </a:solidFill>
              </a:rPr>
              <a:t>Figshare</a:t>
            </a:r>
            <a:r>
              <a:rPr lang="en-GB" sz="2400" dirty="0">
                <a:solidFill>
                  <a:srgbClr val="181810"/>
                </a:solidFill>
              </a:rPr>
              <a:t>)</a:t>
            </a:r>
          </a:p>
          <a:p>
            <a:pPr fontAlgn="base">
              <a:buFont typeface="+mj-lt"/>
              <a:buAutoNum type="arabicPeriod"/>
            </a:pPr>
            <a:r>
              <a:rPr lang="en-GB" sz="2400" dirty="0">
                <a:solidFill>
                  <a:srgbClr val="181810"/>
                </a:solidFill>
              </a:rPr>
              <a:t> For main results in a paper, we will </a:t>
            </a:r>
            <a:r>
              <a:rPr lang="en-GB" sz="2400" b="1" dirty="0">
                <a:solidFill>
                  <a:srgbClr val="181810"/>
                </a:solidFill>
              </a:rPr>
              <a:t>share data, plotting script &amp; figure </a:t>
            </a:r>
            <a:r>
              <a:rPr lang="en-GB" sz="2400" dirty="0">
                <a:solidFill>
                  <a:srgbClr val="181810"/>
                </a:solidFill>
              </a:rPr>
              <a:t>under CC-BY</a:t>
            </a:r>
          </a:p>
          <a:p>
            <a:pPr fontAlgn="base">
              <a:buFont typeface="+mj-lt"/>
              <a:buAutoNum type="arabicPeriod"/>
            </a:pPr>
            <a:r>
              <a:rPr lang="en-GB" sz="2400" dirty="0">
                <a:solidFill>
                  <a:srgbClr val="181810"/>
                </a:solidFill>
              </a:rPr>
              <a:t> We will upload the </a:t>
            </a:r>
            <a:r>
              <a:rPr lang="en-GB" sz="2400" b="1" dirty="0">
                <a:solidFill>
                  <a:srgbClr val="181810"/>
                </a:solidFill>
              </a:rPr>
              <a:t>preprint</a:t>
            </a:r>
            <a:r>
              <a:rPr lang="en-GB" sz="2400" dirty="0">
                <a:solidFill>
                  <a:srgbClr val="181810"/>
                </a:solidFill>
              </a:rPr>
              <a:t> to </a:t>
            </a:r>
            <a:r>
              <a:rPr lang="en-GB" sz="2400" dirty="0" err="1">
                <a:solidFill>
                  <a:srgbClr val="181810"/>
                </a:solidFill>
              </a:rPr>
              <a:t>arXiv</a:t>
            </a:r>
            <a:r>
              <a:rPr lang="en-GB" sz="2400" dirty="0">
                <a:solidFill>
                  <a:srgbClr val="181810"/>
                </a:solidFill>
              </a:rPr>
              <a:t> at the time of submission of a paper.</a:t>
            </a:r>
          </a:p>
          <a:p>
            <a:pPr fontAlgn="base">
              <a:buFont typeface="+mj-lt"/>
              <a:buAutoNum type="arabicPeriod"/>
            </a:pPr>
            <a:r>
              <a:rPr lang="en-GB" sz="2400" dirty="0">
                <a:solidFill>
                  <a:srgbClr val="181810"/>
                </a:solidFill>
              </a:rPr>
              <a:t> We will </a:t>
            </a:r>
            <a:r>
              <a:rPr lang="en-GB" sz="2400" b="1" dirty="0">
                <a:solidFill>
                  <a:srgbClr val="181810"/>
                </a:solidFill>
              </a:rPr>
              <a:t>release code </a:t>
            </a:r>
            <a:r>
              <a:rPr lang="en-GB" sz="2400" dirty="0">
                <a:solidFill>
                  <a:srgbClr val="181810"/>
                </a:solidFill>
              </a:rPr>
              <a:t>at the time of submission of a paper.</a:t>
            </a:r>
          </a:p>
          <a:p>
            <a:pPr fontAlgn="base">
              <a:buFont typeface="+mj-lt"/>
              <a:buAutoNum type="arabicPeriod"/>
            </a:pPr>
            <a:r>
              <a:rPr lang="en-GB" sz="2400" dirty="0">
                <a:solidFill>
                  <a:srgbClr val="181810"/>
                </a:solidFill>
              </a:rPr>
              <a:t> We will add a </a:t>
            </a:r>
            <a:r>
              <a:rPr lang="en-GB" sz="2400" b="1" dirty="0">
                <a:solidFill>
                  <a:srgbClr val="181810"/>
                </a:solidFill>
              </a:rPr>
              <a:t>"Reproducibility" declaration </a:t>
            </a:r>
            <a:r>
              <a:rPr lang="en-GB" sz="2400" dirty="0">
                <a:solidFill>
                  <a:srgbClr val="181810"/>
                </a:solidFill>
              </a:rPr>
              <a:t>at the end of each paper.</a:t>
            </a:r>
          </a:p>
          <a:p>
            <a:pPr fontAlgn="base">
              <a:buFont typeface="+mj-lt"/>
              <a:buAutoNum type="arabicPeriod"/>
            </a:pPr>
            <a:r>
              <a:rPr lang="en-GB" sz="2400" dirty="0">
                <a:solidFill>
                  <a:srgbClr val="181810"/>
                </a:solidFill>
              </a:rPr>
              <a:t> I will keep an up-to-date </a:t>
            </a:r>
            <a:r>
              <a:rPr lang="en-GB" sz="2400" b="1" dirty="0">
                <a:solidFill>
                  <a:srgbClr val="181810"/>
                </a:solidFill>
              </a:rPr>
              <a:t>web presence</a:t>
            </a:r>
            <a:r>
              <a:rPr lang="en-GB" sz="2400" dirty="0">
                <a:solidFill>
                  <a:srgbClr val="181810"/>
                </a:solidFill>
              </a:rPr>
              <a:t>.</a:t>
            </a:r>
            <a:endParaRPr lang="en-GB" sz="2400" b="0" i="0" dirty="0">
              <a:solidFill>
                <a:srgbClr val="181810"/>
              </a:solidFill>
              <a:effectLst/>
            </a:endParaRPr>
          </a:p>
        </p:txBody>
      </p:sp>
      <p:sp>
        <p:nvSpPr>
          <p:cNvPr id="4" name="Rectangle 3">
            <a:extLst>
              <a:ext uri="{FF2B5EF4-FFF2-40B4-BE49-F238E27FC236}">
                <a16:creationId xmlns:a16="http://schemas.microsoft.com/office/drawing/2014/main" id="{E26248B1-A519-459D-B043-8BC68BD24113}"/>
              </a:ext>
            </a:extLst>
          </p:cNvPr>
          <p:cNvSpPr/>
          <p:nvPr/>
        </p:nvSpPr>
        <p:spPr>
          <a:xfrm>
            <a:off x="259221" y="6236012"/>
            <a:ext cx="5928739" cy="369332"/>
          </a:xfrm>
          <a:prstGeom prst="rect">
            <a:avLst/>
          </a:prstGeom>
        </p:spPr>
        <p:txBody>
          <a:bodyPr wrap="none">
            <a:spAutoFit/>
          </a:bodyPr>
          <a:lstStyle/>
          <a:p>
            <a:r>
              <a:rPr lang="en-GB" dirty="0">
                <a:hlinkClick r:id="rId3"/>
              </a:rPr>
              <a:t>http://lorenabarba.com/gallery/reproducibility-pi-manifesto/</a:t>
            </a:r>
            <a:r>
              <a:rPr lang="en-GB" dirty="0"/>
              <a:t> </a:t>
            </a:r>
          </a:p>
        </p:txBody>
      </p:sp>
    </p:spTree>
    <p:extLst>
      <p:ext uri="{BB962C8B-B14F-4D97-AF65-F5344CB8AC3E}">
        <p14:creationId xmlns:p14="http://schemas.microsoft.com/office/powerpoint/2010/main" val="21178375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DCBAFE-641B-4401-BCA5-90D75B6DC2CC}"/>
              </a:ext>
            </a:extLst>
          </p:cNvPr>
          <p:cNvPicPr>
            <a:picLocks noChangeAspect="1"/>
          </p:cNvPicPr>
          <p:nvPr/>
        </p:nvPicPr>
        <p:blipFill rotWithShape="1">
          <a:blip r:embed="rId2"/>
          <a:srcRect l="11739" t="21159" r="14076" b="9710"/>
          <a:stretch/>
        </p:blipFill>
        <p:spPr>
          <a:xfrm>
            <a:off x="89452" y="248478"/>
            <a:ext cx="12102548" cy="6343864"/>
          </a:xfrm>
          <a:prstGeom prst="rect">
            <a:avLst/>
          </a:prstGeom>
        </p:spPr>
      </p:pic>
      <p:sp>
        <p:nvSpPr>
          <p:cNvPr id="3" name="Rectangle 2">
            <a:extLst>
              <a:ext uri="{FF2B5EF4-FFF2-40B4-BE49-F238E27FC236}">
                <a16:creationId xmlns:a16="http://schemas.microsoft.com/office/drawing/2014/main" id="{CF408F59-1A57-4944-BF19-9AA3097E1A72}"/>
              </a:ext>
            </a:extLst>
          </p:cNvPr>
          <p:cNvSpPr/>
          <p:nvPr/>
        </p:nvSpPr>
        <p:spPr>
          <a:xfrm>
            <a:off x="6899457" y="6223010"/>
            <a:ext cx="5203091" cy="369332"/>
          </a:xfrm>
          <a:prstGeom prst="rect">
            <a:avLst/>
          </a:prstGeom>
        </p:spPr>
        <p:txBody>
          <a:bodyPr wrap="none">
            <a:spAutoFit/>
          </a:bodyPr>
          <a:lstStyle/>
          <a:p>
            <a:r>
              <a:rPr lang="en-GB" dirty="0">
                <a:hlinkClick r:id="rId3"/>
              </a:rPr>
              <a:t>https://zenodo.org/record/1464853#.W8nO_mj7RPZ</a:t>
            </a:r>
            <a:r>
              <a:rPr lang="en-GB" dirty="0"/>
              <a:t> </a:t>
            </a:r>
          </a:p>
        </p:txBody>
      </p:sp>
    </p:spTree>
    <p:extLst>
      <p:ext uri="{BB962C8B-B14F-4D97-AF65-F5344CB8AC3E}">
        <p14:creationId xmlns:p14="http://schemas.microsoft.com/office/powerpoint/2010/main" val="17827395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39923E-1BE1-40EC-8745-5BD14ADB1091}"/>
              </a:ext>
            </a:extLst>
          </p:cNvPr>
          <p:cNvPicPr>
            <a:picLocks noChangeAspect="1"/>
          </p:cNvPicPr>
          <p:nvPr/>
        </p:nvPicPr>
        <p:blipFill rotWithShape="1">
          <a:blip r:embed="rId2"/>
          <a:srcRect l="12228" t="21304" r="12771" b="9855"/>
          <a:stretch/>
        </p:blipFill>
        <p:spPr>
          <a:xfrm>
            <a:off x="218660" y="268356"/>
            <a:ext cx="11973339" cy="6181888"/>
          </a:xfrm>
          <a:prstGeom prst="rect">
            <a:avLst/>
          </a:prstGeom>
        </p:spPr>
      </p:pic>
      <p:sp>
        <p:nvSpPr>
          <p:cNvPr id="3" name="Rectangle 2">
            <a:extLst>
              <a:ext uri="{FF2B5EF4-FFF2-40B4-BE49-F238E27FC236}">
                <a16:creationId xmlns:a16="http://schemas.microsoft.com/office/drawing/2014/main" id="{32551B47-0A80-4333-81BA-45F4F07DCC0B}"/>
              </a:ext>
            </a:extLst>
          </p:cNvPr>
          <p:cNvSpPr/>
          <p:nvPr/>
        </p:nvSpPr>
        <p:spPr>
          <a:xfrm>
            <a:off x="218660" y="6404978"/>
            <a:ext cx="5203091" cy="369332"/>
          </a:xfrm>
          <a:prstGeom prst="rect">
            <a:avLst/>
          </a:prstGeom>
        </p:spPr>
        <p:txBody>
          <a:bodyPr wrap="none">
            <a:spAutoFit/>
          </a:bodyPr>
          <a:lstStyle/>
          <a:p>
            <a:r>
              <a:rPr lang="en-GB" dirty="0">
                <a:hlinkClick r:id="rId3"/>
              </a:rPr>
              <a:t>https://zenodo.org/record/1464853#.W8nO_mj7RPZ</a:t>
            </a:r>
            <a:r>
              <a:rPr lang="en-GB" dirty="0"/>
              <a:t> </a:t>
            </a:r>
          </a:p>
        </p:txBody>
      </p:sp>
    </p:spTree>
    <p:extLst>
      <p:ext uri="{BB962C8B-B14F-4D97-AF65-F5344CB8AC3E}">
        <p14:creationId xmlns:p14="http://schemas.microsoft.com/office/powerpoint/2010/main" val="20807205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9CCD97-B940-4D55-95FD-7554AB8EEBA0}"/>
              </a:ext>
            </a:extLst>
          </p:cNvPr>
          <p:cNvPicPr>
            <a:picLocks noChangeAspect="1"/>
          </p:cNvPicPr>
          <p:nvPr/>
        </p:nvPicPr>
        <p:blipFill rotWithShape="1">
          <a:blip r:embed="rId2"/>
          <a:srcRect l="11413" t="20290" r="13342" b="10290"/>
          <a:stretch/>
        </p:blipFill>
        <p:spPr>
          <a:xfrm>
            <a:off x="308113" y="228599"/>
            <a:ext cx="11835950" cy="6142384"/>
          </a:xfrm>
          <a:prstGeom prst="rect">
            <a:avLst/>
          </a:prstGeom>
        </p:spPr>
      </p:pic>
      <p:sp>
        <p:nvSpPr>
          <p:cNvPr id="3" name="Rectangle 2">
            <a:extLst>
              <a:ext uri="{FF2B5EF4-FFF2-40B4-BE49-F238E27FC236}">
                <a16:creationId xmlns:a16="http://schemas.microsoft.com/office/drawing/2014/main" id="{B5A665C3-BCD6-4806-91E5-837AE31F9A69}"/>
              </a:ext>
            </a:extLst>
          </p:cNvPr>
          <p:cNvSpPr/>
          <p:nvPr/>
        </p:nvSpPr>
        <p:spPr>
          <a:xfrm>
            <a:off x="218660" y="6404978"/>
            <a:ext cx="5203091" cy="369332"/>
          </a:xfrm>
          <a:prstGeom prst="rect">
            <a:avLst/>
          </a:prstGeom>
        </p:spPr>
        <p:txBody>
          <a:bodyPr wrap="none">
            <a:spAutoFit/>
          </a:bodyPr>
          <a:lstStyle/>
          <a:p>
            <a:r>
              <a:rPr lang="en-GB" dirty="0">
                <a:hlinkClick r:id="rId3"/>
              </a:rPr>
              <a:t>https://zenodo.org/record/1464853#.W8nO_mj7RPZ</a:t>
            </a:r>
            <a:r>
              <a:rPr lang="en-GB" dirty="0"/>
              <a:t> </a:t>
            </a:r>
          </a:p>
        </p:txBody>
      </p:sp>
    </p:spTree>
    <p:extLst>
      <p:ext uri="{BB962C8B-B14F-4D97-AF65-F5344CB8AC3E}">
        <p14:creationId xmlns:p14="http://schemas.microsoft.com/office/powerpoint/2010/main" val="40191012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E4DBE-AC56-4EAB-9C8B-82AF84C015D1}"/>
              </a:ext>
            </a:extLst>
          </p:cNvPr>
          <p:cNvSpPr>
            <a:spLocks noGrp="1"/>
          </p:cNvSpPr>
          <p:nvPr>
            <p:ph type="title"/>
          </p:nvPr>
        </p:nvSpPr>
        <p:spPr>
          <a:xfrm>
            <a:off x="844550" y="2269863"/>
            <a:ext cx="10515600" cy="2852737"/>
          </a:xfrm>
        </p:spPr>
        <p:txBody>
          <a:bodyPr/>
          <a:lstStyle/>
          <a:p>
            <a:r>
              <a:rPr lang="en-GB" dirty="0"/>
              <a:t>WHAT WE HAVE HERE IS A FAILURE TO COMMUNICATE</a:t>
            </a:r>
          </a:p>
        </p:txBody>
      </p:sp>
      <p:sp>
        <p:nvSpPr>
          <p:cNvPr id="3" name="Text Placeholder 2">
            <a:extLst>
              <a:ext uri="{FF2B5EF4-FFF2-40B4-BE49-F238E27FC236}">
                <a16:creationId xmlns:a16="http://schemas.microsoft.com/office/drawing/2014/main" id="{6E223CAA-E2B7-48C1-AAB2-1A24E8ADC217}"/>
              </a:ext>
            </a:extLst>
          </p:cNvPr>
          <p:cNvSpPr>
            <a:spLocks noGrp="1"/>
          </p:cNvSpPr>
          <p:nvPr>
            <p:ph type="body" idx="1"/>
          </p:nvPr>
        </p:nvSpPr>
        <p:spPr>
          <a:xfrm>
            <a:off x="838200" y="5521618"/>
            <a:ext cx="10515600" cy="1500187"/>
          </a:xfrm>
        </p:spPr>
        <p:txBody>
          <a:bodyPr/>
          <a:lstStyle/>
          <a:p>
            <a:r>
              <a:rPr lang="en-GB" b="1" dirty="0">
                <a:solidFill>
                  <a:schemeClr val="tx1"/>
                </a:solidFill>
              </a:rPr>
              <a:t>Can we break the inertia through training?</a:t>
            </a:r>
          </a:p>
        </p:txBody>
      </p:sp>
      <p:sp>
        <p:nvSpPr>
          <p:cNvPr id="5" name="Rectangle 4">
            <a:extLst>
              <a:ext uri="{FF2B5EF4-FFF2-40B4-BE49-F238E27FC236}">
                <a16:creationId xmlns:a16="http://schemas.microsoft.com/office/drawing/2014/main" id="{85B3ED15-880C-4D5A-B06F-E8B063F3E711}"/>
              </a:ext>
            </a:extLst>
          </p:cNvPr>
          <p:cNvSpPr/>
          <p:nvPr/>
        </p:nvSpPr>
        <p:spPr>
          <a:xfrm>
            <a:off x="9433368" y="6488668"/>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pic>
        <p:nvPicPr>
          <p:cNvPr id="6" name="Picture 2" descr="Image result for science saves lives banner">
            <a:extLst>
              <a:ext uri="{FF2B5EF4-FFF2-40B4-BE49-F238E27FC236}">
                <a16:creationId xmlns:a16="http://schemas.microsoft.com/office/drawing/2014/main" id="{DBA98805-ABFD-48F0-830F-A200D5C366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695" y="316442"/>
            <a:ext cx="476250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19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1E4425-F716-4BEC-8157-6FC04EC4C9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391" y="1025640"/>
            <a:ext cx="10377578" cy="5832360"/>
          </a:xfrm>
          <a:prstGeom prst="rect">
            <a:avLst/>
          </a:prstGeom>
        </p:spPr>
      </p:pic>
      <p:sp>
        <p:nvSpPr>
          <p:cNvPr id="4" name="TextBox 3">
            <a:extLst>
              <a:ext uri="{FF2B5EF4-FFF2-40B4-BE49-F238E27FC236}">
                <a16:creationId xmlns:a16="http://schemas.microsoft.com/office/drawing/2014/main" id="{62992571-7EA7-4D33-91E7-453E5A249F2D}"/>
              </a:ext>
            </a:extLst>
          </p:cNvPr>
          <p:cNvSpPr txBox="1"/>
          <p:nvPr/>
        </p:nvSpPr>
        <p:spPr>
          <a:xfrm>
            <a:off x="8869680" y="73152"/>
            <a:ext cx="3215817" cy="369332"/>
          </a:xfrm>
          <a:prstGeom prst="rect">
            <a:avLst/>
          </a:prstGeom>
          <a:noFill/>
        </p:spPr>
        <p:txBody>
          <a:bodyPr wrap="none" rtlCol="0">
            <a:spAutoFit/>
          </a:bodyPr>
          <a:lstStyle/>
          <a:p>
            <a:r>
              <a:rPr lang="en-GB" dirty="0"/>
              <a:t>Slide courtesy of Rebecca </a:t>
            </a:r>
            <a:r>
              <a:rPr lang="en-GB" dirty="0" err="1"/>
              <a:t>Willen</a:t>
            </a:r>
            <a:endParaRPr lang="en-GB" dirty="0"/>
          </a:p>
        </p:txBody>
      </p:sp>
      <p:sp>
        <p:nvSpPr>
          <p:cNvPr id="5" name="Title 1">
            <a:extLst>
              <a:ext uri="{FF2B5EF4-FFF2-40B4-BE49-F238E27FC236}">
                <a16:creationId xmlns:a16="http://schemas.microsoft.com/office/drawing/2014/main" id="{A0D45E79-688D-418D-962C-99746844BA61}"/>
              </a:ext>
            </a:extLst>
          </p:cNvPr>
          <p:cNvSpPr txBox="1">
            <a:spLocks/>
          </p:cNvSpPr>
          <p:nvPr/>
        </p:nvSpPr>
        <p:spPr>
          <a:xfrm>
            <a:off x="746760" y="46037"/>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2. </a:t>
            </a:r>
            <a:r>
              <a:rPr lang="en-GB" b="1" dirty="0"/>
              <a:t>The Reproducibility Crisis</a:t>
            </a:r>
          </a:p>
        </p:txBody>
      </p:sp>
      <p:sp>
        <p:nvSpPr>
          <p:cNvPr id="6" name="Rectangle 5">
            <a:extLst>
              <a:ext uri="{FF2B5EF4-FFF2-40B4-BE49-F238E27FC236}">
                <a16:creationId xmlns:a16="http://schemas.microsoft.com/office/drawing/2014/main" id="{436A20AD-2C3C-4C08-A8EB-4EC101104A07}"/>
              </a:ext>
            </a:extLst>
          </p:cNvPr>
          <p:cNvSpPr/>
          <p:nvPr/>
        </p:nvSpPr>
        <p:spPr>
          <a:xfrm>
            <a:off x="1402080" y="693459"/>
            <a:ext cx="8095296" cy="369332"/>
          </a:xfrm>
          <a:prstGeom prst="rect">
            <a:avLst/>
          </a:prstGeom>
        </p:spPr>
        <p:txBody>
          <a:bodyPr wrap="square">
            <a:spAutoFit/>
          </a:bodyPr>
          <a:lstStyle/>
          <a:p>
            <a:r>
              <a:rPr lang="en-GB" dirty="0"/>
              <a:t>Much research in many fields cannot be sufficiently reproduced</a:t>
            </a:r>
          </a:p>
        </p:txBody>
      </p:sp>
    </p:spTree>
    <p:extLst>
      <p:ext uri="{BB962C8B-B14F-4D97-AF65-F5344CB8AC3E}">
        <p14:creationId xmlns:p14="http://schemas.microsoft.com/office/powerpoint/2010/main" val="11237071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97354-0137-4345-90C8-9CBADDC8DED2}"/>
              </a:ext>
            </a:extLst>
          </p:cNvPr>
          <p:cNvPicPr>
            <a:picLocks noChangeAspect="1"/>
          </p:cNvPicPr>
          <p:nvPr/>
        </p:nvPicPr>
        <p:blipFill>
          <a:blip r:embed="rId3"/>
          <a:stretch>
            <a:fillRect/>
          </a:stretch>
        </p:blipFill>
        <p:spPr>
          <a:xfrm>
            <a:off x="879509" y="1273120"/>
            <a:ext cx="4905770" cy="3092598"/>
          </a:xfrm>
          <a:prstGeom prst="rect">
            <a:avLst/>
          </a:prstGeom>
        </p:spPr>
      </p:pic>
      <p:sp>
        <p:nvSpPr>
          <p:cNvPr id="2" name="Title 1">
            <a:extLst>
              <a:ext uri="{FF2B5EF4-FFF2-40B4-BE49-F238E27FC236}">
                <a16:creationId xmlns:a16="http://schemas.microsoft.com/office/drawing/2014/main" id="{F7627168-6FEA-45B1-B69D-7B7122DE75E3}"/>
              </a:ext>
            </a:extLst>
          </p:cNvPr>
          <p:cNvSpPr txBox="1">
            <a:spLocks noGrp="1"/>
          </p:cNvSpPr>
          <p:nvPr>
            <p:ph type="title" idx="4294967295"/>
          </p:nvPr>
        </p:nvSpPr>
        <p:spPr>
          <a:xfrm>
            <a:off x="838869" y="0"/>
            <a:ext cx="10971213" cy="1512887"/>
          </a:xfrm>
        </p:spPr>
        <p:txBody>
          <a:bodyPr/>
          <a:lstStyle/>
          <a:p>
            <a:pPr lvl="0"/>
            <a:r>
              <a:rPr lang="de-DE" dirty="0"/>
              <a:t>Mega-publishers </a:t>
            </a:r>
            <a:r>
              <a:rPr lang="de-DE" dirty="0" err="1"/>
              <a:t>are</a:t>
            </a:r>
            <a:r>
              <a:rPr lang="de-DE" dirty="0"/>
              <a:t> </a:t>
            </a:r>
            <a:r>
              <a:rPr lang="de-DE" dirty="0" err="1"/>
              <a:t>corrupting</a:t>
            </a:r>
            <a:r>
              <a:rPr lang="de-DE" dirty="0"/>
              <a:t> Open Science</a:t>
            </a:r>
            <a:endParaRPr lang="en-GB" dirty="0"/>
          </a:p>
        </p:txBody>
      </p:sp>
      <p:sp>
        <p:nvSpPr>
          <p:cNvPr id="5" name="TextBox 4">
            <a:extLst>
              <a:ext uri="{FF2B5EF4-FFF2-40B4-BE49-F238E27FC236}">
                <a16:creationId xmlns:a16="http://schemas.microsoft.com/office/drawing/2014/main" id="{293DBE02-2735-4FBA-B81A-12578A6B2174}"/>
              </a:ext>
            </a:extLst>
          </p:cNvPr>
          <p:cNvSpPr txBox="1"/>
          <p:nvPr/>
        </p:nvSpPr>
        <p:spPr>
          <a:xfrm>
            <a:off x="5744639" y="1611627"/>
            <a:ext cx="6242224" cy="4925651"/>
          </a:xfrm>
          <a:prstGeom prst="rect">
            <a:avLst/>
          </a:prstGeom>
          <a:noFill/>
          <a:ln>
            <a:noFill/>
          </a:ln>
        </p:spPr>
        <p:txBody>
          <a:bodyPr wrap="square" lIns="108847" tIns="54423" rIns="108847" bIns="54423" anchorCtr="0" compatLnSpc="0">
            <a:spAutoFit/>
          </a:bodyPr>
          <a:lstStyle/>
          <a:p>
            <a:pPr algn="ctr" hangingPunct="0"/>
            <a:r>
              <a:rPr lang="en-GB" sz="2177" dirty="0">
                <a:latin typeface="Liberation Sans" pitchFamily="18"/>
                <a:ea typeface="Microsoft YaHei" pitchFamily="2"/>
                <a:cs typeface="Lucida Sans" pitchFamily="2"/>
              </a:rPr>
              <a:t>Organisations stuck in a pre-digital mindset with a key product developed in the 17</a:t>
            </a:r>
            <a:r>
              <a:rPr lang="en-GB" sz="2177" baseline="30000" dirty="0">
                <a:latin typeface="Liberation Sans" pitchFamily="18"/>
                <a:ea typeface="Microsoft YaHei" pitchFamily="2"/>
                <a:cs typeface="Lucida Sans" pitchFamily="2"/>
              </a:rPr>
              <a:t>th</a:t>
            </a:r>
            <a:r>
              <a:rPr lang="en-GB" sz="2177" dirty="0">
                <a:latin typeface="Liberation Sans" pitchFamily="18"/>
                <a:ea typeface="Microsoft YaHei" pitchFamily="2"/>
                <a:cs typeface="Lucida Sans" pitchFamily="2"/>
              </a:rPr>
              <a:t> Century.</a:t>
            </a:r>
          </a:p>
          <a:p>
            <a:pPr algn="ctr" hangingPunct="0"/>
            <a:endParaRPr lang="en-GB" sz="2177" dirty="0">
              <a:latin typeface="Liberation Sans" pitchFamily="18"/>
              <a:ea typeface="Microsoft YaHei" pitchFamily="2"/>
              <a:cs typeface="Lucida Sans" pitchFamily="2"/>
            </a:endParaRPr>
          </a:p>
          <a:p>
            <a:pPr algn="ctr" hangingPunct="0"/>
            <a:r>
              <a:rPr lang="en-GB" sz="2177" dirty="0">
                <a:latin typeface="Liberation Sans" pitchFamily="18"/>
                <a:ea typeface="Microsoft YaHei" pitchFamily="2"/>
                <a:cs typeface="Lucida Sans" pitchFamily="2"/>
              </a:rPr>
              <a:t>Basically the reason why the Open Science ‘movement’ began.</a:t>
            </a:r>
          </a:p>
          <a:p>
            <a:pPr algn="ctr" hangingPunct="0"/>
            <a:endParaRPr lang="en-GB" sz="2177" dirty="0">
              <a:latin typeface="Liberation Sans" pitchFamily="18"/>
              <a:ea typeface="Microsoft YaHei" pitchFamily="2"/>
              <a:cs typeface="Lucida Sans" pitchFamily="2"/>
            </a:endParaRPr>
          </a:p>
          <a:p>
            <a:pPr algn="ctr" hangingPunct="0"/>
            <a:r>
              <a:rPr lang="en-GB" sz="2177" dirty="0">
                <a:latin typeface="Liberation Sans" pitchFamily="18"/>
                <a:ea typeface="Microsoft YaHei" pitchFamily="2"/>
                <a:cs typeface="Lucida Sans" pitchFamily="2"/>
              </a:rPr>
              <a:t>Business models based on exclusion, exploitation of privilege, discrimination, extortion..</a:t>
            </a:r>
          </a:p>
          <a:p>
            <a:pPr algn="ctr" hangingPunct="0"/>
            <a:endParaRPr lang="en-GB" sz="2177" dirty="0">
              <a:latin typeface="Liberation Sans" pitchFamily="18"/>
              <a:ea typeface="Microsoft YaHei" pitchFamily="2"/>
              <a:cs typeface="Lucida Sans" pitchFamily="2"/>
            </a:endParaRPr>
          </a:p>
          <a:p>
            <a:pPr algn="ctr" hangingPunct="0"/>
            <a:r>
              <a:rPr lang="en-GB" sz="2177" dirty="0">
                <a:latin typeface="Liberation Sans" pitchFamily="18"/>
                <a:ea typeface="Microsoft YaHei" pitchFamily="2"/>
                <a:cs typeface="Lucida Sans" pitchFamily="2"/>
              </a:rPr>
              <a:t>Who pay lip service to Open Science, while simultaneously subverting it to meet their own intentions.</a:t>
            </a:r>
          </a:p>
          <a:p>
            <a:pPr algn="ctr" hangingPunct="0"/>
            <a:endParaRPr lang="en-GB" sz="2177" dirty="0">
              <a:latin typeface="Liberation Sans" pitchFamily="18"/>
              <a:ea typeface="Microsoft YaHei" pitchFamily="2"/>
              <a:cs typeface="Lucida Sans" pitchFamily="2"/>
            </a:endParaRPr>
          </a:p>
          <a:p>
            <a:pPr algn="ctr" hangingPunct="0"/>
            <a:r>
              <a:rPr lang="en-GB" sz="2177" dirty="0">
                <a:latin typeface="Liberation Sans" pitchFamily="18"/>
                <a:ea typeface="Microsoft YaHei" pitchFamily="2"/>
                <a:cs typeface="Lucida Sans" pitchFamily="2"/>
              </a:rPr>
              <a:t>We DO NOT share the same values and principles.</a:t>
            </a:r>
          </a:p>
        </p:txBody>
      </p:sp>
      <p:sp>
        <p:nvSpPr>
          <p:cNvPr id="7" name="Rectangle 6">
            <a:extLst>
              <a:ext uri="{FF2B5EF4-FFF2-40B4-BE49-F238E27FC236}">
                <a16:creationId xmlns:a16="http://schemas.microsoft.com/office/drawing/2014/main" id="{6B97AE9E-2499-4343-9AB1-909697DC06C7}"/>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pic>
        <p:nvPicPr>
          <p:cNvPr id="3074" name="Picture 2" descr="Image result for what the fuck is that shit gif">
            <a:extLst>
              <a:ext uri="{FF2B5EF4-FFF2-40B4-BE49-F238E27FC236}">
                <a16:creationId xmlns:a16="http://schemas.microsoft.com/office/drawing/2014/main" id="{E6D64CF1-E873-4FDC-9C14-49BEED7C71E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05137" y="3974116"/>
            <a:ext cx="4363272" cy="2443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44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7BAAB-5914-41F6-B78E-5651FC4562EC}"/>
              </a:ext>
            </a:extLst>
          </p:cNvPr>
          <p:cNvSpPr>
            <a:spLocks noGrp="1"/>
          </p:cNvSpPr>
          <p:nvPr>
            <p:ph type="title"/>
          </p:nvPr>
        </p:nvSpPr>
        <p:spPr>
          <a:xfrm>
            <a:off x="1303973" y="-557073"/>
            <a:ext cx="5934508" cy="1639886"/>
          </a:xfrm>
        </p:spPr>
        <p:txBody>
          <a:bodyPr/>
          <a:lstStyle/>
          <a:p>
            <a:r>
              <a:rPr lang="de-DE" b="1" dirty="0"/>
              <a:t>Germany</a:t>
            </a:r>
            <a:r>
              <a:rPr lang="de-DE" dirty="0"/>
              <a:t> versus Elsevier</a:t>
            </a:r>
            <a:endParaRPr lang="en-GB" dirty="0"/>
          </a:p>
        </p:txBody>
      </p:sp>
      <p:sp>
        <p:nvSpPr>
          <p:cNvPr id="4" name="Text Placeholder 3">
            <a:extLst>
              <a:ext uri="{FF2B5EF4-FFF2-40B4-BE49-F238E27FC236}">
                <a16:creationId xmlns:a16="http://schemas.microsoft.com/office/drawing/2014/main" id="{C5874D57-F50B-47CE-99BD-702C2D425E53}"/>
              </a:ext>
            </a:extLst>
          </p:cNvPr>
          <p:cNvSpPr>
            <a:spLocks noGrp="1"/>
          </p:cNvSpPr>
          <p:nvPr>
            <p:ph type="body" sz="half" idx="2"/>
          </p:nvPr>
        </p:nvSpPr>
        <p:spPr>
          <a:xfrm>
            <a:off x="554475" y="1161611"/>
            <a:ext cx="5309141" cy="3282002"/>
          </a:xfrm>
        </p:spPr>
        <p:txBody>
          <a:bodyPr>
            <a:noAutofit/>
          </a:bodyPr>
          <a:lstStyle/>
          <a:p>
            <a:pPr algn="ctr"/>
            <a:endParaRPr lang="en-GB" sz="2100" dirty="0">
              <a:latin typeface="Open Sans"/>
            </a:endParaRPr>
          </a:p>
          <a:p>
            <a:pPr algn="ctr"/>
            <a:r>
              <a:rPr lang="en-GB" sz="2400" dirty="0">
                <a:latin typeface="Open Sans"/>
              </a:rPr>
              <a:t>“One big publisher stated: if your country stops subscribing to our journals, science in your country will be set back significantly. I responded […] it is interesting to hear such a threat from a producer of envelopes who does not have any idea of the contents.”</a:t>
            </a:r>
          </a:p>
        </p:txBody>
      </p:sp>
      <p:pic>
        <p:nvPicPr>
          <p:cNvPr id="8" name="Picture 7">
            <a:extLst>
              <a:ext uri="{FF2B5EF4-FFF2-40B4-BE49-F238E27FC236}">
                <a16:creationId xmlns:a16="http://schemas.microsoft.com/office/drawing/2014/main" id="{A0E848CB-D43A-44DB-9113-68FD2C0C0E25}"/>
              </a:ext>
            </a:extLst>
          </p:cNvPr>
          <p:cNvPicPr>
            <a:picLocks noChangeAspect="1"/>
          </p:cNvPicPr>
          <p:nvPr/>
        </p:nvPicPr>
        <p:blipFill>
          <a:blip r:embed="rId2"/>
          <a:stretch>
            <a:fillRect/>
          </a:stretch>
        </p:blipFill>
        <p:spPr>
          <a:xfrm>
            <a:off x="6096000" y="578331"/>
            <a:ext cx="5937633" cy="3728720"/>
          </a:xfrm>
          <a:prstGeom prst="rect">
            <a:avLst/>
          </a:prstGeom>
        </p:spPr>
      </p:pic>
      <p:pic>
        <p:nvPicPr>
          <p:cNvPr id="6" name="Picture 2" descr="Image result for project deal elsevier">
            <a:extLst>
              <a:ext uri="{FF2B5EF4-FFF2-40B4-BE49-F238E27FC236}">
                <a16:creationId xmlns:a16="http://schemas.microsoft.com/office/drawing/2014/main" id="{6774CB14-2DC4-42CB-8C12-5F6517AE66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973" y="4522411"/>
            <a:ext cx="3711575" cy="148629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0D68897-1714-4D44-8616-B6B3E56CA7C8}"/>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
        <p:nvSpPr>
          <p:cNvPr id="3" name="Rectangle 2">
            <a:extLst>
              <a:ext uri="{FF2B5EF4-FFF2-40B4-BE49-F238E27FC236}">
                <a16:creationId xmlns:a16="http://schemas.microsoft.com/office/drawing/2014/main" id="{C604FF16-7295-4216-9D06-36F8405A4382}"/>
              </a:ext>
            </a:extLst>
          </p:cNvPr>
          <p:cNvSpPr/>
          <p:nvPr/>
        </p:nvSpPr>
        <p:spPr>
          <a:xfrm>
            <a:off x="6096000" y="4442395"/>
            <a:ext cx="6096000" cy="646331"/>
          </a:xfrm>
          <a:prstGeom prst="rect">
            <a:avLst/>
          </a:prstGeom>
        </p:spPr>
        <p:txBody>
          <a:bodyPr>
            <a:spAutoFit/>
          </a:bodyPr>
          <a:lstStyle/>
          <a:p>
            <a:r>
              <a:rPr lang="en-GB" dirty="0">
                <a:solidFill>
                  <a:srgbClr val="14171A"/>
                </a:solidFill>
                <a:latin typeface="Segoe UI" panose="020B0502040204020203" pitchFamily="34" charset="0"/>
              </a:rPr>
              <a:t>Martin </a:t>
            </a:r>
            <a:r>
              <a:rPr lang="en-GB" dirty="0" err="1">
                <a:solidFill>
                  <a:srgbClr val="14171A"/>
                </a:solidFill>
                <a:latin typeface="Segoe UI" panose="020B0502040204020203" pitchFamily="34" charset="0"/>
              </a:rPr>
              <a:t>Grötschel</a:t>
            </a:r>
            <a:r>
              <a:rPr lang="en-GB" dirty="0">
                <a:solidFill>
                  <a:srgbClr val="14171A"/>
                </a:solidFill>
                <a:latin typeface="Segoe UI" panose="020B0502040204020203" pitchFamily="34" charset="0"/>
              </a:rPr>
              <a:t>, President of the Berlin-Brandenburg Academy of Sciences and Humanities</a:t>
            </a:r>
            <a:endParaRPr lang="en-GB" dirty="0"/>
          </a:p>
        </p:txBody>
      </p:sp>
      <p:sp>
        <p:nvSpPr>
          <p:cNvPr id="5" name="TextBox 4">
            <a:extLst>
              <a:ext uri="{FF2B5EF4-FFF2-40B4-BE49-F238E27FC236}">
                <a16:creationId xmlns:a16="http://schemas.microsoft.com/office/drawing/2014/main" id="{C2811F6B-93D0-4E54-BD3D-B523A14B4F49}"/>
              </a:ext>
            </a:extLst>
          </p:cNvPr>
          <p:cNvSpPr txBox="1"/>
          <p:nvPr/>
        </p:nvSpPr>
        <p:spPr>
          <a:xfrm>
            <a:off x="8188257" y="5224070"/>
            <a:ext cx="1911485" cy="830997"/>
          </a:xfrm>
          <a:prstGeom prst="rect">
            <a:avLst/>
          </a:prstGeom>
          <a:noFill/>
        </p:spPr>
        <p:txBody>
          <a:bodyPr wrap="none" rtlCol="0">
            <a:spAutoFit/>
          </a:bodyPr>
          <a:lstStyle/>
          <a:p>
            <a:r>
              <a:rPr lang="en-GB" sz="4800" dirty="0"/>
              <a:t>#HERO</a:t>
            </a:r>
          </a:p>
        </p:txBody>
      </p:sp>
      <p:sp>
        <p:nvSpPr>
          <p:cNvPr id="9" name="TextBox 8">
            <a:extLst>
              <a:ext uri="{FF2B5EF4-FFF2-40B4-BE49-F238E27FC236}">
                <a16:creationId xmlns:a16="http://schemas.microsoft.com/office/drawing/2014/main" id="{FF999CDC-DE77-4546-B41F-27629A62677E}"/>
              </a:ext>
            </a:extLst>
          </p:cNvPr>
          <p:cNvSpPr txBox="1"/>
          <p:nvPr/>
        </p:nvSpPr>
        <p:spPr>
          <a:xfrm>
            <a:off x="2857027" y="5700924"/>
            <a:ext cx="704039" cy="307777"/>
          </a:xfrm>
          <a:prstGeom prst="rect">
            <a:avLst/>
          </a:prstGeom>
          <a:noFill/>
        </p:spPr>
        <p:txBody>
          <a:bodyPr wrap="none" rtlCol="0">
            <a:spAutoFit/>
          </a:bodyPr>
          <a:lstStyle/>
          <a:p>
            <a:r>
              <a:rPr lang="en-GB" sz="1400" dirty="0"/>
              <a:t>#villain</a:t>
            </a:r>
          </a:p>
        </p:txBody>
      </p:sp>
    </p:spTree>
    <p:extLst>
      <p:ext uri="{BB962C8B-B14F-4D97-AF65-F5344CB8AC3E}">
        <p14:creationId xmlns:p14="http://schemas.microsoft.com/office/powerpoint/2010/main" val="415306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E1272C-9AD5-4252-A226-B02C25F4414F}"/>
              </a:ext>
            </a:extLst>
          </p:cNvPr>
          <p:cNvSpPr/>
          <p:nvPr/>
        </p:nvSpPr>
        <p:spPr>
          <a:xfrm>
            <a:off x="0" y="6151037"/>
            <a:ext cx="6695321" cy="646331"/>
          </a:xfrm>
          <a:prstGeom prst="rect">
            <a:avLst/>
          </a:prstGeom>
        </p:spPr>
        <p:txBody>
          <a:bodyPr wrap="square">
            <a:spAutoFit/>
          </a:bodyPr>
          <a:lstStyle/>
          <a:p>
            <a:r>
              <a:rPr lang="en-GB" dirty="0">
                <a:hlinkClick r:id="rId2"/>
              </a:rPr>
              <a:t>https://www.timeshighereducation.com/blog/linking-impact-factor-open-access-charges-creates-more-inequality-academic-publishing</a:t>
            </a:r>
            <a:r>
              <a:rPr lang="en-GB" dirty="0"/>
              <a:t> </a:t>
            </a:r>
          </a:p>
        </p:txBody>
      </p:sp>
      <p:pic>
        <p:nvPicPr>
          <p:cNvPr id="15362" name="Picture 2" descr="Image result for fry face gif">
            <a:extLst>
              <a:ext uri="{FF2B5EF4-FFF2-40B4-BE49-F238E27FC236}">
                <a16:creationId xmlns:a16="http://schemas.microsoft.com/office/drawing/2014/main" id="{4F00D251-9FF0-4C88-BDEE-50C7C61BA29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04386" y="829175"/>
            <a:ext cx="3838298" cy="287872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8B0AE98B-529B-499F-B79D-7D4027B2FF8D}"/>
              </a:ext>
            </a:extLst>
          </p:cNvPr>
          <p:cNvSpPr txBox="1">
            <a:spLocks/>
          </p:cNvSpPr>
          <p:nvPr/>
        </p:nvSpPr>
        <p:spPr>
          <a:xfrm>
            <a:off x="1980242" y="60632"/>
            <a:ext cx="10971213" cy="15128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7" name="Rectangle 6">
            <a:extLst>
              <a:ext uri="{FF2B5EF4-FFF2-40B4-BE49-F238E27FC236}">
                <a16:creationId xmlns:a16="http://schemas.microsoft.com/office/drawing/2014/main" id="{0BFE273A-7D6E-494E-A4A0-7B3E67FDE426}"/>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
        <p:nvSpPr>
          <p:cNvPr id="2" name="Rectangle 1">
            <a:extLst>
              <a:ext uri="{FF2B5EF4-FFF2-40B4-BE49-F238E27FC236}">
                <a16:creationId xmlns:a16="http://schemas.microsoft.com/office/drawing/2014/main" id="{6340421C-761F-413C-8A21-BBD7FC64E390}"/>
              </a:ext>
            </a:extLst>
          </p:cNvPr>
          <p:cNvSpPr/>
          <p:nvPr/>
        </p:nvSpPr>
        <p:spPr>
          <a:xfrm>
            <a:off x="7542684" y="6484943"/>
            <a:ext cx="1197764" cy="369332"/>
          </a:xfrm>
          <a:prstGeom prst="rect">
            <a:avLst/>
          </a:prstGeom>
        </p:spPr>
        <p:txBody>
          <a:bodyPr wrap="none">
            <a:spAutoFit/>
          </a:bodyPr>
          <a:lstStyle/>
          <a:p>
            <a:r>
              <a:rPr lang="en-GB" dirty="0">
                <a:latin typeface="Open Sans"/>
              </a:rPr>
              <a:t>*failed, lol</a:t>
            </a:r>
            <a:endParaRPr lang="en-GB" dirty="0"/>
          </a:p>
        </p:txBody>
      </p:sp>
      <p:sp>
        <p:nvSpPr>
          <p:cNvPr id="8" name="Text Placeholder 7">
            <a:extLst>
              <a:ext uri="{FF2B5EF4-FFF2-40B4-BE49-F238E27FC236}">
                <a16:creationId xmlns:a16="http://schemas.microsoft.com/office/drawing/2014/main" id="{699C398D-B208-433F-BC96-715AF7844439}"/>
              </a:ext>
            </a:extLst>
          </p:cNvPr>
          <p:cNvSpPr>
            <a:spLocks noGrp="1"/>
          </p:cNvSpPr>
          <p:nvPr>
            <p:ph type="body" idx="1"/>
          </p:nvPr>
        </p:nvSpPr>
        <p:spPr>
          <a:xfrm>
            <a:off x="838200" y="4196837"/>
            <a:ext cx="10515600" cy="1500187"/>
          </a:xfrm>
        </p:spPr>
        <p:txBody>
          <a:bodyPr>
            <a:normAutofit/>
          </a:bodyPr>
          <a:lstStyle/>
          <a:p>
            <a:r>
              <a:rPr lang="en-GB" dirty="0">
                <a:solidFill>
                  <a:schemeClr val="tx1"/>
                </a:solidFill>
                <a:latin typeface="Open Sans"/>
              </a:rPr>
              <a:t>Page 99 of the Springer Nature IPO* prospectus: </a:t>
            </a:r>
          </a:p>
          <a:p>
            <a:r>
              <a:rPr lang="en-GB" dirty="0">
                <a:solidFill>
                  <a:schemeClr val="tx1"/>
                </a:solidFill>
                <a:latin typeface="Open Sans"/>
              </a:rPr>
              <a:t>“</a:t>
            </a:r>
            <a:r>
              <a:rPr lang="en-GB" i="1" dirty="0">
                <a:solidFill>
                  <a:schemeClr val="tx1"/>
                </a:solidFill>
                <a:latin typeface="Open Sans"/>
              </a:rPr>
              <a:t>We also aim at increasing APCs by increasing the value we offer to authors through improving the impact factor and reputation of our existing journals</a:t>
            </a:r>
            <a:r>
              <a:rPr lang="en-GB" dirty="0">
                <a:solidFill>
                  <a:schemeClr val="tx1"/>
                </a:solidFill>
                <a:latin typeface="Open Sans"/>
              </a:rPr>
              <a:t>.”</a:t>
            </a:r>
            <a:endParaRPr lang="en-GB" dirty="0">
              <a:solidFill>
                <a:schemeClr val="tx1"/>
              </a:solidFill>
            </a:endParaRPr>
          </a:p>
          <a:p>
            <a:endParaRPr lang="en-GB" dirty="0">
              <a:solidFill>
                <a:schemeClr val="tx1"/>
              </a:solidFill>
            </a:endParaRPr>
          </a:p>
        </p:txBody>
      </p:sp>
    </p:spTree>
    <p:extLst>
      <p:ext uri="{BB962C8B-B14F-4D97-AF65-F5344CB8AC3E}">
        <p14:creationId xmlns:p14="http://schemas.microsoft.com/office/powerpoint/2010/main" val="25023194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Attitudes versus practice</a:t>
            </a:r>
          </a:p>
        </p:txBody>
      </p:sp>
      <p:sp>
        <p:nvSpPr>
          <p:cNvPr id="3" name="Rectangle 2"/>
          <p:cNvSpPr/>
          <p:nvPr/>
        </p:nvSpPr>
        <p:spPr>
          <a:xfrm>
            <a:off x="838200" y="1884762"/>
            <a:ext cx="5311301" cy="923330"/>
          </a:xfrm>
          <a:prstGeom prst="rect">
            <a:avLst/>
          </a:prstGeom>
        </p:spPr>
        <p:txBody>
          <a:bodyPr wrap="square">
            <a:spAutoFit/>
          </a:bodyPr>
          <a:lstStyle/>
          <a:p>
            <a:pPr algn="just"/>
            <a:r>
              <a:rPr lang="en-GB" dirty="0">
                <a:latin typeface="Open Sans"/>
              </a:rPr>
              <a:t>“</a:t>
            </a:r>
            <a:r>
              <a:rPr lang="en-GB" b="1" dirty="0">
                <a:latin typeface="Open Sans"/>
              </a:rPr>
              <a:t>60.8% of researchers do not self-archive their work even when it is free and in keeping with journal policy</a:t>
            </a:r>
            <a:r>
              <a:rPr lang="en-GB" dirty="0">
                <a:latin typeface="Open Sans"/>
              </a:rPr>
              <a:t>.”</a:t>
            </a:r>
          </a:p>
        </p:txBody>
      </p:sp>
      <p:sp>
        <p:nvSpPr>
          <p:cNvPr id="4" name="Rectangle 3"/>
          <p:cNvSpPr/>
          <p:nvPr/>
        </p:nvSpPr>
        <p:spPr>
          <a:xfrm>
            <a:off x="838854" y="6565612"/>
            <a:ext cx="7575572" cy="292388"/>
          </a:xfrm>
          <a:prstGeom prst="rect">
            <a:avLst/>
          </a:prstGeom>
        </p:spPr>
        <p:txBody>
          <a:bodyPr wrap="square">
            <a:spAutoFit/>
          </a:bodyPr>
          <a:lstStyle/>
          <a:p>
            <a:r>
              <a:rPr lang="en-GB" sz="1300" dirty="0">
                <a:latin typeface="Open Sans"/>
                <a:hlinkClick r:id="rId2"/>
              </a:rPr>
              <a:t>https://health-policy-systems.biomedcentral.com/articles/10.1186/s12961-017-0235-3</a:t>
            </a:r>
            <a:endParaRPr lang="en-GB" sz="1600" dirty="0"/>
          </a:p>
        </p:txBody>
      </p:sp>
      <p:sp>
        <p:nvSpPr>
          <p:cNvPr id="6" name="Rectangle 5"/>
          <p:cNvSpPr/>
          <p:nvPr/>
        </p:nvSpPr>
        <p:spPr>
          <a:xfrm>
            <a:off x="838200" y="3363332"/>
            <a:ext cx="5311302" cy="1754326"/>
          </a:xfrm>
          <a:prstGeom prst="rect">
            <a:avLst/>
          </a:prstGeom>
        </p:spPr>
        <p:txBody>
          <a:bodyPr wrap="square">
            <a:spAutoFit/>
          </a:bodyPr>
          <a:lstStyle/>
          <a:p>
            <a:pPr algn="just"/>
            <a:r>
              <a:rPr lang="en-GB" dirty="0">
                <a:latin typeface="Open Sans"/>
              </a:rPr>
              <a:t>“In a field where OA seems of practical and </a:t>
            </a:r>
            <a:r>
              <a:rPr lang="en-GB" b="1" dirty="0">
                <a:latin typeface="Open Sans"/>
              </a:rPr>
              <a:t>ethical importance for the sharing of knowledge promoting health equity</a:t>
            </a:r>
            <a:r>
              <a:rPr lang="en-GB" dirty="0">
                <a:latin typeface="Open Sans"/>
              </a:rPr>
              <a:t>, it is surprising that researchers do not make their papers available when they are legally able to do so </a:t>
            </a:r>
            <a:r>
              <a:rPr lang="en-GB" b="1" dirty="0">
                <a:latin typeface="Open Sans"/>
              </a:rPr>
              <a:t>without any cost</a:t>
            </a:r>
            <a:r>
              <a:rPr lang="en-GB" dirty="0">
                <a:latin typeface="Open Sans"/>
              </a:rPr>
              <a:t>.”</a:t>
            </a:r>
          </a:p>
        </p:txBody>
      </p:sp>
      <p:sp>
        <p:nvSpPr>
          <p:cNvPr id="8" name="Rectangle 7">
            <a:extLst>
              <a:ext uri="{FF2B5EF4-FFF2-40B4-BE49-F238E27FC236}">
                <a16:creationId xmlns:a16="http://schemas.microsoft.com/office/drawing/2014/main" id="{B11B4A91-F842-4298-944B-3997A7A1B3BA}"/>
              </a:ext>
            </a:extLst>
          </p:cNvPr>
          <p:cNvSpPr/>
          <p:nvPr/>
        </p:nvSpPr>
        <p:spPr>
          <a:xfrm>
            <a:off x="9433368" y="6488668"/>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pic>
        <p:nvPicPr>
          <p:cNvPr id="5" name="Picture 2" descr="Image result for facepalm gif">
            <a:extLst>
              <a:ext uri="{FF2B5EF4-FFF2-40B4-BE49-F238E27FC236}">
                <a16:creationId xmlns:a16="http://schemas.microsoft.com/office/drawing/2014/main" id="{E40800DF-0613-48FF-88FA-239BBCD2BD5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565451" y="1460058"/>
            <a:ext cx="48768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82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676" t="3596" r="1581" b="5351"/>
          <a:stretch/>
        </p:blipFill>
        <p:spPr>
          <a:xfrm>
            <a:off x="3990244" y="278731"/>
            <a:ext cx="8158216" cy="5818854"/>
          </a:xfrm>
          <a:prstGeom prst="rect">
            <a:avLst/>
          </a:prstGeom>
        </p:spPr>
      </p:pic>
      <p:sp>
        <p:nvSpPr>
          <p:cNvPr id="3" name="Rectangle 2"/>
          <p:cNvSpPr/>
          <p:nvPr/>
        </p:nvSpPr>
        <p:spPr>
          <a:xfrm>
            <a:off x="3990244" y="5233488"/>
            <a:ext cx="4032448" cy="8640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Content Placeholder 4">
            <a:extLst>
              <a:ext uri="{FF2B5EF4-FFF2-40B4-BE49-F238E27FC236}">
                <a16:creationId xmlns:a16="http://schemas.microsoft.com/office/drawing/2014/main" id="{0B6BF8F4-0AA1-4DFA-B2A8-90C0D2EBF8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733" y="2005913"/>
            <a:ext cx="3230275" cy="1931435"/>
          </a:xfrm>
          <a:prstGeom prst="rect">
            <a:avLst/>
          </a:prstGeom>
        </p:spPr>
      </p:pic>
      <p:sp>
        <p:nvSpPr>
          <p:cNvPr id="5" name="Title 1">
            <a:extLst>
              <a:ext uri="{FF2B5EF4-FFF2-40B4-BE49-F238E27FC236}">
                <a16:creationId xmlns:a16="http://schemas.microsoft.com/office/drawing/2014/main" id="{9360BFE5-F13F-4FA0-9C24-D463AAECE93A}"/>
              </a:ext>
            </a:extLst>
          </p:cNvPr>
          <p:cNvSpPr txBox="1">
            <a:spLocks/>
          </p:cNvSpPr>
          <p:nvPr/>
        </p:nvSpPr>
        <p:spPr>
          <a:xfrm>
            <a:off x="123439" y="909709"/>
            <a:ext cx="3949429" cy="1293028"/>
          </a:xfrm>
          <a:prstGeom prst="rect">
            <a:avLst/>
          </a:prstGeom>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n-GB" sz="3600" dirty="0"/>
              <a:t>“Open Access </a:t>
            </a:r>
            <a:br>
              <a:rPr lang="en-GB" sz="3600" dirty="0"/>
            </a:br>
            <a:r>
              <a:rPr lang="en-GB" sz="3600" dirty="0"/>
              <a:t>is too expensive.”</a:t>
            </a:r>
          </a:p>
        </p:txBody>
      </p:sp>
      <p:sp>
        <p:nvSpPr>
          <p:cNvPr id="7" name="Rectangle 6">
            <a:extLst>
              <a:ext uri="{FF2B5EF4-FFF2-40B4-BE49-F238E27FC236}">
                <a16:creationId xmlns:a16="http://schemas.microsoft.com/office/drawing/2014/main" id="{6B31BE19-3574-4145-BCFF-2EA79695D75E}"/>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
        <p:nvSpPr>
          <p:cNvPr id="6" name="Rectangle 5">
            <a:extLst>
              <a:ext uri="{FF2B5EF4-FFF2-40B4-BE49-F238E27FC236}">
                <a16:creationId xmlns:a16="http://schemas.microsoft.com/office/drawing/2014/main" id="{22A26377-2B7E-48F2-A2B0-1C479DB97504}"/>
              </a:ext>
            </a:extLst>
          </p:cNvPr>
          <p:cNvSpPr/>
          <p:nvPr/>
        </p:nvSpPr>
        <p:spPr>
          <a:xfrm>
            <a:off x="213809" y="4343258"/>
            <a:ext cx="3464121" cy="1754326"/>
          </a:xfrm>
          <a:prstGeom prst="rect">
            <a:avLst/>
          </a:prstGeom>
        </p:spPr>
        <p:txBody>
          <a:bodyPr wrap="square">
            <a:spAutoFit/>
          </a:bodyPr>
          <a:lstStyle/>
          <a:p>
            <a:pPr algn="ctr"/>
            <a:r>
              <a:rPr lang="en-GB" b="1" dirty="0">
                <a:latin typeface="Open Sans"/>
              </a:rPr>
              <a:t>Common view about high costs is due to a combination of monopolisation and political broadsiding and sabotage by commercial publishers.</a:t>
            </a:r>
          </a:p>
        </p:txBody>
      </p:sp>
    </p:spTree>
    <p:extLst>
      <p:ext uri="{BB962C8B-B14F-4D97-AF65-F5344CB8AC3E}">
        <p14:creationId xmlns:p14="http://schemas.microsoft.com/office/powerpoint/2010/main" val="2338400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pbs.twimg.com/media/Dp364A5XgAAxlql.jpg">
            <a:extLst>
              <a:ext uri="{FF2B5EF4-FFF2-40B4-BE49-F238E27FC236}">
                <a16:creationId xmlns:a16="http://schemas.microsoft.com/office/drawing/2014/main" id="{93C879FD-A7D5-4417-9064-7D21C703591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9511" t="10533" r="14776" b="20699"/>
          <a:stretch/>
        </p:blipFill>
        <p:spPr bwMode="auto">
          <a:xfrm>
            <a:off x="1658177" y="1093304"/>
            <a:ext cx="8479735" cy="524990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77146613-1F85-4693-B57A-8B22A992EE69}"/>
              </a:ext>
            </a:extLst>
          </p:cNvPr>
          <p:cNvSpPr>
            <a:spLocks noGrp="1"/>
          </p:cNvSpPr>
          <p:nvPr>
            <p:ph type="title"/>
          </p:nvPr>
        </p:nvSpPr>
        <p:spPr>
          <a:xfrm>
            <a:off x="2517912" y="0"/>
            <a:ext cx="10515600" cy="1325563"/>
          </a:xfrm>
        </p:spPr>
        <p:txBody>
          <a:bodyPr/>
          <a:lstStyle/>
          <a:p>
            <a:r>
              <a:rPr lang="de-DE" dirty="0"/>
              <a:t>Sorry </a:t>
            </a:r>
            <a:r>
              <a:rPr lang="de-DE" dirty="0" err="1"/>
              <a:t>for</a:t>
            </a:r>
            <a:r>
              <a:rPr lang="de-DE" dirty="0"/>
              <a:t> </a:t>
            </a:r>
            <a:r>
              <a:rPr lang="de-DE" dirty="0" err="1"/>
              <a:t>the</a:t>
            </a:r>
            <a:r>
              <a:rPr lang="de-DE" dirty="0"/>
              <a:t> </a:t>
            </a:r>
            <a:r>
              <a:rPr lang="de-DE" dirty="0" err="1"/>
              <a:t>crap</a:t>
            </a:r>
            <a:r>
              <a:rPr lang="de-DE" dirty="0"/>
              <a:t> </a:t>
            </a:r>
            <a:r>
              <a:rPr lang="de-DE" dirty="0" err="1"/>
              <a:t>quality</a:t>
            </a:r>
            <a:r>
              <a:rPr lang="de-DE" dirty="0"/>
              <a:t>…</a:t>
            </a:r>
            <a:endParaRPr lang="en-GB" dirty="0"/>
          </a:p>
        </p:txBody>
      </p:sp>
      <p:sp>
        <p:nvSpPr>
          <p:cNvPr id="9" name="Rectangle 8">
            <a:extLst>
              <a:ext uri="{FF2B5EF4-FFF2-40B4-BE49-F238E27FC236}">
                <a16:creationId xmlns:a16="http://schemas.microsoft.com/office/drawing/2014/main" id="{4A7C78F2-7530-4C97-8415-A6DA3700B71D}"/>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Tree>
    <p:extLst>
      <p:ext uri="{BB962C8B-B14F-4D97-AF65-F5344CB8AC3E}">
        <p14:creationId xmlns:p14="http://schemas.microsoft.com/office/powerpoint/2010/main" val="14739101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BA2AB-3FBD-467A-A7A8-9BEA3D1E88BF}"/>
              </a:ext>
            </a:extLst>
          </p:cNvPr>
          <p:cNvSpPr>
            <a:spLocks noGrp="1"/>
          </p:cNvSpPr>
          <p:nvPr>
            <p:ph type="title"/>
          </p:nvPr>
        </p:nvSpPr>
        <p:spPr>
          <a:xfrm>
            <a:off x="450111" y="842168"/>
            <a:ext cx="6154876" cy="2852737"/>
          </a:xfrm>
        </p:spPr>
        <p:txBody>
          <a:bodyPr/>
          <a:lstStyle/>
          <a:p>
            <a:r>
              <a:rPr lang="de-DE" dirty="0" err="1"/>
              <a:t>It</a:t>
            </a:r>
            <a:r>
              <a:rPr lang="de-DE" dirty="0"/>
              <a:t> </a:t>
            </a:r>
            <a:r>
              <a:rPr lang="de-DE" dirty="0" err="1"/>
              <a:t>is</a:t>
            </a:r>
            <a:r>
              <a:rPr lang="de-DE" dirty="0"/>
              <a:t> time </a:t>
            </a:r>
            <a:r>
              <a:rPr lang="de-DE" dirty="0" err="1"/>
              <a:t>to</a:t>
            </a:r>
            <a:r>
              <a:rPr lang="de-DE" dirty="0"/>
              <a:t> </a:t>
            </a:r>
            <a:r>
              <a:rPr lang="de-DE" dirty="0" err="1"/>
              <a:t>change</a:t>
            </a:r>
            <a:r>
              <a:rPr lang="de-DE" dirty="0"/>
              <a:t> </a:t>
            </a:r>
            <a:r>
              <a:rPr lang="de-DE" dirty="0" err="1"/>
              <a:t>the</a:t>
            </a:r>
            <a:r>
              <a:rPr lang="de-DE" dirty="0"/>
              <a:t> </a:t>
            </a:r>
            <a:r>
              <a:rPr lang="de-DE" dirty="0" err="1"/>
              <a:t>conversation</a:t>
            </a:r>
            <a:endParaRPr lang="en-GB" dirty="0"/>
          </a:p>
        </p:txBody>
      </p:sp>
      <p:sp>
        <p:nvSpPr>
          <p:cNvPr id="3" name="Text Placeholder 2">
            <a:extLst>
              <a:ext uri="{FF2B5EF4-FFF2-40B4-BE49-F238E27FC236}">
                <a16:creationId xmlns:a16="http://schemas.microsoft.com/office/drawing/2014/main" id="{1713DC59-9740-4595-BD17-9F8EEFF8FEC2}"/>
              </a:ext>
            </a:extLst>
          </p:cNvPr>
          <p:cNvSpPr>
            <a:spLocks noGrp="1"/>
          </p:cNvSpPr>
          <p:nvPr>
            <p:ph type="body" idx="1"/>
          </p:nvPr>
        </p:nvSpPr>
        <p:spPr>
          <a:xfrm>
            <a:off x="1077712" y="4047925"/>
            <a:ext cx="10515600" cy="1500187"/>
          </a:xfrm>
        </p:spPr>
        <p:txBody>
          <a:bodyPr/>
          <a:lstStyle/>
          <a:p>
            <a:r>
              <a:rPr lang="de-DE" b="1" dirty="0">
                <a:solidFill>
                  <a:schemeClr val="tx1"/>
                </a:solidFill>
              </a:rPr>
              <a:t>Open Science </a:t>
            </a:r>
            <a:r>
              <a:rPr lang="de-DE" b="1" dirty="0" err="1">
                <a:solidFill>
                  <a:schemeClr val="tx1"/>
                </a:solidFill>
              </a:rPr>
              <a:t>is</a:t>
            </a:r>
            <a:r>
              <a:rPr lang="de-DE" b="1" dirty="0">
                <a:solidFill>
                  <a:schemeClr val="tx1"/>
                </a:solidFill>
              </a:rPr>
              <a:t> AWESOME!</a:t>
            </a:r>
            <a:endParaRPr lang="en-GB" b="1" dirty="0">
              <a:solidFill>
                <a:schemeClr val="tx1"/>
              </a:solidFill>
            </a:endParaRPr>
          </a:p>
        </p:txBody>
      </p:sp>
      <p:sp>
        <p:nvSpPr>
          <p:cNvPr id="5" name="Rectangle 4">
            <a:extLst>
              <a:ext uri="{FF2B5EF4-FFF2-40B4-BE49-F238E27FC236}">
                <a16:creationId xmlns:a16="http://schemas.microsoft.com/office/drawing/2014/main" id="{C0724DEC-D94D-49B2-9395-52681DBAD544}"/>
              </a:ext>
            </a:extLst>
          </p:cNvPr>
          <p:cNvSpPr/>
          <p:nvPr/>
        </p:nvSpPr>
        <p:spPr>
          <a:xfrm>
            <a:off x="9433368" y="6488668"/>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pic>
        <p:nvPicPr>
          <p:cNvPr id="3074" name="Picture 2" descr="Image result for change the conversation">
            <a:extLst>
              <a:ext uri="{FF2B5EF4-FFF2-40B4-BE49-F238E27FC236}">
                <a16:creationId xmlns:a16="http://schemas.microsoft.com/office/drawing/2014/main" id="{CBE1DF31-BB4A-45A6-9B70-F69177BC8D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0812" y="2072697"/>
            <a:ext cx="4762500" cy="300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3544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6B93EF-CE8B-4E64-B69D-1D424844FEF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19974" b="1"/>
          <a:stretch/>
        </p:blipFill>
        <p:spPr>
          <a:xfrm>
            <a:off x="0" y="1371600"/>
            <a:ext cx="12192000" cy="5483446"/>
          </a:xfrm>
          <a:prstGeom prst="rect">
            <a:avLst/>
          </a:prstGeom>
        </p:spPr>
      </p:pic>
      <p:sp>
        <p:nvSpPr>
          <p:cNvPr id="4" name="Title 1">
            <a:extLst>
              <a:ext uri="{FF2B5EF4-FFF2-40B4-BE49-F238E27FC236}">
                <a16:creationId xmlns:a16="http://schemas.microsoft.com/office/drawing/2014/main" id="{2FAB71DA-136A-4E6C-A42B-A260A342C250}"/>
              </a:ext>
            </a:extLst>
          </p:cNvPr>
          <p:cNvSpPr txBox="1">
            <a:spLocks/>
          </p:cNvSpPr>
          <p:nvPr/>
        </p:nvSpPr>
        <p:spPr>
          <a:xfrm>
            <a:off x="4575461" y="468041"/>
            <a:ext cx="304107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The future</a:t>
            </a:r>
          </a:p>
        </p:txBody>
      </p:sp>
      <p:sp>
        <p:nvSpPr>
          <p:cNvPr id="5" name="Rectangle 4">
            <a:extLst>
              <a:ext uri="{FF2B5EF4-FFF2-40B4-BE49-F238E27FC236}">
                <a16:creationId xmlns:a16="http://schemas.microsoft.com/office/drawing/2014/main" id="{965CB2B5-1163-4DBA-ABE4-D0E5E88B9C33}"/>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
        <p:nvSpPr>
          <p:cNvPr id="6" name="TextBox 5">
            <a:extLst>
              <a:ext uri="{FF2B5EF4-FFF2-40B4-BE49-F238E27FC236}">
                <a16:creationId xmlns:a16="http://schemas.microsoft.com/office/drawing/2014/main" id="{B90B4E57-8434-42EB-BAF1-4415CAF0C969}"/>
              </a:ext>
            </a:extLst>
          </p:cNvPr>
          <p:cNvSpPr txBox="1"/>
          <p:nvPr/>
        </p:nvSpPr>
        <p:spPr>
          <a:xfrm>
            <a:off x="118872" y="6485714"/>
            <a:ext cx="3215817" cy="369332"/>
          </a:xfrm>
          <a:prstGeom prst="rect">
            <a:avLst/>
          </a:prstGeom>
          <a:noFill/>
        </p:spPr>
        <p:txBody>
          <a:bodyPr wrap="none" rtlCol="0">
            <a:spAutoFit/>
          </a:bodyPr>
          <a:lstStyle/>
          <a:p>
            <a:r>
              <a:rPr lang="en-GB" dirty="0"/>
              <a:t>Slide courtesy of Rebecca </a:t>
            </a:r>
            <a:r>
              <a:rPr lang="en-GB" dirty="0" err="1"/>
              <a:t>Willen</a:t>
            </a:r>
            <a:endParaRPr lang="en-GB" dirty="0"/>
          </a:p>
        </p:txBody>
      </p:sp>
    </p:spTree>
    <p:extLst>
      <p:ext uri="{BB962C8B-B14F-4D97-AF65-F5344CB8AC3E}">
        <p14:creationId xmlns:p14="http://schemas.microsoft.com/office/powerpoint/2010/main" val="14175054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419" y="1697"/>
            <a:ext cx="10853691" cy="1325563"/>
          </a:xfrm>
        </p:spPr>
        <p:txBody>
          <a:bodyPr/>
          <a:lstStyle/>
          <a:p>
            <a:r>
              <a:rPr lang="en-GB" dirty="0"/>
              <a:t>Openness is good for your work and career</a:t>
            </a:r>
          </a:p>
        </p:txBody>
      </p:sp>
      <p:pic>
        <p:nvPicPr>
          <p:cNvPr id="6" name="Picture 4" descr="https://f1000researchdata.s3.amazonaws.com/manuscripts/9609/8da28628-bb5a-4b1f-b8ad-00db54039385_figure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727" y="1056626"/>
            <a:ext cx="5596632" cy="237237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5"/>
          <p:cNvSpPr>
            <a:spLocks noChangeArrowheads="1"/>
          </p:cNvSpPr>
          <p:nvPr/>
        </p:nvSpPr>
        <p:spPr bwMode="auto">
          <a:xfrm>
            <a:off x="138450" y="6265530"/>
            <a:ext cx="9595537"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1200" dirty="0">
                <a:latin typeface="Open Sans"/>
                <a:ea typeface="Lato" panose="020F0502020204030203" pitchFamily="34" charset="0"/>
                <a:cs typeface="Lato" panose="020F0502020204030203" pitchFamily="34" charset="0"/>
              </a:rPr>
              <a:t>Data from The Open Access Citation Advantage Service, SPARC Europe, accessed March 2016.</a:t>
            </a:r>
          </a:p>
          <a:p>
            <a:pPr defTabSz="914400"/>
            <a:r>
              <a:rPr lang="en-GB" sz="1300" dirty="0">
                <a:latin typeface="Open Sans"/>
                <a:ea typeface="Lato" panose="020F0502020204030203" pitchFamily="34" charset="0"/>
                <a:cs typeface="Lato" panose="020F0502020204030203" pitchFamily="34" charset="0"/>
                <a:hlinkClick r:id="rId3"/>
              </a:rPr>
              <a:t>http://f1000research.com/articles/5-632/v3</a:t>
            </a:r>
            <a:endParaRPr lang="en-GB" sz="1300" dirty="0">
              <a:latin typeface="Open Sans"/>
              <a:ea typeface="Lato" panose="020F0502020204030203" pitchFamily="34" charset="0"/>
              <a:cs typeface="Lato" panose="020F0502020204030203" pitchFamily="34" charset="0"/>
            </a:endParaRPr>
          </a:p>
        </p:txBody>
      </p:sp>
      <p:sp>
        <p:nvSpPr>
          <p:cNvPr id="9" name="Rectangle 8">
            <a:extLst>
              <a:ext uri="{FF2B5EF4-FFF2-40B4-BE49-F238E27FC236}">
                <a16:creationId xmlns:a16="http://schemas.microsoft.com/office/drawing/2014/main" id="{5A66E890-7CEF-4FF2-A797-5ACB5FE20F01}"/>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pic>
        <p:nvPicPr>
          <p:cNvPr id="8" name="Picture 7">
            <a:extLst>
              <a:ext uri="{FF2B5EF4-FFF2-40B4-BE49-F238E27FC236}">
                <a16:creationId xmlns:a16="http://schemas.microsoft.com/office/drawing/2014/main" id="{A079E1DF-C29F-4DA9-97BC-F8177DE8B8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4190" y="1250686"/>
            <a:ext cx="3763566" cy="3285803"/>
          </a:xfrm>
          <a:prstGeom prst="rect">
            <a:avLst/>
          </a:prstGeom>
        </p:spPr>
      </p:pic>
      <p:sp>
        <p:nvSpPr>
          <p:cNvPr id="10" name="Rectangle 9">
            <a:extLst>
              <a:ext uri="{FF2B5EF4-FFF2-40B4-BE49-F238E27FC236}">
                <a16:creationId xmlns:a16="http://schemas.microsoft.com/office/drawing/2014/main" id="{9144981F-B0F0-4891-8A3C-3C80257B1129}"/>
              </a:ext>
            </a:extLst>
          </p:cNvPr>
          <p:cNvSpPr/>
          <p:nvPr/>
        </p:nvSpPr>
        <p:spPr>
          <a:xfrm>
            <a:off x="139981" y="5973142"/>
            <a:ext cx="2416046" cy="292388"/>
          </a:xfrm>
          <a:prstGeom prst="rect">
            <a:avLst/>
          </a:prstGeom>
        </p:spPr>
        <p:txBody>
          <a:bodyPr wrap="none">
            <a:spAutoFit/>
          </a:bodyPr>
          <a:lstStyle/>
          <a:p>
            <a:r>
              <a:rPr lang="en-GB" sz="1300" dirty="0">
                <a:latin typeface="Open Sans"/>
                <a:hlinkClick r:id="rId6"/>
              </a:rPr>
              <a:t>https://peerj.com/articles/175</a:t>
            </a:r>
            <a:r>
              <a:rPr lang="en-GB" sz="1300" dirty="0">
                <a:latin typeface="Open Sans"/>
              </a:rPr>
              <a:t> </a:t>
            </a:r>
          </a:p>
        </p:txBody>
      </p:sp>
      <p:pic>
        <p:nvPicPr>
          <p:cNvPr id="11" name="Content Placeholder 4">
            <a:extLst>
              <a:ext uri="{FF2B5EF4-FFF2-40B4-BE49-F238E27FC236}">
                <a16:creationId xmlns:a16="http://schemas.microsoft.com/office/drawing/2014/main" id="{19C4E0A7-550F-4E55-9059-CE61C0C2EF5F}"/>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2556027" y="3128774"/>
            <a:ext cx="5063670" cy="2815429"/>
          </a:xfrm>
        </p:spPr>
      </p:pic>
      <p:sp>
        <p:nvSpPr>
          <p:cNvPr id="12" name="Rectangle 11">
            <a:extLst>
              <a:ext uri="{FF2B5EF4-FFF2-40B4-BE49-F238E27FC236}">
                <a16:creationId xmlns:a16="http://schemas.microsoft.com/office/drawing/2014/main" id="{6601D127-63A5-4689-BE68-EFF82FEF3CE8}"/>
              </a:ext>
            </a:extLst>
          </p:cNvPr>
          <p:cNvSpPr/>
          <p:nvPr/>
        </p:nvSpPr>
        <p:spPr>
          <a:xfrm>
            <a:off x="138450" y="5663624"/>
            <a:ext cx="2227533" cy="492443"/>
          </a:xfrm>
          <a:prstGeom prst="rect">
            <a:avLst/>
          </a:prstGeom>
        </p:spPr>
        <p:txBody>
          <a:bodyPr wrap="none">
            <a:spAutoFit/>
          </a:bodyPr>
          <a:lstStyle/>
          <a:p>
            <a:r>
              <a:rPr lang="en-GB" sz="1300" dirty="0">
                <a:latin typeface="Open Sans"/>
                <a:hlinkClick r:id="rId8"/>
              </a:rPr>
              <a:t>http://whyopenresearch.org</a:t>
            </a:r>
            <a:endParaRPr lang="en-GB" sz="1300" dirty="0">
              <a:latin typeface="Open Sans"/>
            </a:endParaRPr>
          </a:p>
          <a:p>
            <a:endParaRPr lang="en-GB" sz="1300" dirty="0">
              <a:latin typeface="Open Sans"/>
            </a:endParaRPr>
          </a:p>
        </p:txBody>
      </p:sp>
      <p:sp>
        <p:nvSpPr>
          <p:cNvPr id="3" name="Rectangle 2">
            <a:extLst>
              <a:ext uri="{FF2B5EF4-FFF2-40B4-BE49-F238E27FC236}">
                <a16:creationId xmlns:a16="http://schemas.microsoft.com/office/drawing/2014/main" id="{18F7AD18-7A92-4A72-9EDD-17B688418A47}"/>
              </a:ext>
            </a:extLst>
          </p:cNvPr>
          <p:cNvSpPr/>
          <p:nvPr/>
        </p:nvSpPr>
        <p:spPr>
          <a:xfrm>
            <a:off x="7992863" y="5050913"/>
            <a:ext cx="6096000" cy="923330"/>
          </a:xfrm>
          <a:prstGeom prst="rect">
            <a:avLst/>
          </a:prstGeom>
        </p:spPr>
        <p:txBody>
          <a:bodyPr>
            <a:spAutoFit/>
          </a:bodyPr>
          <a:lstStyle/>
          <a:p>
            <a:pPr marL="571500" indent="-571500">
              <a:buFont typeface="Wingdings" panose="05000000000000000000" pitchFamily="2" charset="2"/>
              <a:buChar char="ü"/>
            </a:pPr>
            <a:r>
              <a:rPr lang="en-GB" dirty="0">
                <a:latin typeface="Open Sans"/>
              </a:rPr>
              <a:t>Rapid communication </a:t>
            </a:r>
          </a:p>
          <a:p>
            <a:pPr marL="571500" indent="-571500">
              <a:buFont typeface="Wingdings" panose="05000000000000000000" pitchFamily="2" charset="2"/>
              <a:buChar char="ü"/>
            </a:pPr>
            <a:r>
              <a:rPr lang="en-GB" dirty="0">
                <a:latin typeface="Open Sans"/>
              </a:rPr>
              <a:t>Greater exposure</a:t>
            </a:r>
          </a:p>
          <a:p>
            <a:pPr marL="571500" indent="-571500">
              <a:buFont typeface="Wingdings" panose="05000000000000000000" pitchFamily="2" charset="2"/>
              <a:buChar char="ü"/>
            </a:pPr>
            <a:r>
              <a:rPr lang="en-GB" dirty="0">
                <a:latin typeface="Open Sans"/>
              </a:rPr>
              <a:t>More citations, faster </a:t>
            </a:r>
          </a:p>
        </p:txBody>
      </p:sp>
    </p:spTree>
    <p:extLst>
      <p:ext uri="{BB962C8B-B14F-4D97-AF65-F5344CB8AC3E}">
        <p14:creationId xmlns:p14="http://schemas.microsoft.com/office/powerpoint/2010/main" val="16386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455080" y="6465886"/>
            <a:ext cx="3736920" cy="569387"/>
          </a:xfrm>
          <a:prstGeom prst="rect">
            <a:avLst/>
          </a:prstGeom>
        </p:spPr>
        <p:txBody>
          <a:bodyPr wrap="none">
            <a:spAutoFit/>
          </a:bodyPr>
          <a:lstStyle/>
          <a:p>
            <a:r>
              <a:rPr lang="en-GB" sz="1300" dirty="0">
                <a:latin typeface="Open Sans"/>
                <a:hlinkClick r:id="rId2"/>
              </a:rPr>
              <a:t>https://kib.ki.se/en/publish-analyse/open-access</a:t>
            </a:r>
            <a:endParaRPr lang="en-GB" sz="1300" dirty="0">
              <a:latin typeface="Open Sans"/>
            </a:endParaRPr>
          </a:p>
          <a:p>
            <a:endParaRPr lang="en-GB" dirty="0">
              <a:latin typeface="Open Sans"/>
            </a:endParaRPr>
          </a:p>
        </p:txBody>
      </p:sp>
      <p:pic>
        <p:nvPicPr>
          <p:cNvPr id="4" name="Picture 2" descr="https://kib.ki.se/sites/default/files/bildarkiv/funktioner-support/open_access_grafik2016.jpg"/>
          <p:cNvPicPr>
            <a:picLocks noChangeAspect="1" noChangeArrowheads="1"/>
          </p:cNvPicPr>
          <p:nvPr/>
        </p:nvPicPr>
        <p:blipFill rotWithShape="1">
          <a:blip r:embed="rId3">
            <a:extLst>
              <a:ext uri="{28A0092B-C50C-407E-A947-70E740481C1C}">
                <a14:useLocalDpi xmlns:a14="http://schemas.microsoft.com/office/drawing/2010/main" val="0"/>
              </a:ext>
            </a:extLst>
          </a:blip>
          <a:srcRect l="14150" r="15651"/>
          <a:stretch/>
        </p:blipFill>
        <p:spPr bwMode="auto">
          <a:xfrm>
            <a:off x="5243210" y="59642"/>
            <a:ext cx="6491084" cy="629936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214008" y="517829"/>
            <a:ext cx="4678743" cy="1325562"/>
          </a:xfrm>
          <a:prstGeom prst="rect">
            <a:avLst/>
          </a:prstGeom>
        </p:spPr>
        <p:txBody>
          <a:bodyPr/>
          <a:lstStyle>
            <a:lvl1pPr algn="l" defTabSz="914126" rtl="0" eaLnBrk="1" latinLnBrk="0" hangingPunct="1">
              <a:lnSpc>
                <a:spcPct val="90000"/>
              </a:lnSpc>
              <a:spcBef>
                <a:spcPct val="0"/>
              </a:spcBef>
              <a:buNone/>
              <a:defRPr sz="4399" kern="1200" spc="-50" baseline="0">
                <a:solidFill>
                  <a:schemeClr val="tx1"/>
                </a:solidFill>
                <a:latin typeface="+mj-lt"/>
                <a:ea typeface="+mj-ea"/>
                <a:cs typeface="+mj-cs"/>
              </a:defRPr>
            </a:lvl1pPr>
          </a:lstStyle>
          <a:p>
            <a:pPr algn="ctr"/>
            <a:r>
              <a:rPr lang="en-GB" dirty="0">
                <a:latin typeface="Open Sans"/>
              </a:rPr>
              <a:t>Open is better for EVERYONE</a:t>
            </a:r>
          </a:p>
        </p:txBody>
      </p:sp>
      <p:sp>
        <p:nvSpPr>
          <p:cNvPr id="5" name="Rectangle 4">
            <a:extLst>
              <a:ext uri="{FF2B5EF4-FFF2-40B4-BE49-F238E27FC236}">
                <a16:creationId xmlns:a16="http://schemas.microsoft.com/office/drawing/2014/main" id="{FB6AD00D-A629-4DF0-83DF-400D6E9DBC00}"/>
              </a:ext>
            </a:extLst>
          </p:cNvPr>
          <p:cNvSpPr/>
          <p:nvPr/>
        </p:nvSpPr>
        <p:spPr>
          <a:xfrm>
            <a:off x="4567156" y="6429026"/>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pic>
        <p:nvPicPr>
          <p:cNvPr id="6" name="Picture 5">
            <a:extLst>
              <a:ext uri="{FF2B5EF4-FFF2-40B4-BE49-F238E27FC236}">
                <a16:creationId xmlns:a16="http://schemas.microsoft.com/office/drawing/2014/main" id="{7039D4C9-9BEC-48B6-A029-12F48FD98ED6}"/>
              </a:ext>
            </a:extLst>
          </p:cNvPr>
          <p:cNvPicPr>
            <a:picLocks noChangeAspect="1"/>
          </p:cNvPicPr>
          <p:nvPr/>
        </p:nvPicPr>
        <p:blipFill rotWithShape="1">
          <a:blip r:embed="rId5"/>
          <a:srcRect l="23394" t="31984"/>
          <a:stretch/>
        </p:blipFill>
        <p:spPr>
          <a:xfrm>
            <a:off x="414231" y="2191317"/>
            <a:ext cx="5025629" cy="2735790"/>
          </a:xfrm>
          <a:prstGeom prst="rect">
            <a:avLst/>
          </a:prstGeom>
        </p:spPr>
      </p:pic>
      <p:sp>
        <p:nvSpPr>
          <p:cNvPr id="8" name="Rectangle 7">
            <a:extLst>
              <a:ext uri="{FF2B5EF4-FFF2-40B4-BE49-F238E27FC236}">
                <a16:creationId xmlns:a16="http://schemas.microsoft.com/office/drawing/2014/main" id="{4EC0F854-56EF-4548-9247-FF65C1E6F199}"/>
              </a:ext>
            </a:extLst>
          </p:cNvPr>
          <p:cNvSpPr/>
          <p:nvPr/>
        </p:nvSpPr>
        <p:spPr>
          <a:xfrm>
            <a:off x="97276" y="6429026"/>
            <a:ext cx="3023007" cy="292388"/>
          </a:xfrm>
          <a:prstGeom prst="rect">
            <a:avLst/>
          </a:prstGeom>
        </p:spPr>
        <p:txBody>
          <a:bodyPr wrap="none">
            <a:spAutoFit/>
          </a:bodyPr>
          <a:lstStyle/>
          <a:p>
            <a:r>
              <a:rPr lang="en-GB" sz="1300" dirty="0">
                <a:latin typeface="Open Sans"/>
                <a:hlinkClick r:id="rId6"/>
              </a:rPr>
              <a:t>https://elifesciences.org/articles/16800</a:t>
            </a:r>
            <a:endParaRPr lang="en-GB" sz="1300" dirty="0">
              <a:latin typeface="Open Sans"/>
            </a:endParaRPr>
          </a:p>
        </p:txBody>
      </p:sp>
    </p:spTree>
    <p:extLst>
      <p:ext uri="{BB962C8B-B14F-4D97-AF65-F5344CB8AC3E}">
        <p14:creationId xmlns:p14="http://schemas.microsoft.com/office/powerpoint/2010/main" val="2357321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26F49BF-64A3-4E73-97B1-369CCCA06B69}"/>
              </a:ext>
            </a:extLst>
          </p:cNvPr>
          <p:cNvSpPr txBox="1">
            <a:spLocks noGrp="1"/>
          </p:cNvSpPr>
          <p:nvPr>
            <p:ph type="title"/>
          </p:nvPr>
        </p:nvSpPr>
        <p:spPr>
          <a:xfrm>
            <a:off x="838200" y="4464"/>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3. </a:t>
            </a:r>
            <a:r>
              <a:rPr lang="en-GB" b="1" dirty="0"/>
              <a:t>The Serials Crisis</a:t>
            </a:r>
          </a:p>
        </p:txBody>
      </p:sp>
      <p:sp>
        <p:nvSpPr>
          <p:cNvPr id="4" name="Rectangle 3">
            <a:extLst>
              <a:ext uri="{FF2B5EF4-FFF2-40B4-BE49-F238E27FC236}">
                <a16:creationId xmlns:a16="http://schemas.microsoft.com/office/drawing/2014/main" id="{16378ADA-4E02-471E-9BB8-8FB48ECFFA4F}"/>
              </a:ext>
            </a:extLst>
          </p:cNvPr>
          <p:cNvSpPr/>
          <p:nvPr/>
        </p:nvSpPr>
        <p:spPr>
          <a:xfrm>
            <a:off x="1338072" y="960695"/>
            <a:ext cx="8095296" cy="369332"/>
          </a:xfrm>
          <a:prstGeom prst="rect">
            <a:avLst/>
          </a:prstGeom>
        </p:spPr>
        <p:txBody>
          <a:bodyPr wrap="square">
            <a:spAutoFit/>
          </a:bodyPr>
          <a:lstStyle/>
          <a:p>
            <a:r>
              <a:rPr lang="en-GB" dirty="0"/>
              <a:t>Commercial publishers are draining our libraries dry</a:t>
            </a:r>
          </a:p>
        </p:txBody>
      </p:sp>
      <p:pic>
        <p:nvPicPr>
          <p:cNvPr id="1026" name="Picture 2" descr="Image result for serials crisis">
            <a:extLst>
              <a:ext uri="{FF2B5EF4-FFF2-40B4-BE49-F238E27FC236}">
                <a16:creationId xmlns:a16="http://schemas.microsoft.com/office/drawing/2014/main" id="{FD01DE4C-1398-4BBE-A577-1A516A2FF7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7728" y="1481379"/>
            <a:ext cx="8095296" cy="472492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65CE76B-AD37-4B63-A9DE-BFF7BF1E09A8}"/>
              </a:ext>
            </a:extLst>
          </p:cNvPr>
          <p:cNvSpPr/>
          <p:nvPr/>
        </p:nvSpPr>
        <p:spPr>
          <a:xfrm>
            <a:off x="94488" y="6357653"/>
            <a:ext cx="8095296" cy="369332"/>
          </a:xfrm>
          <a:prstGeom prst="rect">
            <a:avLst/>
          </a:prstGeom>
        </p:spPr>
        <p:txBody>
          <a:bodyPr wrap="square">
            <a:spAutoFit/>
          </a:bodyPr>
          <a:lstStyle/>
          <a:p>
            <a:r>
              <a:rPr lang="en-GB" dirty="0">
                <a:hlinkClick r:id="rId3"/>
              </a:rPr>
              <a:t>https://publications.parliament.uk/pa/cm201314/cmselect/cmbis/99/9905.htm</a:t>
            </a:r>
            <a:r>
              <a:rPr lang="en-GB" dirty="0"/>
              <a:t> </a:t>
            </a:r>
          </a:p>
        </p:txBody>
      </p:sp>
      <p:sp>
        <p:nvSpPr>
          <p:cNvPr id="7" name="Rectangle 6">
            <a:extLst>
              <a:ext uri="{FF2B5EF4-FFF2-40B4-BE49-F238E27FC236}">
                <a16:creationId xmlns:a16="http://schemas.microsoft.com/office/drawing/2014/main" id="{57E36E22-D876-4D29-8A5D-417D2CE8E4DE}"/>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Tree>
    <p:extLst>
      <p:ext uri="{BB962C8B-B14F-4D97-AF65-F5344CB8AC3E}">
        <p14:creationId xmlns:p14="http://schemas.microsoft.com/office/powerpoint/2010/main" val="18936160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A8C4E-AA21-443B-93CC-D4234D5F15DB}"/>
              </a:ext>
            </a:extLst>
          </p:cNvPr>
          <p:cNvSpPr>
            <a:spLocks noGrp="1"/>
          </p:cNvSpPr>
          <p:nvPr>
            <p:ph type="title"/>
          </p:nvPr>
        </p:nvSpPr>
        <p:spPr/>
        <p:txBody>
          <a:bodyPr/>
          <a:lstStyle/>
          <a:p>
            <a:r>
              <a:rPr lang="en-GB" dirty="0"/>
              <a:t>Being </a:t>
            </a:r>
            <a:r>
              <a:rPr lang="en-GB" i="1" dirty="0"/>
              <a:t>more</a:t>
            </a:r>
            <a:r>
              <a:rPr lang="en-GB" dirty="0"/>
              <a:t> open helps so much</a:t>
            </a:r>
          </a:p>
        </p:txBody>
      </p:sp>
      <p:sp>
        <p:nvSpPr>
          <p:cNvPr id="3" name="Content Placeholder 2">
            <a:extLst>
              <a:ext uri="{FF2B5EF4-FFF2-40B4-BE49-F238E27FC236}">
                <a16:creationId xmlns:a16="http://schemas.microsoft.com/office/drawing/2014/main" id="{6C3D27CD-9520-4F49-A793-0AB1CF700D30}"/>
              </a:ext>
            </a:extLst>
          </p:cNvPr>
          <p:cNvSpPr>
            <a:spLocks noGrp="1"/>
          </p:cNvSpPr>
          <p:nvPr>
            <p:ph idx="1"/>
          </p:nvPr>
        </p:nvSpPr>
        <p:spPr>
          <a:xfrm>
            <a:off x="559452" y="1901936"/>
            <a:ext cx="7380018" cy="4005398"/>
          </a:xfrm>
        </p:spPr>
        <p:txBody>
          <a:bodyPr>
            <a:normAutofit fontScale="92500" lnSpcReduction="20000"/>
          </a:bodyPr>
          <a:lstStyle/>
          <a:p>
            <a:pPr>
              <a:lnSpc>
                <a:spcPct val="150000"/>
              </a:lnSpc>
              <a:buFont typeface="Wingdings" panose="05000000000000000000" pitchFamily="2" charset="2"/>
              <a:buChar char="ü"/>
            </a:pPr>
            <a:r>
              <a:rPr lang="en-GB" dirty="0">
                <a:latin typeface="Open Sans"/>
              </a:rPr>
              <a:t> Increases dissemination of your research.</a:t>
            </a:r>
          </a:p>
          <a:p>
            <a:pPr>
              <a:lnSpc>
                <a:spcPct val="150000"/>
              </a:lnSpc>
              <a:buFont typeface="Wingdings" panose="05000000000000000000" pitchFamily="2" charset="2"/>
              <a:buChar char="ü"/>
            </a:pPr>
            <a:r>
              <a:rPr lang="en-GB" dirty="0">
                <a:latin typeface="Open Sans"/>
              </a:rPr>
              <a:t> Increases your academic profile.</a:t>
            </a:r>
          </a:p>
          <a:p>
            <a:pPr>
              <a:lnSpc>
                <a:spcPct val="150000"/>
              </a:lnSpc>
              <a:buFont typeface="Wingdings" panose="05000000000000000000" pitchFamily="2" charset="2"/>
              <a:buChar char="ü"/>
            </a:pPr>
            <a:r>
              <a:rPr lang="en-GB" b="1" dirty="0">
                <a:latin typeface="Open Sans"/>
              </a:rPr>
              <a:t> Emphasises your core values</a:t>
            </a:r>
            <a:r>
              <a:rPr lang="en-GB" dirty="0">
                <a:latin typeface="Open Sans"/>
              </a:rPr>
              <a:t>.</a:t>
            </a:r>
          </a:p>
          <a:p>
            <a:pPr>
              <a:lnSpc>
                <a:spcPct val="150000"/>
              </a:lnSpc>
              <a:buFont typeface="Wingdings" panose="05000000000000000000" pitchFamily="2" charset="2"/>
              <a:buChar char="ü"/>
            </a:pPr>
            <a:r>
              <a:rPr lang="en-GB" dirty="0">
                <a:latin typeface="Open Sans"/>
              </a:rPr>
              <a:t> Helps to combat the ‘reproducibility crisis’.</a:t>
            </a:r>
          </a:p>
          <a:p>
            <a:pPr>
              <a:lnSpc>
                <a:spcPct val="150000"/>
              </a:lnSpc>
              <a:buFont typeface="Wingdings" panose="05000000000000000000" pitchFamily="2" charset="2"/>
              <a:buChar char="ü"/>
            </a:pPr>
            <a:r>
              <a:rPr lang="en-GB" dirty="0">
                <a:latin typeface="Open Sans"/>
              </a:rPr>
              <a:t> Increases your collaborations.</a:t>
            </a:r>
          </a:p>
          <a:p>
            <a:pPr>
              <a:lnSpc>
                <a:spcPct val="150000"/>
              </a:lnSpc>
              <a:buFont typeface="Wingdings" panose="05000000000000000000" pitchFamily="2" charset="2"/>
              <a:buChar char="ü"/>
            </a:pPr>
            <a:r>
              <a:rPr lang="en-GB" dirty="0">
                <a:latin typeface="Open Sans"/>
              </a:rPr>
              <a:t> Makes you a more effective researcher.</a:t>
            </a:r>
          </a:p>
          <a:p>
            <a:endParaRPr lang="en-GB" dirty="0">
              <a:latin typeface="Open Sans"/>
            </a:endParaRPr>
          </a:p>
        </p:txBody>
      </p:sp>
      <p:pic>
        <p:nvPicPr>
          <p:cNvPr id="3074" name="Picture 2" descr="Image result for science gif">
            <a:extLst>
              <a:ext uri="{FF2B5EF4-FFF2-40B4-BE49-F238E27FC236}">
                <a16:creationId xmlns:a16="http://schemas.microsoft.com/office/drawing/2014/main" id="{C1506CEA-B7C6-4686-B7E4-417ADDF2B86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052644" y="2336370"/>
            <a:ext cx="3883160" cy="21852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C1B645D-4986-446D-92EC-15ABA9379053}"/>
              </a:ext>
            </a:extLst>
          </p:cNvPr>
          <p:cNvSpPr/>
          <p:nvPr/>
        </p:nvSpPr>
        <p:spPr>
          <a:xfrm>
            <a:off x="9433368" y="6488668"/>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spTree>
    <p:extLst>
      <p:ext uri="{BB962C8B-B14F-4D97-AF65-F5344CB8AC3E}">
        <p14:creationId xmlns:p14="http://schemas.microsoft.com/office/powerpoint/2010/main" val="38973279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3543" y="227073"/>
            <a:ext cx="10515600" cy="1325563"/>
          </a:xfrm>
        </p:spPr>
        <p:txBody>
          <a:bodyPr/>
          <a:lstStyle/>
          <a:p>
            <a:r>
              <a:rPr lang="en-GB" dirty="0"/>
              <a:t>The future is OPEN</a:t>
            </a:r>
          </a:p>
        </p:txBody>
      </p:sp>
      <p:pic>
        <p:nvPicPr>
          <p:cNvPr id="4" name="Picture 2" descr="https://www.nature.com/polopoly_fs/7.42283.1487007434!/image/preprints-news-graphic-16.02.17-online.jpg_gen/derivatives/landscape_630/preprints-news-graphic-16.02.17-online.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183" t="58893" r="3852" b="5453"/>
          <a:stretch/>
        </p:blipFill>
        <p:spPr bwMode="auto">
          <a:xfrm>
            <a:off x="812785" y="1850552"/>
            <a:ext cx="5917972" cy="30191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4077" y="1850552"/>
            <a:ext cx="4528711" cy="3019140"/>
          </a:xfrm>
          <a:prstGeom prst="rect">
            <a:avLst/>
          </a:prstGeom>
        </p:spPr>
      </p:pic>
      <p:sp>
        <p:nvSpPr>
          <p:cNvPr id="6" name="Rectangle 5"/>
          <p:cNvSpPr/>
          <p:nvPr/>
        </p:nvSpPr>
        <p:spPr>
          <a:xfrm>
            <a:off x="9443361" y="4791360"/>
            <a:ext cx="2151102" cy="292388"/>
          </a:xfrm>
          <a:prstGeom prst="rect">
            <a:avLst/>
          </a:prstGeom>
        </p:spPr>
        <p:txBody>
          <a:bodyPr wrap="none">
            <a:spAutoFit/>
          </a:bodyPr>
          <a:lstStyle/>
          <a:p>
            <a:r>
              <a:rPr lang="en-GB" sz="1300" dirty="0">
                <a:latin typeface="Open Sans"/>
                <a:hlinkClick r:id="rId4"/>
              </a:rPr>
              <a:t>http://roarmap.eprints.org</a:t>
            </a:r>
            <a:r>
              <a:rPr lang="en-GB" sz="1300" dirty="0">
                <a:latin typeface="Open Sans"/>
              </a:rPr>
              <a:t> </a:t>
            </a:r>
          </a:p>
        </p:txBody>
      </p:sp>
      <p:sp>
        <p:nvSpPr>
          <p:cNvPr id="7" name="Rectangle 6"/>
          <p:cNvSpPr/>
          <p:nvPr/>
        </p:nvSpPr>
        <p:spPr>
          <a:xfrm>
            <a:off x="923051" y="5465523"/>
            <a:ext cx="9969815" cy="954107"/>
          </a:xfrm>
          <a:prstGeom prst="rect">
            <a:avLst/>
          </a:prstGeom>
        </p:spPr>
        <p:txBody>
          <a:bodyPr wrap="square">
            <a:spAutoFit/>
          </a:bodyPr>
          <a:lstStyle/>
          <a:p>
            <a:pPr algn="ctr"/>
            <a:r>
              <a:rPr lang="en-GB" sz="2800" dirty="0">
                <a:latin typeface="Open Sans"/>
              </a:rPr>
              <a:t>We should be in a position where we are able to influence our academic system, not be stifled by the current actors in it.</a:t>
            </a:r>
            <a:endParaRPr lang="en-GB" sz="2800" dirty="0"/>
          </a:p>
        </p:txBody>
      </p:sp>
      <p:sp>
        <p:nvSpPr>
          <p:cNvPr id="9" name="Rectangle 8">
            <a:extLst>
              <a:ext uri="{FF2B5EF4-FFF2-40B4-BE49-F238E27FC236}">
                <a16:creationId xmlns:a16="http://schemas.microsoft.com/office/drawing/2014/main" id="{875B691B-C32D-4424-8120-AADE3345446B}"/>
              </a:ext>
            </a:extLst>
          </p:cNvPr>
          <p:cNvSpPr/>
          <p:nvPr/>
        </p:nvSpPr>
        <p:spPr>
          <a:xfrm>
            <a:off x="9433368" y="6488668"/>
            <a:ext cx="2008883" cy="369332"/>
          </a:xfrm>
          <a:prstGeom prst="rect">
            <a:avLst/>
          </a:prstGeom>
        </p:spPr>
        <p:txBody>
          <a:bodyPr wrap="none">
            <a:spAutoFit/>
          </a:bodyPr>
          <a:lstStyle/>
          <a:p>
            <a:r>
              <a:rPr lang="de-DE" dirty="0">
                <a:latin typeface="Open Sans"/>
                <a:hlinkClick r:id="rId5"/>
              </a:rPr>
              <a:t>@protohedgehog</a:t>
            </a:r>
            <a:endParaRPr lang="en-GB" dirty="0">
              <a:latin typeface="Open Sans"/>
            </a:endParaRPr>
          </a:p>
        </p:txBody>
      </p:sp>
    </p:spTree>
    <p:extLst>
      <p:ext uri="{BB962C8B-B14F-4D97-AF65-F5344CB8AC3E}">
        <p14:creationId xmlns:p14="http://schemas.microsoft.com/office/powerpoint/2010/main" val="330689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2033060" y="720372"/>
          <a:ext cx="8125883" cy="5417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Straight Connector 4"/>
          <p:cNvCxnSpPr/>
          <p:nvPr/>
        </p:nvCxnSpPr>
        <p:spPr>
          <a:xfrm>
            <a:off x="767409" y="3429000"/>
            <a:ext cx="6938953"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907115" y="3258184"/>
            <a:ext cx="3998210" cy="341632"/>
          </a:xfrm>
          <a:prstGeom prst="rect">
            <a:avLst/>
          </a:prstGeom>
          <a:noFill/>
        </p:spPr>
        <p:txBody>
          <a:bodyPr wrap="none" rtlCol="0">
            <a:spAutoFit/>
          </a:bodyPr>
          <a:lstStyle/>
          <a:p>
            <a:pPr>
              <a:lnSpc>
                <a:spcPct val="90000"/>
              </a:lnSpc>
            </a:pPr>
            <a:r>
              <a:rPr lang="en-GB" dirty="0"/>
              <a:t>SOCIAL AND TECHNICAL BARRIERS</a:t>
            </a:r>
          </a:p>
        </p:txBody>
      </p:sp>
      <p:sp>
        <p:nvSpPr>
          <p:cNvPr id="6" name="Rectangle 5">
            <a:extLst>
              <a:ext uri="{FF2B5EF4-FFF2-40B4-BE49-F238E27FC236}">
                <a16:creationId xmlns:a16="http://schemas.microsoft.com/office/drawing/2014/main" id="{D64AD649-965B-4661-BBFF-AB39412D57D9}"/>
              </a:ext>
            </a:extLst>
          </p:cNvPr>
          <p:cNvSpPr/>
          <p:nvPr/>
        </p:nvSpPr>
        <p:spPr>
          <a:xfrm>
            <a:off x="9443096" y="6488668"/>
            <a:ext cx="2008883" cy="369332"/>
          </a:xfrm>
          <a:prstGeom prst="rect">
            <a:avLst/>
          </a:prstGeom>
        </p:spPr>
        <p:txBody>
          <a:bodyPr wrap="none">
            <a:spAutoFit/>
          </a:bodyPr>
          <a:lstStyle/>
          <a:p>
            <a:r>
              <a:rPr lang="de-DE" dirty="0">
                <a:latin typeface="Open Sans"/>
                <a:hlinkClick r:id="rId7"/>
              </a:rPr>
              <a:t>@protohedgehog</a:t>
            </a:r>
            <a:endParaRPr lang="en-GB" dirty="0">
              <a:latin typeface="Open Sans"/>
            </a:endParaRPr>
          </a:p>
        </p:txBody>
      </p:sp>
    </p:spTree>
    <p:extLst>
      <p:ext uri="{BB962C8B-B14F-4D97-AF65-F5344CB8AC3E}">
        <p14:creationId xmlns:p14="http://schemas.microsoft.com/office/powerpoint/2010/main" val="4214864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2033060" y="720372"/>
          <a:ext cx="8125883" cy="5417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Straight Connector 4"/>
          <p:cNvCxnSpPr>
            <a:cxnSpLocks/>
          </p:cNvCxnSpPr>
          <p:nvPr/>
        </p:nvCxnSpPr>
        <p:spPr>
          <a:xfrm>
            <a:off x="3144416" y="5585289"/>
            <a:ext cx="5164923"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327527" y="5414473"/>
            <a:ext cx="1867399" cy="341632"/>
          </a:xfrm>
          <a:prstGeom prst="rect">
            <a:avLst/>
          </a:prstGeom>
          <a:noFill/>
        </p:spPr>
        <p:txBody>
          <a:bodyPr wrap="square" rtlCol="0">
            <a:spAutoFit/>
          </a:bodyPr>
          <a:lstStyle/>
          <a:p>
            <a:pPr>
              <a:lnSpc>
                <a:spcPct val="90000"/>
              </a:lnSpc>
            </a:pPr>
            <a:r>
              <a:rPr lang="en-GB" dirty="0"/>
              <a:t>SOCIAL BARRIERS</a:t>
            </a:r>
          </a:p>
        </p:txBody>
      </p:sp>
      <p:sp>
        <p:nvSpPr>
          <p:cNvPr id="6" name="TextBox 5">
            <a:extLst>
              <a:ext uri="{FF2B5EF4-FFF2-40B4-BE49-F238E27FC236}">
                <a16:creationId xmlns:a16="http://schemas.microsoft.com/office/drawing/2014/main" id="{DFAC17CB-902D-44E2-A780-94D0F27CA11A}"/>
              </a:ext>
            </a:extLst>
          </p:cNvPr>
          <p:cNvSpPr txBox="1"/>
          <p:nvPr/>
        </p:nvSpPr>
        <p:spPr>
          <a:xfrm>
            <a:off x="5215808" y="5952962"/>
            <a:ext cx="1491114" cy="369332"/>
          </a:xfrm>
          <a:prstGeom prst="rect">
            <a:avLst/>
          </a:prstGeom>
          <a:noFill/>
        </p:spPr>
        <p:txBody>
          <a:bodyPr wrap="none" rtlCol="0">
            <a:spAutoFit/>
          </a:bodyPr>
          <a:lstStyle/>
          <a:p>
            <a:r>
              <a:rPr lang="de-DE" b="1" dirty="0">
                <a:latin typeface="Open Sans"/>
              </a:rPr>
              <a:t>EDUCATION</a:t>
            </a:r>
            <a:endParaRPr lang="en-GB" b="1" dirty="0">
              <a:latin typeface="Open Sans"/>
            </a:endParaRPr>
          </a:p>
        </p:txBody>
      </p:sp>
      <p:sp>
        <p:nvSpPr>
          <p:cNvPr id="10" name="Arrow: Right 9">
            <a:extLst>
              <a:ext uri="{FF2B5EF4-FFF2-40B4-BE49-F238E27FC236}">
                <a16:creationId xmlns:a16="http://schemas.microsoft.com/office/drawing/2014/main" id="{CA1BBA6D-2A61-4F2E-A62A-1D15D97670EF}"/>
              </a:ext>
            </a:extLst>
          </p:cNvPr>
          <p:cNvSpPr/>
          <p:nvPr/>
        </p:nvSpPr>
        <p:spPr>
          <a:xfrm rot="16200000">
            <a:off x="5432760" y="5092389"/>
            <a:ext cx="957445" cy="72958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84188045-9654-4775-9404-F36CEAD19296}"/>
              </a:ext>
            </a:extLst>
          </p:cNvPr>
          <p:cNvSpPr txBox="1"/>
          <p:nvPr/>
        </p:nvSpPr>
        <p:spPr>
          <a:xfrm>
            <a:off x="939886" y="5404225"/>
            <a:ext cx="2186342" cy="341632"/>
          </a:xfrm>
          <a:prstGeom prst="rect">
            <a:avLst/>
          </a:prstGeom>
          <a:noFill/>
        </p:spPr>
        <p:txBody>
          <a:bodyPr wrap="square" rtlCol="0">
            <a:spAutoFit/>
          </a:bodyPr>
          <a:lstStyle/>
          <a:p>
            <a:pPr>
              <a:lnSpc>
                <a:spcPct val="90000"/>
              </a:lnSpc>
            </a:pPr>
            <a:r>
              <a:rPr lang="en-GB" dirty="0"/>
              <a:t>TECHNICAL BARRIERS</a:t>
            </a:r>
          </a:p>
        </p:txBody>
      </p:sp>
      <p:sp>
        <p:nvSpPr>
          <p:cNvPr id="8" name="Rectangle 7">
            <a:extLst>
              <a:ext uri="{FF2B5EF4-FFF2-40B4-BE49-F238E27FC236}">
                <a16:creationId xmlns:a16="http://schemas.microsoft.com/office/drawing/2014/main" id="{450EDB60-649F-4012-88EB-88646F05B4D9}"/>
              </a:ext>
            </a:extLst>
          </p:cNvPr>
          <p:cNvSpPr/>
          <p:nvPr/>
        </p:nvSpPr>
        <p:spPr>
          <a:xfrm>
            <a:off x="9423641" y="6488668"/>
            <a:ext cx="2008883" cy="369332"/>
          </a:xfrm>
          <a:prstGeom prst="rect">
            <a:avLst/>
          </a:prstGeom>
        </p:spPr>
        <p:txBody>
          <a:bodyPr wrap="none">
            <a:spAutoFit/>
          </a:bodyPr>
          <a:lstStyle/>
          <a:p>
            <a:r>
              <a:rPr lang="de-DE" dirty="0">
                <a:latin typeface="Open Sans"/>
                <a:hlinkClick r:id="rId7"/>
              </a:rPr>
              <a:t>@</a:t>
            </a:r>
            <a:r>
              <a:rPr lang="de-DE" dirty="0" err="1">
                <a:latin typeface="Open Sans"/>
                <a:hlinkClick r:id="rId7"/>
              </a:rPr>
              <a:t>protohedgehog</a:t>
            </a:r>
            <a:endParaRPr lang="en-GB" dirty="0">
              <a:latin typeface="Open Sans"/>
            </a:endParaRPr>
          </a:p>
        </p:txBody>
      </p:sp>
    </p:spTree>
    <p:extLst>
      <p:ext uri="{BB962C8B-B14F-4D97-AF65-F5344CB8AC3E}">
        <p14:creationId xmlns:p14="http://schemas.microsoft.com/office/powerpoint/2010/main" val="2717513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86CA7-9CBE-4766-B390-89AC7D4A8CFA}"/>
              </a:ext>
            </a:extLst>
          </p:cNvPr>
          <p:cNvSpPr>
            <a:spLocks noGrp="1"/>
          </p:cNvSpPr>
          <p:nvPr>
            <p:ph type="title"/>
          </p:nvPr>
        </p:nvSpPr>
        <p:spPr/>
        <p:txBody>
          <a:bodyPr/>
          <a:lstStyle/>
          <a:p>
            <a:r>
              <a:rPr lang="en-GB" dirty="0"/>
              <a:t>What can we all achieve if we stand together?</a:t>
            </a:r>
          </a:p>
        </p:txBody>
      </p:sp>
      <p:sp>
        <p:nvSpPr>
          <p:cNvPr id="3" name="Text Placeholder 2">
            <a:extLst>
              <a:ext uri="{FF2B5EF4-FFF2-40B4-BE49-F238E27FC236}">
                <a16:creationId xmlns:a16="http://schemas.microsoft.com/office/drawing/2014/main" id="{F70BA3D6-8961-4FDA-964F-16A328B4D55F}"/>
              </a:ext>
            </a:extLst>
          </p:cNvPr>
          <p:cNvSpPr>
            <a:spLocks noGrp="1"/>
          </p:cNvSpPr>
          <p:nvPr>
            <p:ph type="body" idx="1"/>
          </p:nvPr>
        </p:nvSpPr>
        <p:spPr/>
        <p:txBody>
          <a:bodyPr/>
          <a:lstStyle/>
          <a:p>
            <a:pPr>
              <a:buSzPct val="45000"/>
            </a:pPr>
            <a:r>
              <a:rPr lang="en-GB" dirty="0"/>
              <a:t>We need to stand together as a unified global community to make sure that we are acting in the best interests of the public, not corporate gains.</a:t>
            </a:r>
          </a:p>
        </p:txBody>
      </p:sp>
      <p:sp>
        <p:nvSpPr>
          <p:cNvPr id="5" name="Rectangle 4">
            <a:extLst>
              <a:ext uri="{FF2B5EF4-FFF2-40B4-BE49-F238E27FC236}">
                <a16:creationId xmlns:a16="http://schemas.microsoft.com/office/drawing/2014/main" id="{0675F8AE-6043-4D65-BABB-6634C6A8FBA2}"/>
              </a:ext>
            </a:extLst>
          </p:cNvPr>
          <p:cNvSpPr/>
          <p:nvPr/>
        </p:nvSpPr>
        <p:spPr>
          <a:xfrm>
            <a:off x="9433368" y="6488668"/>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pic>
        <p:nvPicPr>
          <p:cNvPr id="16386" name="Picture 2" descr="Image result for stand together">
            <a:extLst>
              <a:ext uri="{FF2B5EF4-FFF2-40B4-BE49-F238E27FC236}">
                <a16:creationId xmlns:a16="http://schemas.microsoft.com/office/drawing/2014/main" id="{F505A13C-1C96-4EF8-806E-65E63D30D0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100" y="319604"/>
            <a:ext cx="9144000" cy="23812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763FE8E-9054-47BB-9503-009D06B5A5BB}"/>
              </a:ext>
            </a:extLst>
          </p:cNvPr>
          <p:cNvSpPr/>
          <p:nvPr/>
        </p:nvSpPr>
        <p:spPr>
          <a:xfrm>
            <a:off x="144447" y="6353730"/>
            <a:ext cx="4392228" cy="369332"/>
          </a:xfrm>
          <a:prstGeom prst="rect">
            <a:avLst/>
          </a:prstGeom>
        </p:spPr>
        <p:txBody>
          <a:bodyPr wrap="none">
            <a:spAutoFit/>
          </a:bodyPr>
          <a:lstStyle/>
          <a:p>
            <a:r>
              <a:rPr lang="en-GB" dirty="0">
                <a:hlinkClick r:id="rId4"/>
              </a:rPr>
              <a:t>https://letsallstandtogether.wordpress.com/</a:t>
            </a:r>
            <a:r>
              <a:rPr lang="en-GB" dirty="0"/>
              <a:t> </a:t>
            </a:r>
          </a:p>
        </p:txBody>
      </p:sp>
      <p:sp>
        <p:nvSpPr>
          <p:cNvPr id="4" name="Rectangle 3">
            <a:extLst>
              <a:ext uri="{FF2B5EF4-FFF2-40B4-BE49-F238E27FC236}">
                <a16:creationId xmlns:a16="http://schemas.microsoft.com/office/drawing/2014/main" id="{6BF20020-2A8F-4520-81A8-F14141BBB4AA}"/>
              </a:ext>
            </a:extLst>
          </p:cNvPr>
          <p:cNvSpPr/>
          <p:nvPr/>
        </p:nvSpPr>
        <p:spPr>
          <a:xfrm>
            <a:off x="4087909" y="5470307"/>
            <a:ext cx="3696589" cy="646331"/>
          </a:xfrm>
          <a:prstGeom prst="rect">
            <a:avLst/>
          </a:prstGeom>
        </p:spPr>
        <p:txBody>
          <a:bodyPr wrap="none">
            <a:spAutoFit/>
          </a:bodyPr>
          <a:lstStyle/>
          <a:p>
            <a:pPr lvl="0" algn="ctr">
              <a:buSzPct val="45000"/>
            </a:pPr>
            <a:r>
              <a:rPr lang="en-GB" sz="3600" b="1" dirty="0"/>
              <a:t>#</a:t>
            </a:r>
            <a:r>
              <a:rPr lang="en-GB" sz="3600" b="1" dirty="0" err="1"/>
              <a:t>PeopleNotProfits</a:t>
            </a:r>
            <a:endParaRPr lang="en-GB" sz="3600" b="1" dirty="0"/>
          </a:p>
        </p:txBody>
      </p:sp>
    </p:spTree>
    <p:extLst>
      <p:ext uri="{BB962C8B-B14F-4D97-AF65-F5344CB8AC3E}">
        <p14:creationId xmlns:p14="http://schemas.microsoft.com/office/powerpoint/2010/main" val="9140187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4643" y="218998"/>
            <a:ext cx="10515600" cy="1325563"/>
          </a:xfrm>
        </p:spPr>
        <p:txBody>
          <a:bodyPr>
            <a:normAutofit/>
          </a:bodyPr>
          <a:lstStyle/>
          <a:p>
            <a:r>
              <a:rPr lang="en-GB" dirty="0"/>
              <a:t>What do we need to change cultures?</a:t>
            </a:r>
          </a:p>
        </p:txBody>
      </p:sp>
      <p:sp>
        <p:nvSpPr>
          <p:cNvPr id="3" name="Content Placeholder 2"/>
          <p:cNvSpPr>
            <a:spLocks noGrp="1"/>
          </p:cNvSpPr>
          <p:nvPr>
            <p:ph idx="1"/>
          </p:nvPr>
        </p:nvSpPr>
        <p:spPr>
          <a:xfrm>
            <a:off x="1099973" y="1957875"/>
            <a:ext cx="9992054" cy="4678513"/>
          </a:xfrm>
        </p:spPr>
        <p:txBody>
          <a:bodyPr>
            <a:normAutofit/>
          </a:bodyPr>
          <a:lstStyle/>
          <a:p>
            <a:pPr marL="0" indent="0" algn="ctr">
              <a:buNone/>
            </a:pPr>
            <a:r>
              <a:rPr lang="en-GB" b="1" dirty="0">
                <a:latin typeface="Open Sans"/>
              </a:rPr>
              <a:t>Education</a:t>
            </a:r>
            <a:r>
              <a:rPr lang="en-GB" dirty="0">
                <a:latin typeface="Open Sans"/>
              </a:rPr>
              <a:t>, </a:t>
            </a:r>
            <a:r>
              <a:rPr lang="en-GB" b="1" dirty="0">
                <a:latin typeface="Open Sans"/>
              </a:rPr>
              <a:t>training</a:t>
            </a:r>
            <a:r>
              <a:rPr lang="en-GB" dirty="0">
                <a:latin typeface="Open Sans"/>
              </a:rPr>
              <a:t>, </a:t>
            </a:r>
            <a:r>
              <a:rPr lang="en-GB" b="1" dirty="0">
                <a:latin typeface="Open Sans"/>
              </a:rPr>
              <a:t>support</a:t>
            </a:r>
            <a:r>
              <a:rPr lang="en-GB" dirty="0">
                <a:latin typeface="Open Sans"/>
              </a:rPr>
              <a:t>.</a:t>
            </a:r>
          </a:p>
          <a:p>
            <a:pPr marL="0" indent="0" algn="ctr">
              <a:buNone/>
            </a:pPr>
            <a:endParaRPr lang="en-GB" dirty="0">
              <a:latin typeface="Open Sans"/>
            </a:endParaRPr>
          </a:p>
          <a:p>
            <a:pPr algn="ctr">
              <a:buFont typeface="Wingdings" panose="05000000000000000000" pitchFamily="2" charset="2"/>
              <a:buChar char="ü"/>
            </a:pPr>
            <a:r>
              <a:rPr lang="en-GB" dirty="0">
                <a:latin typeface="Open Sans"/>
              </a:rPr>
              <a:t>Empowerment and </a:t>
            </a:r>
            <a:r>
              <a:rPr lang="en-GB" b="1" dirty="0">
                <a:latin typeface="Open Sans"/>
              </a:rPr>
              <a:t>leadership</a:t>
            </a:r>
            <a:r>
              <a:rPr lang="en-GB" dirty="0">
                <a:latin typeface="Open Sans"/>
              </a:rPr>
              <a:t> for the next generation.</a:t>
            </a:r>
          </a:p>
          <a:p>
            <a:pPr algn="ctr">
              <a:buFont typeface="Wingdings" panose="05000000000000000000" pitchFamily="2" charset="2"/>
              <a:buChar char="ü"/>
            </a:pPr>
            <a:r>
              <a:rPr lang="en-GB" dirty="0">
                <a:latin typeface="Open Sans"/>
              </a:rPr>
              <a:t>Shifting </a:t>
            </a:r>
            <a:r>
              <a:rPr lang="en-GB" b="1" dirty="0">
                <a:latin typeface="Open Sans"/>
              </a:rPr>
              <a:t>power</a:t>
            </a:r>
            <a:r>
              <a:rPr lang="en-GB" dirty="0">
                <a:latin typeface="Open Sans"/>
              </a:rPr>
              <a:t> dynamics to reduce bias and abuse.</a:t>
            </a:r>
          </a:p>
          <a:p>
            <a:pPr algn="ctr">
              <a:buFont typeface="Wingdings" panose="05000000000000000000" pitchFamily="2" charset="2"/>
              <a:buChar char="ü"/>
            </a:pPr>
            <a:r>
              <a:rPr lang="en-GB" dirty="0">
                <a:latin typeface="Open Sans"/>
              </a:rPr>
              <a:t>Building a </a:t>
            </a:r>
            <a:r>
              <a:rPr lang="en-GB" b="1" dirty="0">
                <a:latin typeface="Open Sans"/>
              </a:rPr>
              <a:t>global community </a:t>
            </a:r>
            <a:r>
              <a:rPr lang="en-GB" dirty="0">
                <a:latin typeface="Open Sans"/>
              </a:rPr>
              <a:t>based on sharing and collaboration.</a:t>
            </a:r>
          </a:p>
          <a:p>
            <a:pPr algn="ctr">
              <a:buFont typeface="Wingdings" panose="05000000000000000000" pitchFamily="2" charset="2"/>
              <a:buChar char="ü"/>
            </a:pPr>
            <a:r>
              <a:rPr lang="en-GB" dirty="0">
                <a:latin typeface="Open Sans"/>
              </a:rPr>
              <a:t>Massive-scale </a:t>
            </a:r>
            <a:r>
              <a:rPr lang="en-GB" b="1" dirty="0">
                <a:latin typeface="Open Sans"/>
              </a:rPr>
              <a:t>engagement</a:t>
            </a:r>
            <a:r>
              <a:rPr lang="en-GB" dirty="0">
                <a:latin typeface="Open Sans"/>
              </a:rPr>
              <a:t> to re-align Open Science with current incentive structures.</a:t>
            </a:r>
          </a:p>
        </p:txBody>
      </p:sp>
      <p:sp>
        <p:nvSpPr>
          <p:cNvPr id="5" name="Rectangle 4">
            <a:extLst>
              <a:ext uri="{FF2B5EF4-FFF2-40B4-BE49-F238E27FC236}">
                <a16:creationId xmlns:a16="http://schemas.microsoft.com/office/drawing/2014/main" id="{01070F84-3A8F-4825-BF6C-E58A5D3B1BDF}"/>
              </a:ext>
            </a:extLst>
          </p:cNvPr>
          <p:cNvSpPr/>
          <p:nvPr/>
        </p:nvSpPr>
        <p:spPr>
          <a:xfrm>
            <a:off x="9433368" y="6451722"/>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spTree>
    <p:extLst>
      <p:ext uri="{BB962C8B-B14F-4D97-AF65-F5344CB8AC3E}">
        <p14:creationId xmlns:p14="http://schemas.microsoft.com/office/powerpoint/2010/main" val="4091197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56B73-850D-433F-934C-771B313F0368}"/>
              </a:ext>
            </a:extLst>
          </p:cNvPr>
          <p:cNvSpPr txBox="1">
            <a:spLocks noGrp="1"/>
          </p:cNvSpPr>
          <p:nvPr>
            <p:ph type="title" idx="4294967295"/>
          </p:nvPr>
        </p:nvSpPr>
        <p:spPr>
          <a:xfrm>
            <a:off x="1720425" y="654087"/>
            <a:ext cx="10971300" cy="1512097"/>
          </a:xfrm>
        </p:spPr>
        <p:txBody>
          <a:bodyPr/>
          <a:lstStyle/>
          <a:p>
            <a:pPr lvl="0"/>
            <a:r>
              <a:rPr lang="en-GB" dirty="0"/>
              <a:t>Introducing the Open Science MOOC*</a:t>
            </a:r>
          </a:p>
        </p:txBody>
      </p:sp>
      <p:sp>
        <p:nvSpPr>
          <p:cNvPr id="3" name="Text Placeholder 2">
            <a:extLst>
              <a:ext uri="{FF2B5EF4-FFF2-40B4-BE49-F238E27FC236}">
                <a16:creationId xmlns:a16="http://schemas.microsoft.com/office/drawing/2014/main" id="{B40DD974-384A-4A02-8227-A71B97A29BFC}"/>
              </a:ext>
            </a:extLst>
          </p:cNvPr>
          <p:cNvSpPr txBox="1">
            <a:spLocks noGrp="1"/>
          </p:cNvSpPr>
          <p:nvPr>
            <p:ph type="body" idx="4294967295"/>
          </p:nvPr>
        </p:nvSpPr>
        <p:spPr>
          <a:xfrm>
            <a:off x="677068" y="2791493"/>
            <a:ext cx="5679344" cy="3976818"/>
          </a:xfrm>
        </p:spPr>
        <p:txBody>
          <a:bodyPr>
            <a:normAutofit/>
          </a:bodyPr>
          <a:lstStyle/>
          <a:p>
            <a:pPr marL="0" lvl="0" indent="0" algn="ctr">
              <a:buSzPct val="45000"/>
              <a:buNone/>
            </a:pPr>
            <a:r>
              <a:rPr lang="en-GB" sz="3600" dirty="0"/>
              <a:t>A </a:t>
            </a:r>
            <a:r>
              <a:rPr lang="en-GB" sz="3600" b="1" dirty="0"/>
              <a:t>peer-to-peer</a:t>
            </a:r>
            <a:r>
              <a:rPr lang="en-GB" sz="3600" dirty="0"/>
              <a:t> value-based *</a:t>
            </a:r>
            <a:r>
              <a:rPr lang="en-GB" sz="3600" b="1" dirty="0"/>
              <a:t>Community</a:t>
            </a:r>
            <a:r>
              <a:rPr lang="en-GB" sz="3600" dirty="0"/>
              <a:t> that works towards better </a:t>
            </a:r>
            <a:r>
              <a:rPr lang="en-GB" sz="3600" b="1" dirty="0"/>
              <a:t>science for society</a:t>
            </a:r>
          </a:p>
        </p:txBody>
      </p:sp>
      <p:sp>
        <p:nvSpPr>
          <p:cNvPr id="7" name="TextBox 6">
            <a:extLst>
              <a:ext uri="{FF2B5EF4-FFF2-40B4-BE49-F238E27FC236}">
                <a16:creationId xmlns:a16="http://schemas.microsoft.com/office/drawing/2014/main" id="{1CC6B4AA-3AC5-4BF4-AA73-796BA31DFEE8}"/>
              </a:ext>
            </a:extLst>
          </p:cNvPr>
          <p:cNvSpPr txBox="1"/>
          <p:nvPr/>
        </p:nvSpPr>
        <p:spPr>
          <a:xfrm>
            <a:off x="5172498" y="6281449"/>
            <a:ext cx="3092114" cy="419277"/>
          </a:xfrm>
          <a:prstGeom prst="rect">
            <a:avLst/>
          </a:prstGeom>
          <a:noFill/>
          <a:ln>
            <a:noFill/>
          </a:ln>
        </p:spPr>
        <p:txBody>
          <a:bodyPr wrap="none" lIns="108847" tIns="54423" rIns="108847" bIns="54423" anchorCtr="0" compatLnSpc="0"/>
          <a:lstStyle/>
          <a:p>
            <a:pPr hangingPunct="0"/>
            <a:r>
              <a:rPr lang="en-GB" sz="2177" dirty="0">
                <a:latin typeface="Liberation Sans" pitchFamily="18"/>
                <a:ea typeface="Microsoft YaHei" pitchFamily="2"/>
                <a:cs typeface="Lucida Sans" pitchFamily="2"/>
                <a:hlinkClick r:id="rId3"/>
              </a:rPr>
              <a:t>@</a:t>
            </a:r>
            <a:r>
              <a:rPr lang="en-GB" sz="2177" dirty="0" err="1">
                <a:latin typeface="Liberation Sans" pitchFamily="18"/>
                <a:ea typeface="Microsoft YaHei" pitchFamily="2"/>
                <a:cs typeface="Lucida Sans" pitchFamily="2"/>
                <a:hlinkClick r:id="rId3"/>
              </a:rPr>
              <a:t>OpenScienceMOOC</a:t>
            </a:r>
            <a:endParaRPr lang="en-GB" sz="2177" dirty="0">
              <a:latin typeface="Liberation Sans" pitchFamily="18"/>
              <a:ea typeface="Microsoft YaHei" pitchFamily="2"/>
              <a:cs typeface="Lucida Sans" pitchFamily="2"/>
            </a:endParaRPr>
          </a:p>
        </p:txBody>
      </p:sp>
      <p:pic>
        <p:nvPicPr>
          <p:cNvPr id="8" name="Picture 7">
            <a:extLst>
              <a:ext uri="{FF2B5EF4-FFF2-40B4-BE49-F238E27FC236}">
                <a16:creationId xmlns:a16="http://schemas.microsoft.com/office/drawing/2014/main" id="{0D36A91A-963F-4CE8-8019-C4E8670432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0698" y="2097088"/>
            <a:ext cx="4223969" cy="3768691"/>
          </a:xfrm>
          <a:prstGeom prst="rect">
            <a:avLst/>
          </a:prstGeom>
        </p:spPr>
      </p:pic>
    </p:spTree>
    <p:extLst>
      <p:ext uri="{BB962C8B-B14F-4D97-AF65-F5344CB8AC3E}">
        <p14:creationId xmlns:p14="http://schemas.microsoft.com/office/powerpoint/2010/main" val="10742906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AAB09-C503-487E-B24E-9F599F68582E}"/>
              </a:ext>
            </a:extLst>
          </p:cNvPr>
          <p:cNvSpPr txBox="1">
            <a:spLocks noGrp="1"/>
          </p:cNvSpPr>
          <p:nvPr>
            <p:ph type="title" idx="4294967295"/>
          </p:nvPr>
        </p:nvSpPr>
        <p:spPr>
          <a:xfrm>
            <a:off x="3180944" y="193975"/>
            <a:ext cx="9906000" cy="1477963"/>
          </a:xfrm>
        </p:spPr>
        <p:txBody>
          <a:bodyPr/>
          <a:lstStyle/>
          <a:p>
            <a:pPr lvl="0"/>
            <a:r>
              <a:rPr lang="en-GB" dirty="0"/>
              <a:t>Our vision of the future</a:t>
            </a:r>
          </a:p>
        </p:txBody>
      </p:sp>
      <p:sp>
        <p:nvSpPr>
          <p:cNvPr id="3" name="Text Placeholder 2">
            <a:extLst>
              <a:ext uri="{FF2B5EF4-FFF2-40B4-BE49-F238E27FC236}">
                <a16:creationId xmlns:a16="http://schemas.microsoft.com/office/drawing/2014/main" id="{A672FE40-2935-419B-9478-DC1050FB072F}"/>
              </a:ext>
            </a:extLst>
          </p:cNvPr>
          <p:cNvSpPr txBox="1">
            <a:spLocks noGrp="1"/>
          </p:cNvSpPr>
          <p:nvPr>
            <p:ph type="body" idx="4294967295"/>
          </p:nvPr>
        </p:nvSpPr>
        <p:spPr>
          <a:xfrm>
            <a:off x="437744" y="1813411"/>
            <a:ext cx="10971213" cy="4579937"/>
          </a:xfrm>
        </p:spPr>
        <p:txBody>
          <a:bodyPr>
            <a:normAutofit/>
          </a:bodyPr>
          <a:lstStyle/>
          <a:p>
            <a:pPr marL="0" lvl="0" indent="0" algn="ctr">
              <a:buNone/>
            </a:pPr>
            <a:r>
              <a:rPr lang="en-GB" sz="5079" b="1" dirty="0"/>
              <a:t>To help make ‘Open’ the default setting for all global research.</a:t>
            </a:r>
          </a:p>
          <a:p>
            <a:pPr lvl="0" algn="ctr"/>
            <a:r>
              <a:rPr lang="en-GB" sz="242" b="1" dirty="0"/>
              <a:t> </a:t>
            </a:r>
          </a:p>
          <a:p>
            <a:pPr marL="0" lvl="0" indent="0" algn="ctr">
              <a:buNone/>
            </a:pPr>
            <a:r>
              <a:rPr lang="en-GB" sz="2661" dirty="0"/>
              <a:t>We want to help create a welcoming and supporting community, with good tools, teachers, and role-models, and built upon a solid values-based foundation of freedom and equitable access to research.</a:t>
            </a:r>
          </a:p>
        </p:txBody>
      </p:sp>
      <p:pic>
        <p:nvPicPr>
          <p:cNvPr id="8" name="Picture 7">
            <a:extLst>
              <a:ext uri="{FF2B5EF4-FFF2-40B4-BE49-F238E27FC236}">
                <a16:creationId xmlns:a16="http://schemas.microsoft.com/office/drawing/2014/main" id="{CB02ADA3-E49C-461E-85A8-D624EDCFEBDB}"/>
              </a:ext>
            </a:extLst>
          </p:cNvPr>
          <p:cNvPicPr>
            <a:picLocks noChangeAspect="1"/>
          </p:cNvPicPr>
          <p:nvPr/>
        </p:nvPicPr>
        <p:blipFill>
          <a:blip r:embed="rId3">
            <a:lum/>
            <a:alphaModFix/>
          </a:blip>
          <a:srcRect/>
          <a:stretch>
            <a:fillRect/>
          </a:stretch>
        </p:blipFill>
        <p:spPr>
          <a:xfrm>
            <a:off x="219625" y="5276615"/>
            <a:ext cx="2242238" cy="1396719"/>
          </a:xfrm>
          <a:prstGeom prst="rect">
            <a:avLst/>
          </a:prstGeom>
          <a:noFill/>
          <a:ln>
            <a:noFill/>
          </a:ln>
        </p:spPr>
      </p:pic>
      <p:sp>
        <p:nvSpPr>
          <p:cNvPr id="6" name="Rectangle 5">
            <a:extLst>
              <a:ext uri="{FF2B5EF4-FFF2-40B4-BE49-F238E27FC236}">
                <a16:creationId xmlns:a16="http://schemas.microsoft.com/office/drawing/2014/main" id="{27E5CF05-DB2A-408D-AFC9-6CF0643FF24C}"/>
              </a:ext>
            </a:extLst>
          </p:cNvPr>
          <p:cNvSpPr/>
          <p:nvPr/>
        </p:nvSpPr>
        <p:spPr>
          <a:xfrm>
            <a:off x="9482006"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A72F4-1E0B-4AB2-AD45-491266E356BA}"/>
              </a:ext>
            </a:extLst>
          </p:cNvPr>
          <p:cNvSpPr txBox="1">
            <a:spLocks noGrp="1"/>
          </p:cNvSpPr>
          <p:nvPr>
            <p:ph type="title" idx="4294967295"/>
          </p:nvPr>
        </p:nvSpPr>
        <p:spPr>
          <a:xfrm>
            <a:off x="610189" y="490680"/>
            <a:ext cx="10971300" cy="1512097"/>
          </a:xfrm>
        </p:spPr>
        <p:txBody>
          <a:bodyPr/>
          <a:lstStyle/>
          <a:p>
            <a:pPr lvl="0"/>
            <a:r>
              <a:rPr lang="en-GB"/>
              <a:t>The way we do research has changed for good</a:t>
            </a:r>
          </a:p>
        </p:txBody>
      </p:sp>
      <p:sp>
        <p:nvSpPr>
          <p:cNvPr id="3" name="Text Placeholder 2">
            <a:extLst>
              <a:ext uri="{FF2B5EF4-FFF2-40B4-BE49-F238E27FC236}">
                <a16:creationId xmlns:a16="http://schemas.microsoft.com/office/drawing/2014/main" id="{B51A9606-B971-43BA-A3EC-83A171D4F840}"/>
              </a:ext>
            </a:extLst>
          </p:cNvPr>
          <p:cNvSpPr txBox="1">
            <a:spLocks noGrp="1"/>
          </p:cNvSpPr>
          <p:nvPr>
            <p:ph type="body" idx="4294967295"/>
          </p:nvPr>
        </p:nvSpPr>
        <p:spPr>
          <a:xfrm>
            <a:off x="920489" y="2562260"/>
            <a:ext cx="10971300" cy="3976818"/>
          </a:xfrm>
        </p:spPr>
        <p:txBody>
          <a:bodyPr/>
          <a:lstStyle/>
          <a:p>
            <a:pPr marL="0" lvl="0" indent="0">
              <a:buNone/>
            </a:pPr>
            <a:r>
              <a:rPr lang="en-GB" dirty="0"/>
              <a:t>			We now have new expectations</a:t>
            </a:r>
          </a:p>
        </p:txBody>
      </p:sp>
      <p:sp>
        <p:nvSpPr>
          <p:cNvPr id="4" name="Text Placeholder 3">
            <a:extLst>
              <a:ext uri="{FF2B5EF4-FFF2-40B4-BE49-F238E27FC236}">
                <a16:creationId xmlns:a16="http://schemas.microsoft.com/office/drawing/2014/main" id="{18B02334-8AFE-4BB1-B9D0-BE6790A49E4A}"/>
              </a:ext>
            </a:extLst>
          </p:cNvPr>
          <p:cNvSpPr txBox="1">
            <a:spLocks noGrp="1"/>
          </p:cNvSpPr>
          <p:nvPr>
            <p:ph type="body" idx="4294967295"/>
          </p:nvPr>
        </p:nvSpPr>
        <p:spPr>
          <a:xfrm>
            <a:off x="300211" y="3905644"/>
            <a:ext cx="3672484" cy="3976818"/>
          </a:xfrm>
        </p:spPr>
        <p:txBody>
          <a:bodyPr/>
          <a:lstStyle/>
          <a:p>
            <a:pPr lvl="0" algn="ctr"/>
            <a:r>
              <a:rPr lang="en-GB" sz="3600" b="1" dirty="0"/>
              <a:t>Transparency</a:t>
            </a:r>
          </a:p>
          <a:p>
            <a:pPr lvl="0" algn="ctr"/>
            <a:r>
              <a:rPr lang="en-GB" dirty="0"/>
              <a:t>Not secrecy</a:t>
            </a:r>
          </a:p>
        </p:txBody>
      </p:sp>
      <p:sp>
        <p:nvSpPr>
          <p:cNvPr id="5" name="Text Placeholder 4">
            <a:extLst>
              <a:ext uri="{FF2B5EF4-FFF2-40B4-BE49-F238E27FC236}">
                <a16:creationId xmlns:a16="http://schemas.microsoft.com/office/drawing/2014/main" id="{4195BF71-E99D-4DA9-9AAE-D38EE64AEA40}"/>
              </a:ext>
            </a:extLst>
          </p:cNvPr>
          <p:cNvSpPr txBox="1">
            <a:spLocks noGrp="1"/>
          </p:cNvSpPr>
          <p:nvPr>
            <p:ph type="body" idx="4294967295"/>
          </p:nvPr>
        </p:nvSpPr>
        <p:spPr>
          <a:xfrm>
            <a:off x="3266483" y="3905644"/>
            <a:ext cx="5370397" cy="3976818"/>
          </a:xfrm>
        </p:spPr>
        <p:txBody>
          <a:bodyPr/>
          <a:lstStyle/>
          <a:p>
            <a:pPr lvl="0" algn="ctr"/>
            <a:r>
              <a:rPr lang="en-GB" sz="3600" b="1" dirty="0"/>
              <a:t>Collaborative</a:t>
            </a:r>
          </a:p>
          <a:p>
            <a:pPr lvl="0" algn="ctr"/>
            <a:r>
              <a:rPr lang="en-GB" dirty="0"/>
              <a:t>Not solo</a:t>
            </a:r>
          </a:p>
        </p:txBody>
      </p:sp>
      <p:sp>
        <p:nvSpPr>
          <p:cNvPr id="6" name="Text Placeholder 5">
            <a:extLst>
              <a:ext uri="{FF2B5EF4-FFF2-40B4-BE49-F238E27FC236}">
                <a16:creationId xmlns:a16="http://schemas.microsoft.com/office/drawing/2014/main" id="{8ED556B1-A198-4A25-8573-AFAC90C26D31}"/>
              </a:ext>
            </a:extLst>
          </p:cNvPr>
          <p:cNvSpPr txBox="1">
            <a:spLocks noGrp="1"/>
          </p:cNvSpPr>
          <p:nvPr>
            <p:ph type="body" idx="4294967295"/>
          </p:nvPr>
        </p:nvSpPr>
        <p:spPr>
          <a:xfrm>
            <a:off x="6938966" y="3907046"/>
            <a:ext cx="5679124" cy="3976818"/>
          </a:xfrm>
        </p:spPr>
        <p:txBody>
          <a:bodyPr>
            <a:normAutofit/>
          </a:bodyPr>
          <a:lstStyle/>
          <a:p>
            <a:pPr lvl="0" algn="ctr"/>
            <a:r>
              <a:rPr lang="en-GB" sz="3600" b="1" dirty="0"/>
              <a:t>Continuous</a:t>
            </a:r>
          </a:p>
          <a:p>
            <a:pPr lvl="0" algn="ctr"/>
            <a:r>
              <a:rPr lang="en-GB" dirty="0"/>
              <a:t>Not discretised</a:t>
            </a:r>
          </a:p>
        </p:txBody>
      </p:sp>
      <p:sp>
        <p:nvSpPr>
          <p:cNvPr id="9" name="Rectangle 8">
            <a:extLst>
              <a:ext uri="{FF2B5EF4-FFF2-40B4-BE49-F238E27FC236}">
                <a16:creationId xmlns:a16="http://schemas.microsoft.com/office/drawing/2014/main" id="{A9868404-9227-425B-AF85-44E9952DCF0E}"/>
              </a:ext>
            </a:extLst>
          </p:cNvPr>
          <p:cNvSpPr/>
          <p:nvPr/>
        </p:nvSpPr>
        <p:spPr>
          <a:xfrm>
            <a:off x="9482006" y="6488668"/>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9A38-490A-4A7B-864F-3A26C98D530F}"/>
              </a:ext>
            </a:extLst>
          </p:cNvPr>
          <p:cNvSpPr txBox="1">
            <a:spLocks noGrp="1"/>
          </p:cNvSpPr>
          <p:nvPr>
            <p:ph type="title" idx="4294967295"/>
          </p:nvPr>
        </p:nvSpPr>
        <p:spPr>
          <a:xfrm>
            <a:off x="2320182" y="461900"/>
            <a:ext cx="10971300" cy="1512097"/>
          </a:xfrm>
        </p:spPr>
        <p:txBody>
          <a:bodyPr/>
          <a:lstStyle/>
          <a:p>
            <a:pPr lvl="0"/>
            <a:r>
              <a:rPr lang="en-GB" b="1" dirty="0"/>
              <a:t>We should be training ourselves</a:t>
            </a:r>
          </a:p>
        </p:txBody>
      </p:sp>
      <p:sp>
        <p:nvSpPr>
          <p:cNvPr id="3" name="Text Placeholder 2">
            <a:extLst>
              <a:ext uri="{FF2B5EF4-FFF2-40B4-BE49-F238E27FC236}">
                <a16:creationId xmlns:a16="http://schemas.microsoft.com/office/drawing/2014/main" id="{2B5D65F4-7993-4219-AFEA-B88897D3EAA9}"/>
              </a:ext>
            </a:extLst>
          </p:cNvPr>
          <p:cNvSpPr txBox="1">
            <a:spLocks noGrp="1"/>
          </p:cNvSpPr>
          <p:nvPr>
            <p:ph type="body" idx="4294967295"/>
          </p:nvPr>
        </p:nvSpPr>
        <p:spPr>
          <a:xfrm>
            <a:off x="436355" y="1722814"/>
            <a:ext cx="10971300" cy="3976818"/>
          </a:xfrm>
        </p:spPr>
        <p:txBody>
          <a:bodyPr/>
          <a:lstStyle/>
          <a:p>
            <a:pPr marL="345586" indent="-345586" algn="ctr">
              <a:lnSpc>
                <a:spcPct val="200000"/>
              </a:lnSpc>
              <a:spcBef>
                <a:spcPts val="0"/>
              </a:spcBef>
              <a:buFont typeface="Wingdings" panose="05000000000000000000" pitchFamily="2" charset="2"/>
              <a:buChar char="Ø"/>
            </a:pPr>
            <a:r>
              <a:rPr lang="en-GB" dirty="0">
                <a:cs typeface="Lucida Sans" pitchFamily="2"/>
              </a:rPr>
              <a:t>Sustained community engagement across disciplines</a:t>
            </a:r>
          </a:p>
          <a:p>
            <a:pPr marL="345586" indent="-345586" algn="ctr">
              <a:lnSpc>
                <a:spcPct val="200000"/>
              </a:lnSpc>
              <a:spcBef>
                <a:spcPts val="0"/>
              </a:spcBef>
              <a:buFont typeface="Wingdings" panose="05000000000000000000" pitchFamily="2" charset="2"/>
              <a:buChar char="Ø"/>
            </a:pPr>
            <a:r>
              <a:rPr lang="en-GB" dirty="0">
                <a:cs typeface="Lucida Sans" pitchFamily="2"/>
              </a:rPr>
              <a:t>Being active both politically and at a community level</a:t>
            </a:r>
          </a:p>
          <a:p>
            <a:pPr marL="345586" indent="-345586" algn="ctr">
              <a:lnSpc>
                <a:spcPct val="200000"/>
              </a:lnSpc>
              <a:spcBef>
                <a:spcPts val="0"/>
              </a:spcBef>
              <a:buFont typeface="Wingdings" panose="05000000000000000000" pitchFamily="2" charset="2"/>
              <a:buChar char="Ø"/>
            </a:pPr>
            <a:r>
              <a:rPr lang="en-GB" dirty="0">
                <a:cs typeface="Lucida Sans" pitchFamily="2"/>
              </a:rPr>
              <a:t>Rethinking our mindset (academic vs scientist)</a:t>
            </a:r>
          </a:p>
          <a:p>
            <a:pPr marL="345586" indent="-345586" algn="ctr">
              <a:lnSpc>
                <a:spcPct val="200000"/>
              </a:lnSpc>
              <a:spcBef>
                <a:spcPts val="0"/>
              </a:spcBef>
              <a:buFont typeface="Wingdings" panose="05000000000000000000" pitchFamily="2" charset="2"/>
              <a:buChar char="Ø"/>
            </a:pPr>
            <a:r>
              <a:rPr lang="en-GB" dirty="0">
                <a:cs typeface="Lucida Sans" pitchFamily="2"/>
              </a:rPr>
              <a:t>Changing the defective incentive system</a:t>
            </a:r>
          </a:p>
          <a:p>
            <a:pPr lvl="0"/>
            <a:endParaRPr lang="en-GB" dirty="0"/>
          </a:p>
        </p:txBody>
      </p:sp>
      <p:sp>
        <p:nvSpPr>
          <p:cNvPr id="5" name="TextBox 4">
            <a:extLst>
              <a:ext uri="{FF2B5EF4-FFF2-40B4-BE49-F238E27FC236}">
                <a16:creationId xmlns:a16="http://schemas.microsoft.com/office/drawing/2014/main" id="{34C902FB-3C66-47F9-A12B-4DC09B2B8E29}"/>
              </a:ext>
            </a:extLst>
          </p:cNvPr>
          <p:cNvSpPr txBox="1"/>
          <p:nvPr/>
        </p:nvSpPr>
        <p:spPr>
          <a:xfrm>
            <a:off x="784345" y="5180435"/>
            <a:ext cx="6702773" cy="1038395"/>
          </a:xfrm>
          <a:prstGeom prst="rect">
            <a:avLst/>
          </a:prstGeom>
          <a:noFill/>
          <a:ln>
            <a:noFill/>
          </a:ln>
        </p:spPr>
        <p:txBody>
          <a:bodyPr wrap="none" lIns="108847" tIns="54423" rIns="108847" bIns="54423" anchorCtr="0" compatLnSpc="0"/>
          <a:lstStyle/>
          <a:p>
            <a:pPr marL="345586" indent="-345586" hangingPunct="0">
              <a:buFont typeface="Wingdings" panose="05000000000000000000" pitchFamily="2" charset="2"/>
              <a:buChar char="Ø"/>
            </a:pPr>
            <a:endParaRPr lang="en-GB" sz="2177" dirty="0">
              <a:latin typeface="Liberation Sans" pitchFamily="18"/>
              <a:ea typeface="Microsoft YaHei" pitchFamily="2"/>
              <a:cs typeface="Lucida Sans" pitchFamily="2"/>
            </a:endParaRPr>
          </a:p>
        </p:txBody>
      </p:sp>
      <p:sp>
        <p:nvSpPr>
          <p:cNvPr id="7" name="Rectangle 6">
            <a:extLst>
              <a:ext uri="{FF2B5EF4-FFF2-40B4-BE49-F238E27FC236}">
                <a16:creationId xmlns:a16="http://schemas.microsoft.com/office/drawing/2014/main" id="{D96EB30B-B617-41E1-8C72-C909DA7FE68C}"/>
              </a:ext>
            </a:extLst>
          </p:cNvPr>
          <p:cNvSpPr/>
          <p:nvPr/>
        </p:nvSpPr>
        <p:spPr>
          <a:xfrm>
            <a:off x="9482006" y="6488668"/>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pic>
        <p:nvPicPr>
          <p:cNvPr id="9" name="Picture 8">
            <a:extLst>
              <a:ext uri="{FF2B5EF4-FFF2-40B4-BE49-F238E27FC236}">
                <a16:creationId xmlns:a16="http://schemas.microsoft.com/office/drawing/2014/main" id="{6B003A06-2380-46A0-A3AA-3DEAE9FF0DB2}"/>
              </a:ext>
            </a:extLst>
          </p:cNvPr>
          <p:cNvPicPr>
            <a:picLocks noChangeAspect="1"/>
          </p:cNvPicPr>
          <p:nvPr/>
        </p:nvPicPr>
        <p:blipFill>
          <a:blip r:embed="rId4">
            <a:lum/>
            <a:alphaModFix/>
          </a:blip>
          <a:srcRect/>
          <a:stretch>
            <a:fillRect/>
          </a:stretch>
        </p:blipFill>
        <p:spPr>
          <a:xfrm>
            <a:off x="219625" y="5276615"/>
            <a:ext cx="2242238" cy="139671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F4270-69C9-4CFB-AA65-DDA4A812D488}"/>
              </a:ext>
            </a:extLst>
          </p:cNvPr>
          <p:cNvSpPr>
            <a:spLocks noGrp="1"/>
          </p:cNvSpPr>
          <p:nvPr>
            <p:ph type="title"/>
          </p:nvPr>
        </p:nvSpPr>
        <p:spPr/>
        <p:txBody>
          <a:bodyPr/>
          <a:lstStyle/>
          <a:p>
            <a:r>
              <a:rPr lang="en-GB" dirty="0"/>
              <a:t>4. </a:t>
            </a:r>
            <a:r>
              <a:rPr lang="en-GB" b="1" dirty="0"/>
              <a:t>The Evaluation Crisis</a:t>
            </a:r>
          </a:p>
        </p:txBody>
      </p:sp>
      <p:sp>
        <p:nvSpPr>
          <p:cNvPr id="4" name="Rectangle 3">
            <a:extLst>
              <a:ext uri="{FF2B5EF4-FFF2-40B4-BE49-F238E27FC236}">
                <a16:creationId xmlns:a16="http://schemas.microsoft.com/office/drawing/2014/main" id="{E911F726-F7B1-4BB2-B6FF-04D0620CB057}"/>
              </a:ext>
            </a:extLst>
          </p:cNvPr>
          <p:cNvSpPr/>
          <p:nvPr/>
        </p:nvSpPr>
        <p:spPr>
          <a:xfrm>
            <a:off x="1420368" y="1321356"/>
            <a:ext cx="8095296" cy="369332"/>
          </a:xfrm>
          <a:prstGeom prst="rect">
            <a:avLst/>
          </a:prstGeom>
        </p:spPr>
        <p:txBody>
          <a:bodyPr wrap="square">
            <a:spAutoFit/>
          </a:bodyPr>
          <a:lstStyle/>
          <a:p>
            <a:r>
              <a:rPr lang="en-GB" dirty="0"/>
              <a:t>All hail the sacred impact factor</a:t>
            </a:r>
          </a:p>
        </p:txBody>
      </p:sp>
      <p:sp>
        <p:nvSpPr>
          <p:cNvPr id="5" name="AutoShape 2" descr="http://whyopenresearch.org/images/impact_factor.jpg">
            <a:extLst>
              <a:ext uri="{FF2B5EF4-FFF2-40B4-BE49-F238E27FC236}">
                <a16:creationId xmlns:a16="http://schemas.microsoft.com/office/drawing/2014/main" id="{40C24810-B369-4CC8-9830-62A7158C697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a:extLst>
              <a:ext uri="{FF2B5EF4-FFF2-40B4-BE49-F238E27FC236}">
                <a16:creationId xmlns:a16="http://schemas.microsoft.com/office/drawing/2014/main" id="{A477F81C-EEEB-4455-B201-03FF410A57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8637" y="1690688"/>
            <a:ext cx="7237027" cy="4960333"/>
          </a:xfrm>
          <a:prstGeom prst="rect">
            <a:avLst/>
          </a:prstGeom>
        </p:spPr>
      </p:pic>
      <p:sp>
        <p:nvSpPr>
          <p:cNvPr id="8" name="Rectangle 7">
            <a:extLst>
              <a:ext uri="{FF2B5EF4-FFF2-40B4-BE49-F238E27FC236}">
                <a16:creationId xmlns:a16="http://schemas.microsoft.com/office/drawing/2014/main" id="{5817CB40-27BA-45DA-B8E9-51FD5D260F03}"/>
              </a:ext>
            </a:extLst>
          </p:cNvPr>
          <p:cNvSpPr/>
          <p:nvPr/>
        </p:nvSpPr>
        <p:spPr>
          <a:xfrm>
            <a:off x="35846" y="6488668"/>
            <a:ext cx="4200574" cy="369332"/>
          </a:xfrm>
          <a:prstGeom prst="rect">
            <a:avLst/>
          </a:prstGeom>
        </p:spPr>
        <p:txBody>
          <a:bodyPr wrap="none">
            <a:spAutoFit/>
          </a:bodyPr>
          <a:lstStyle/>
          <a:p>
            <a:r>
              <a:rPr lang="en-GB" dirty="0">
                <a:hlinkClick r:id="rId3"/>
              </a:rPr>
              <a:t>http://whyopenresearch.org/impactfactor</a:t>
            </a:r>
            <a:r>
              <a:rPr lang="en-GB" dirty="0"/>
              <a:t> </a:t>
            </a:r>
          </a:p>
        </p:txBody>
      </p:sp>
      <p:sp>
        <p:nvSpPr>
          <p:cNvPr id="9" name="Rectangle 8">
            <a:extLst>
              <a:ext uri="{FF2B5EF4-FFF2-40B4-BE49-F238E27FC236}">
                <a16:creationId xmlns:a16="http://schemas.microsoft.com/office/drawing/2014/main" id="{115F7A5D-4ABA-46FA-B222-361874495901}"/>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Tree>
    <p:extLst>
      <p:ext uri="{BB962C8B-B14F-4D97-AF65-F5344CB8AC3E}">
        <p14:creationId xmlns:p14="http://schemas.microsoft.com/office/powerpoint/2010/main" val="21920272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36268-E4AE-4A63-B3DF-E1C326816F45}"/>
              </a:ext>
            </a:extLst>
          </p:cNvPr>
          <p:cNvSpPr txBox="1">
            <a:spLocks noGrp="1"/>
          </p:cNvSpPr>
          <p:nvPr>
            <p:ph type="title" idx="4294967295"/>
          </p:nvPr>
        </p:nvSpPr>
        <p:spPr>
          <a:xfrm>
            <a:off x="1995106" y="566474"/>
            <a:ext cx="10971300" cy="1144631"/>
          </a:xfrm>
        </p:spPr>
        <p:txBody>
          <a:bodyPr/>
          <a:lstStyle/>
          <a:p>
            <a:pPr lvl="0"/>
            <a:r>
              <a:rPr lang="en-GB" dirty="0"/>
              <a:t>How do we get to where we want?</a:t>
            </a:r>
          </a:p>
        </p:txBody>
      </p:sp>
      <p:sp>
        <p:nvSpPr>
          <p:cNvPr id="3" name="Text Placeholder 2">
            <a:extLst>
              <a:ext uri="{FF2B5EF4-FFF2-40B4-BE49-F238E27FC236}">
                <a16:creationId xmlns:a16="http://schemas.microsoft.com/office/drawing/2014/main" id="{313618D9-BD00-4BCE-B888-EA2E8D22127E}"/>
              </a:ext>
            </a:extLst>
          </p:cNvPr>
          <p:cNvSpPr txBox="1">
            <a:spLocks noGrp="1"/>
          </p:cNvSpPr>
          <p:nvPr>
            <p:ph type="body" idx="4294967295"/>
          </p:nvPr>
        </p:nvSpPr>
        <p:spPr>
          <a:xfrm>
            <a:off x="610189" y="1879781"/>
            <a:ext cx="10971300" cy="3976818"/>
          </a:xfrm>
        </p:spPr>
        <p:txBody>
          <a:bodyPr>
            <a:normAutofit/>
          </a:bodyPr>
          <a:lstStyle/>
          <a:p>
            <a:pPr marL="0" lvl="0" indent="0" algn="ctr">
              <a:buSzPct val="45000"/>
              <a:buNone/>
            </a:pPr>
            <a:r>
              <a:rPr lang="en-GB" dirty="0"/>
              <a:t>Imagine a future defined by the values of Open Science:</a:t>
            </a:r>
            <a:br>
              <a:rPr lang="en-GB" dirty="0"/>
            </a:br>
            <a:endParaRPr lang="en-GB" dirty="0"/>
          </a:p>
          <a:p>
            <a:pPr marL="3041157" lvl="4" indent="-552938">
              <a:buSzPct val="45000"/>
              <a:buFont typeface="Wingdings" panose="05000000000000000000" pitchFamily="2" charset="2"/>
              <a:buChar char="Ø"/>
            </a:pPr>
            <a:r>
              <a:rPr lang="en-GB" sz="3386" b="1" dirty="0"/>
              <a:t>Freely available public good</a:t>
            </a:r>
          </a:p>
          <a:p>
            <a:pPr marL="3041157" lvl="4" indent="-552938">
              <a:buSzPct val="45000"/>
              <a:buFont typeface="Wingdings" panose="05000000000000000000" pitchFamily="2" charset="2"/>
              <a:buChar char="Ø"/>
            </a:pPr>
            <a:r>
              <a:rPr lang="en-GB" sz="3386" b="1" dirty="0"/>
              <a:t>Rigorous and reproducible</a:t>
            </a:r>
          </a:p>
          <a:p>
            <a:pPr marL="3041157" lvl="4" indent="-552938">
              <a:buSzPct val="45000"/>
              <a:buFont typeface="Wingdings" panose="05000000000000000000" pitchFamily="2" charset="2"/>
              <a:buChar char="Ø"/>
            </a:pPr>
            <a:r>
              <a:rPr lang="en-GB" sz="3386" b="1" dirty="0"/>
              <a:t>Open to ALL</a:t>
            </a:r>
          </a:p>
          <a:p>
            <a:pPr marL="3041157" lvl="4" indent="-552938">
              <a:buSzPct val="45000"/>
              <a:buFont typeface="Wingdings" panose="05000000000000000000" pitchFamily="2" charset="2"/>
              <a:buChar char="Ø"/>
            </a:pPr>
            <a:r>
              <a:rPr lang="en-GB" sz="3386" b="1" dirty="0"/>
              <a:t>Isn’t that just GOOD science?</a:t>
            </a:r>
          </a:p>
        </p:txBody>
      </p:sp>
      <p:sp>
        <p:nvSpPr>
          <p:cNvPr id="8" name="Rectangle 7">
            <a:extLst>
              <a:ext uri="{FF2B5EF4-FFF2-40B4-BE49-F238E27FC236}">
                <a16:creationId xmlns:a16="http://schemas.microsoft.com/office/drawing/2014/main" id="{468179A5-40F1-4591-9331-2A46181CA8DC}"/>
              </a:ext>
            </a:extLst>
          </p:cNvPr>
          <p:cNvSpPr/>
          <p:nvPr/>
        </p:nvSpPr>
        <p:spPr>
          <a:xfrm>
            <a:off x="9482006" y="6488668"/>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pic>
        <p:nvPicPr>
          <p:cNvPr id="9" name="Picture 8">
            <a:extLst>
              <a:ext uri="{FF2B5EF4-FFF2-40B4-BE49-F238E27FC236}">
                <a16:creationId xmlns:a16="http://schemas.microsoft.com/office/drawing/2014/main" id="{6E568CCD-3AE0-4141-A083-DA8B2C507744}"/>
              </a:ext>
            </a:extLst>
          </p:cNvPr>
          <p:cNvPicPr>
            <a:picLocks noChangeAspect="1"/>
          </p:cNvPicPr>
          <p:nvPr/>
        </p:nvPicPr>
        <p:blipFill>
          <a:blip r:embed="rId4">
            <a:lum/>
            <a:alphaModFix/>
          </a:blip>
          <a:srcRect/>
          <a:stretch>
            <a:fillRect/>
          </a:stretch>
        </p:blipFill>
        <p:spPr>
          <a:xfrm>
            <a:off x="219625" y="5276615"/>
            <a:ext cx="2242238" cy="1396719"/>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1BF6B-36FB-4449-BBD0-5CC18BDAF94C}"/>
              </a:ext>
            </a:extLst>
          </p:cNvPr>
          <p:cNvSpPr txBox="1">
            <a:spLocks noGrp="1"/>
          </p:cNvSpPr>
          <p:nvPr>
            <p:ph type="title" idx="4294967295"/>
          </p:nvPr>
        </p:nvSpPr>
        <p:spPr>
          <a:xfrm>
            <a:off x="610189" y="783696"/>
            <a:ext cx="10971300" cy="2267927"/>
          </a:xfrm>
        </p:spPr>
        <p:txBody>
          <a:bodyPr/>
          <a:lstStyle/>
          <a:p>
            <a:pPr lvl="0" algn="ctr"/>
            <a:r>
              <a:rPr lang="en-GB" dirty="0"/>
              <a:t>The best researchers have already reinvented themselves into Openness</a:t>
            </a:r>
          </a:p>
        </p:txBody>
      </p:sp>
      <p:sp>
        <p:nvSpPr>
          <p:cNvPr id="3" name="Text Placeholder 2">
            <a:extLst>
              <a:ext uri="{FF2B5EF4-FFF2-40B4-BE49-F238E27FC236}">
                <a16:creationId xmlns:a16="http://schemas.microsoft.com/office/drawing/2014/main" id="{8EFB57EB-391D-4B8F-A012-9CE3112A12D3}"/>
              </a:ext>
            </a:extLst>
          </p:cNvPr>
          <p:cNvSpPr txBox="1">
            <a:spLocks noGrp="1"/>
          </p:cNvSpPr>
          <p:nvPr>
            <p:ph type="body" idx="4294967295"/>
          </p:nvPr>
        </p:nvSpPr>
        <p:spPr>
          <a:xfrm>
            <a:off x="4561398" y="5727337"/>
            <a:ext cx="10971300" cy="3976818"/>
          </a:xfrm>
        </p:spPr>
        <p:txBody>
          <a:bodyPr/>
          <a:lstStyle/>
          <a:p>
            <a:pPr marL="0" lvl="0" indent="0">
              <a:buNone/>
            </a:pPr>
            <a:r>
              <a:rPr lang="en-GB" dirty="0"/>
              <a:t>#</a:t>
            </a:r>
            <a:r>
              <a:rPr lang="en-GB" dirty="0" err="1"/>
              <a:t>OpenScience</a:t>
            </a:r>
            <a:endParaRPr lang="en-GB" dirty="0"/>
          </a:p>
        </p:txBody>
      </p:sp>
      <p:sp>
        <p:nvSpPr>
          <p:cNvPr id="5" name="Text Placeholder 4">
            <a:extLst>
              <a:ext uri="{FF2B5EF4-FFF2-40B4-BE49-F238E27FC236}">
                <a16:creationId xmlns:a16="http://schemas.microsoft.com/office/drawing/2014/main" id="{9F3EDF3C-99A8-44D0-885D-702150CC1C57}"/>
              </a:ext>
            </a:extLst>
          </p:cNvPr>
          <p:cNvSpPr txBox="1">
            <a:spLocks noGrp="1"/>
          </p:cNvSpPr>
          <p:nvPr>
            <p:ph type="body" idx="4294967295"/>
          </p:nvPr>
        </p:nvSpPr>
        <p:spPr>
          <a:xfrm>
            <a:off x="436035" y="3308937"/>
            <a:ext cx="10971300" cy="3976818"/>
          </a:xfrm>
        </p:spPr>
        <p:txBody>
          <a:bodyPr/>
          <a:lstStyle/>
          <a:p>
            <a:pPr marL="0" lvl="0" indent="0" algn="ctr">
              <a:buNone/>
            </a:pPr>
            <a:r>
              <a:rPr lang="en-GB" b="1" dirty="0"/>
              <a:t>We need everyone to be collaborating together if we are going to help solve the challenges humanity faces.</a:t>
            </a:r>
          </a:p>
        </p:txBody>
      </p:sp>
      <p:sp>
        <p:nvSpPr>
          <p:cNvPr id="7" name="Rectangle 6">
            <a:extLst>
              <a:ext uri="{FF2B5EF4-FFF2-40B4-BE49-F238E27FC236}">
                <a16:creationId xmlns:a16="http://schemas.microsoft.com/office/drawing/2014/main" id="{56BF349E-DA82-4589-B805-BD8DB1E7292F}"/>
              </a:ext>
            </a:extLst>
          </p:cNvPr>
          <p:cNvSpPr/>
          <p:nvPr/>
        </p:nvSpPr>
        <p:spPr>
          <a:xfrm>
            <a:off x="9482006" y="6488668"/>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pic>
        <p:nvPicPr>
          <p:cNvPr id="9" name="Picture 8">
            <a:extLst>
              <a:ext uri="{FF2B5EF4-FFF2-40B4-BE49-F238E27FC236}">
                <a16:creationId xmlns:a16="http://schemas.microsoft.com/office/drawing/2014/main" id="{3142F7BE-07EE-4DBA-8271-EE63844C2989}"/>
              </a:ext>
            </a:extLst>
          </p:cNvPr>
          <p:cNvPicPr>
            <a:picLocks noChangeAspect="1"/>
          </p:cNvPicPr>
          <p:nvPr/>
        </p:nvPicPr>
        <p:blipFill>
          <a:blip r:embed="rId4">
            <a:lum/>
            <a:alphaModFix/>
          </a:blip>
          <a:srcRect/>
          <a:stretch>
            <a:fillRect/>
          </a:stretch>
        </p:blipFill>
        <p:spPr>
          <a:xfrm>
            <a:off x="219625" y="5276615"/>
            <a:ext cx="2242238" cy="1396719"/>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FBD9E-2561-46D8-9EC0-352DB7C5E602}"/>
              </a:ext>
            </a:extLst>
          </p:cNvPr>
          <p:cNvSpPr txBox="1">
            <a:spLocks noGrp="1"/>
          </p:cNvSpPr>
          <p:nvPr>
            <p:ph type="title" idx="4294967295"/>
          </p:nvPr>
        </p:nvSpPr>
        <p:spPr>
          <a:xfrm>
            <a:off x="2551590" y="278836"/>
            <a:ext cx="10515600" cy="1325563"/>
          </a:xfrm>
        </p:spPr>
        <p:txBody>
          <a:bodyPr/>
          <a:lstStyle/>
          <a:p>
            <a:pPr lvl="0"/>
            <a:r>
              <a:rPr lang="en-GB" dirty="0"/>
              <a:t>What do researchers care about?</a:t>
            </a:r>
          </a:p>
        </p:txBody>
      </p:sp>
      <p:sp>
        <p:nvSpPr>
          <p:cNvPr id="3" name="Text Placeholder 2">
            <a:extLst>
              <a:ext uri="{FF2B5EF4-FFF2-40B4-BE49-F238E27FC236}">
                <a16:creationId xmlns:a16="http://schemas.microsoft.com/office/drawing/2014/main" id="{D1988FAD-497C-4339-AB16-A04EA99FE4DC}"/>
              </a:ext>
            </a:extLst>
          </p:cNvPr>
          <p:cNvSpPr txBox="1">
            <a:spLocks noGrp="1"/>
          </p:cNvSpPr>
          <p:nvPr>
            <p:ph type="body" idx="4294967295"/>
          </p:nvPr>
        </p:nvSpPr>
        <p:spPr>
          <a:xfrm>
            <a:off x="609754" y="1604399"/>
            <a:ext cx="10971300" cy="3976818"/>
          </a:xfrm>
        </p:spPr>
        <p:txBody>
          <a:bodyPr/>
          <a:lstStyle/>
          <a:p>
            <a:pPr marL="552938" indent="-552938" algn="ctr">
              <a:buSzPct val="45000"/>
              <a:buFont typeface="Wingdings" panose="05000000000000000000" pitchFamily="2" charset="2"/>
              <a:buChar char="Ø"/>
            </a:pPr>
            <a:r>
              <a:rPr lang="en-GB" sz="3386" b="1" dirty="0"/>
              <a:t>Saving time and effort</a:t>
            </a:r>
          </a:p>
          <a:p>
            <a:pPr marL="552938" indent="-552938" algn="ctr">
              <a:buSzPct val="45000"/>
              <a:buFont typeface="Wingdings" panose="05000000000000000000" pitchFamily="2" charset="2"/>
              <a:buChar char="Ø"/>
            </a:pPr>
            <a:r>
              <a:rPr lang="en-GB" sz="3386" b="1" dirty="0"/>
              <a:t>Problem solving</a:t>
            </a:r>
          </a:p>
          <a:p>
            <a:pPr marL="552938" indent="-552938" algn="ctr">
              <a:buSzPct val="45000"/>
              <a:buFont typeface="Wingdings" panose="05000000000000000000" pitchFamily="2" charset="2"/>
              <a:buChar char="Ø"/>
            </a:pPr>
            <a:r>
              <a:rPr lang="en-GB" sz="3386" b="1" dirty="0"/>
              <a:t>Advancing research</a:t>
            </a:r>
            <a:br>
              <a:rPr lang="en-GB" dirty="0"/>
            </a:br>
            <a:br>
              <a:rPr lang="en-GB" dirty="0"/>
            </a:br>
            <a:r>
              <a:rPr lang="en-GB" dirty="0"/>
              <a:t>We empower them with the </a:t>
            </a:r>
            <a:r>
              <a:rPr lang="en-GB" b="1" dirty="0"/>
              <a:t>knowledge</a:t>
            </a:r>
            <a:r>
              <a:rPr lang="en-GB" dirty="0"/>
              <a:t> and </a:t>
            </a:r>
            <a:r>
              <a:rPr lang="en-GB" b="1" dirty="0"/>
              <a:t>skills</a:t>
            </a:r>
            <a:r>
              <a:rPr lang="en-GB" dirty="0"/>
              <a:t> to do this</a:t>
            </a:r>
          </a:p>
        </p:txBody>
      </p:sp>
      <p:pic>
        <p:nvPicPr>
          <p:cNvPr id="6" name="Picture 5">
            <a:extLst>
              <a:ext uri="{FF2B5EF4-FFF2-40B4-BE49-F238E27FC236}">
                <a16:creationId xmlns:a16="http://schemas.microsoft.com/office/drawing/2014/main" id="{3C37158D-AAED-4515-B26D-9E0991B05508}"/>
              </a:ext>
            </a:extLst>
          </p:cNvPr>
          <p:cNvPicPr>
            <a:picLocks noChangeAspect="1"/>
          </p:cNvPicPr>
          <p:nvPr/>
        </p:nvPicPr>
        <p:blipFill>
          <a:blip r:embed="rId3">
            <a:lum/>
            <a:alphaModFix/>
          </a:blip>
          <a:srcRect/>
          <a:stretch>
            <a:fillRect/>
          </a:stretch>
        </p:blipFill>
        <p:spPr>
          <a:xfrm>
            <a:off x="309352" y="5182445"/>
            <a:ext cx="2242238" cy="1396719"/>
          </a:xfrm>
          <a:prstGeom prst="rect">
            <a:avLst/>
          </a:prstGeom>
          <a:noFill/>
          <a:ln>
            <a:noFill/>
          </a:ln>
        </p:spPr>
      </p:pic>
      <p:sp>
        <p:nvSpPr>
          <p:cNvPr id="8" name="Rectangle 7">
            <a:extLst>
              <a:ext uri="{FF2B5EF4-FFF2-40B4-BE49-F238E27FC236}">
                <a16:creationId xmlns:a16="http://schemas.microsoft.com/office/drawing/2014/main" id="{F3CEFE24-645E-4B37-89EE-5614D0389558}"/>
              </a:ext>
            </a:extLst>
          </p:cNvPr>
          <p:cNvSpPr/>
          <p:nvPr/>
        </p:nvSpPr>
        <p:spPr>
          <a:xfrm>
            <a:off x="9482006"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540CAA-C987-4971-B072-3073356B2BB1}"/>
              </a:ext>
            </a:extLst>
          </p:cNvPr>
          <p:cNvPicPr>
            <a:picLocks noChangeAspect="1"/>
          </p:cNvPicPr>
          <p:nvPr/>
        </p:nvPicPr>
        <p:blipFill>
          <a:blip r:embed="rId3">
            <a:lum/>
            <a:alphaModFix/>
          </a:blip>
          <a:srcRect/>
          <a:stretch>
            <a:fillRect/>
          </a:stretch>
        </p:blipFill>
        <p:spPr>
          <a:xfrm>
            <a:off x="933002" y="1101"/>
            <a:ext cx="4879809" cy="6856899"/>
          </a:xfrm>
          <a:prstGeom prst="rect">
            <a:avLst/>
          </a:prstGeom>
          <a:noFill/>
          <a:ln>
            <a:noFill/>
          </a:ln>
        </p:spPr>
      </p:pic>
      <p:pic>
        <p:nvPicPr>
          <p:cNvPr id="5" name="Picture 4">
            <a:extLst>
              <a:ext uri="{FF2B5EF4-FFF2-40B4-BE49-F238E27FC236}">
                <a16:creationId xmlns:a16="http://schemas.microsoft.com/office/drawing/2014/main" id="{C2B80733-79F6-4368-A9B7-239CBA098F66}"/>
              </a:ext>
            </a:extLst>
          </p:cNvPr>
          <p:cNvPicPr>
            <a:picLocks noChangeAspect="1"/>
          </p:cNvPicPr>
          <p:nvPr/>
        </p:nvPicPr>
        <p:blipFill>
          <a:blip r:embed="rId4">
            <a:lum/>
            <a:alphaModFix/>
          </a:blip>
          <a:srcRect/>
          <a:stretch>
            <a:fillRect/>
          </a:stretch>
        </p:blipFill>
        <p:spPr>
          <a:xfrm>
            <a:off x="6571934" y="0"/>
            <a:ext cx="5009120" cy="6856899"/>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49F8F-7F12-48E0-8B3A-69AD2C364602}"/>
              </a:ext>
            </a:extLst>
          </p:cNvPr>
          <p:cNvSpPr txBox="1">
            <a:spLocks noGrp="1"/>
          </p:cNvSpPr>
          <p:nvPr>
            <p:ph type="title" idx="4294967295"/>
          </p:nvPr>
        </p:nvSpPr>
        <p:spPr>
          <a:xfrm>
            <a:off x="2182878" y="-67950"/>
            <a:ext cx="10515600" cy="1325563"/>
          </a:xfrm>
        </p:spPr>
        <p:txBody>
          <a:bodyPr/>
          <a:lstStyle/>
          <a:p>
            <a:r>
              <a:rPr lang="en-GB" dirty="0"/>
              <a:t>A fully interactive learning style</a:t>
            </a:r>
          </a:p>
        </p:txBody>
      </p:sp>
      <p:pic>
        <p:nvPicPr>
          <p:cNvPr id="4" name="Picture 3">
            <a:extLst>
              <a:ext uri="{FF2B5EF4-FFF2-40B4-BE49-F238E27FC236}">
                <a16:creationId xmlns:a16="http://schemas.microsoft.com/office/drawing/2014/main" id="{7988AC82-D3DA-47A0-AC02-C2A9EE8500D8}"/>
              </a:ext>
            </a:extLst>
          </p:cNvPr>
          <p:cNvPicPr>
            <a:picLocks noChangeAspect="1"/>
          </p:cNvPicPr>
          <p:nvPr/>
        </p:nvPicPr>
        <p:blipFill rotWithShape="1">
          <a:blip r:embed="rId3">
            <a:lum/>
            <a:alphaModFix/>
          </a:blip>
          <a:srcRect l="19359" t="13257" r="20610" b="12974"/>
          <a:stretch/>
        </p:blipFill>
        <p:spPr>
          <a:xfrm>
            <a:off x="3767230" y="1223961"/>
            <a:ext cx="7346897" cy="5078143"/>
          </a:xfrm>
          <a:prstGeom prst="rect">
            <a:avLst/>
          </a:prstGeom>
          <a:noFill/>
          <a:ln>
            <a:noFill/>
          </a:ln>
        </p:spPr>
      </p:pic>
      <p:sp>
        <p:nvSpPr>
          <p:cNvPr id="7" name="TextBox 6">
            <a:extLst>
              <a:ext uri="{FF2B5EF4-FFF2-40B4-BE49-F238E27FC236}">
                <a16:creationId xmlns:a16="http://schemas.microsoft.com/office/drawing/2014/main" id="{F25B0AFD-7787-4526-AA17-AF213A62B53E}"/>
              </a:ext>
            </a:extLst>
          </p:cNvPr>
          <p:cNvSpPr txBox="1"/>
          <p:nvPr/>
        </p:nvSpPr>
        <p:spPr>
          <a:xfrm>
            <a:off x="560174" y="1615402"/>
            <a:ext cx="3207056" cy="3666132"/>
          </a:xfrm>
          <a:prstGeom prst="rect">
            <a:avLst/>
          </a:prstGeom>
          <a:noFill/>
        </p:spPr>
        <p:txBody>
          <a:bodyPr wrap="square" rtlCol="0">
            <a:spAutoFit/>
          </a:bodyPr>
          <a:lstStyle/>
          <a:p>
            <a:pPr algn="ctr"/>
            <a:r>
              <a:rPr lang="en-GB" sz="2903" dirty="0"/>
              <a:t>This allows learners to actually edit the MOOC content for this module. </a:t>
            </a:r>
            <a:r>
              <a:rPr lang="en-GB" sz="2903" b="1" dirty="0"/>
              <a:t>Nice</a:t>
            </a:r>
            <a:r>
              <a:rPr lang="en-GB" sz="2903" dirty="0"/>
              <a:t>.</a:t>
            </a:r>
          </a:p>
          <a:p>
            <a:pPr algn="ctr"/>
            <a:endParaRPr lang="en-GB" sz="2903" dirty="0"/>
          </a:p>
          <a:p>
            <a:pPr algn="ctr"/>
            <a:r>
              <a:rPr lang="en-GB" sz="2903" dirty="0"/>
              <a:t>Learning is based on </a:t>
            </a:r>
            <a:r>
              <a:rPr lang="en-GB" sz="2903" b="1" dirty="0"/>
              <a:t>participation</a:t>
            </a:r>
            <a:r>
              <a:rPr lang="en-GB" sz="2903" dirty="0"/>
              <a:t> and </a:t>
            </a:r>
            <a:r>
              <a:rPr lang="en-GB" sz="2903" b="1" dirty="0"/>
              <a:t>collaboration</a:t>
            </a:r>
            <a:r>
              <a:rPr lang="en-GB" sz="2903" dirty="0"/>
              <a:t>.</a:t>
            </a:r>
          </a:p>
        </p:txBody>
      </p:sp>
      <p:sp>
        <p:nvSpPr>
          <p:cNvPr id="6" name="Rectangle 5">
            <a:extLst>
              <a:ext uri="{FF2B5EF4-FFF2-40B4-BE49-F238E27FC236}">
                <a16:creationId xmlns:a16="http://schemas.microsoft.com/office/drawing/2014/main" id="{A8073315-2CBF-48E1-90D3-C9C3781AD179}"/>
              </a:ext>
            </a:extLst>
          </p:cNvPr>
          <p:cNvSpPr/>
          <p:nvPr/>
        </p:nvSpPr>
        <p:spPr>
          <a:xfrm>
            <a:off x="9482006"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52C64-E930-4B20-9B80-2662BBF649EC}"/>
              </a:ext>
            </a:extLst>
          </p:cNvPr>
          <p:cNvSpPr txBox="1">
            <a:spLocks noGrp="1"/>
          </p:cNvSpPr>
          <p:nvPr>
            <p:ph type="title" idx="4294967295"/>
          </p:nvPr>
        </p:nvSpPr>
        <p:spPr>
          <a:xfrm>
            <a:off x="3954262" y="146102"/>
            <a:ext cx="10515600" cy="1325563"/>
          </a:xfrm>
        </p:spPr>
        <p:txBody>
          <a:bodyPr/>
          <a:lstStyle/>
          <a:p>
            <a:r>
              <a:rPr lang="en-GB" dirty="0"/>
              <a:t>Modular learning</a:t>
            </a:r>
          </a:p>
        </p:txBody>
      </p:sp>
      <p:pic>
        <p:nvPicPr>
          <p:cNvPr id="4" name="Picture 3">
            <a:extLst>
              <a:ext uri="{FF2B5EF4-FFF2-40B4-BE49-F238E27FC236}">
                <a16:creationId xmlns:a16="http://schemas.microsoft.com/office/drawing/2014/main" id="{9EF82CD3-D129-4E13-814E-DDC835F564F4}"/>
              </a:ext>
            </a:extLst>
          </p:cNvPr>
          <p:cNvPicPr>
            <a:picLocks noChangeAspect="1"/>
          </p:cNvPicPr>
          <p:nvPr/>
        </p:nvPicPr>
        <p:blipFill rotWithShape="1">
          <a:blip r:embed="rId3">
            <a:lum/>
            <a:alphaModFix/>
          </a:blip>
          <a:srcRect l="1373" t="21036" r="2175" b="12974"/>
          <a:stretch/>
        </p:blipFill>
        <p:spPr>
          <a:xfrm>
            <a:off x="216515" y="1589652"/>
            <a:ext cx="11757777" cy="4524857"/>
          </a:xfrm>
          <a:prstGeom prst="rect">
            <a:avLst/>
          </a:prstGeom>
          <a:noFill/>
          <a:ln>
            <a:noFill/>
          </a:ln>
        </p:spPr>
      </p:pic>
      <p:sp>
        <p:nvSpPr>
          <p:cNvPr id="9" name="Rectangle 8">
            <a:extLst>
              <a:ext uri="{FF2B5EF4-FFF2-40B4-BE49-F238E27FC236}">
                <a16:creationId xmlns:a16="http://schemas.microsoft.com/office/drawing/2014/main" id="{97C434F4-FED1-423F-ABDB-278BAC9D2A38}"/>
              </a:ext>
            </a:extLst>
          </p:cNvPr>
          <p:cNvSpPr/>
          <p:nvPr/>
        </p:nvSpPr>
        <p:spPr>
          <a:xfrm>
            <a:off x="4794984" y="6252731"/>
            <a:ext cx="3380349" cy="427361"/>
          </a:xfrm>
          <a:prstGeom prst="rect">
            <a:avLst/>
          </a:prstGeom>
        </p:spPr>
        <p:txBody>
          <a:bodyPr wrap="none">
            <a:spAutoFit/>
          </a:bodyPr>
          <a:lstStyle/>
          <a:p>
            <a:r>
              <a:rPr lang="en-GB" sz="2177" dirty="0">
                <a:solidFill>
                  <a:srgbClr val="24292E"/>
                </a:solidFill>
                <a:latin typeface="-apple-system"/>
              </a:rPr>
              <a:t>Designed by: Mike Morrison</a:t>
            </a:r>
          </a:p>
        </p:txBody>
      </p:sp>
      <p:sp>
        <p:nvSpPr>
          <p:cNvPr id="8" name="Rectangle 7">
            <a:extLst>
              <a:ext uri="{FF2B5EF4-FFF2-40B4-BE49-F238E27FC236}">
                <a16:creationId xmlns:a16="http://schemas.microsoft.com/office/drawing/2014/main" id="{753DDA0E-9538-4AEA-A1A9-5C81FEE8C88A}"/>
              </a:ext>
            </a:extLst>
          </p:cNvPr>
          <p:cNvSpPr/>
          <p:nvPr/>
        </p:nvSpPr>
        <p:spPr>
          <a:xfrm>
            <a:off x="9482006"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
        <p:nvSpPr>
          <p:cNvPr id="3" name="Rectangle 2">
            <a:extLst>
              <a:ext uri="{FF2B5EF4-FFF2-40B4-BE49-F238E27FC236}">
                <a16:creationId xmlns:a16="http://schemas.microsoft.com/office/drawing/2014/main" id="{6D9C46F4-5459-4873-9F4E-6FBEAE2B6EE1}"/>
              </a:ext>
            </a:extLst>
          </p:cNvPr>
          <p:cNvSpPr/>
          <p:nvPr/>
        </p:nvSpPr>
        <p:spPr>
          <a:xfrm>
            <a:off x="8056880" y="1609887"/>
            <a:ext cx="3917412" cy="11055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0C5790-5069-47C8-A29A-946CAA3192DF}"/>
              </a:ext>
            </a:extLst>
          </p:cNvPr>
          <p:cNvPicPr>
            <a:picLocks noChangeAspect="1"/>
          </p:cNvPicPr>
          <p:nvPr/>
        </p:nvPicPr>
        <p:blipFill rotWithShape="1">
          <a:blip r:embed="rId2"/>
          <a:srcRect l="23397" t="49364" r="26467" b="11449"/>
          <a:stretch/>
        </p:blipFill>
        <p:spPr>
          <a:xfrm>
            <a:off x="982316" y="785191"/>
            <a:ext cx="10229023" cy="4497280"/>
          </a:xfrm>
          <a:prstGeom prst="rect">
            <a:avLst/>
          </a:prstGeom>
        </p:spPr>
      </p:pic>
      <p:sp>
        <p:nvSpPr>
          <p:cNvPr id="8" name="Rectangle 7">
            <a:extLst>
              <a:ext uri="{FF2B5EF4-FFF2-40B4-BE49-F238E27FC236}">
                <a16:creationId xmlns:a16="http://schemas.microsoft.com/office/drawing/2014/main" id="{1DECC040-2849-49FC-A681-36179A319824}"/>
              </a:ext>
            </a:extLst>
          </p:cNvPr>
          <p:cNvSpPr/>
          <p:nvPr/>
        </p:nvSpPr>
        <p:spPr>
          <a:xfrm>
            <a:off x="135834" y="6335016"/>
            <a:ext cx="8093766" cy="369332"/>
          </a:xfrm>
          <a:prstGeom prst="rect">
            <a:avLst/>
          </a:prstGeom>
        </p:spPr>
        <p:txBody>
          <a:bodyPr wrap="square">
            <a:spAutoFit/>
          </a:bodyPr>
          <a:lstStyle/>
          <a:p>
            <a:r>
              <a:rPr lang="en-GB" dirty="0">
                <a:hlinkClick r:id="rId3"/>
              </a:rPr>
              <a:t>https://opensciencemooc.eu/modules/reproducible-research-and-data-analysis/</a:t>
            </a:r>
            <a:r>
              <a:rPr lang="en-GB" dirty="0"/>
              <a:t> </a:t>
            </a:r>
          </a:p>
        </p:txBody>
      </p:sp>
      <p:sp>
        <p:nvSpPr>
          <p:cNvPr id="9" name="Rectangle 8">
            <a:extLst>
              <a:ext uri="{FF2B5EF4-FFF2-40B4-BE49-F238E27FC236}">
                <a16:creationId xmlns:a16="http://schemas.microsoft.com/office/drawing/2014/main" id="{1A9C7F25-ED89-459B-A494-133B5D4C8E96}"/>
              </a:ext>
            </a:extLst>
          </p:cNvPr>
          <p:cNvSpPr/>
          <p:nvPr/>
        </p:nvSpPr>
        <p:spPr>
          <a:xfrm>
            <a:off x="135834" y="5965684"/>
            <a:ext cx="9642614" cy="369332"/>
          </a:xfrm>
          <a:prstGeom prst="rect">
            <a:avLst/>
          </a:prstGeom>
        </p:spPr>
        <p:txBody>
          <a:bodyPr wrap="square">
            <a:spAutoFit/>
          </a:bodyPr>
          <a:lstStyle/>
          <a:p>
            <a:r>
              <a:rPr lang="en-GB" dirty="0">
                <a:hlinkClick r:id="rId4"/>
              </a:rPr>
              <a:t>https://github.com/OpenScienceMOOC/Module-3-Reproducible-Research-and-Data-Analysis</a:t>
            </a:r>
            <a:r>
              <a:rPr lang="en-GB" dirty="0"/>
              <a:t> </a:t>
            </a:r>
          </a:p>
        </p:txBody>
      </p:sp>
      <p:sp>
        <p:nvSpPr>
          <p:cNvPr id="10" name="Rectangle 9">
            <a:extLst>
              <a:ext uri="{FF2B5EF4-FFF2-40B4-BE49-F238E27FC236}">
                <a16:creationId xmlns:a16="http://schemas.microsoft.com/office/drawing/2014/main" id="{FF781C2B-2C7A-4CDA-8014-5D192A173E51}"/>
              </a:ext>
            </a:extLst>
          </p:cNvPr>
          <p:cNvSpPr/>
          <p:nvPr/>
        </p:nvSpPr>
        <p:spPr>
          <a:xfrm>
            <a:off x="9482006" y="6488668"/>
            <a:ext cx="2008883" cy="369332"/>
          </a:xfrm>
          <a:prstGeom prst="rect">
            <a:avLst/>
          </a:prstGeom>
        </p:spPr>
        <p:txBody>
          <a:bodyPr wrap="none">
            <a:spAutoFit/>
          </a:bodyPr>
          <a:lstStyle/>
          <a:p>
            <a:r>
              <a:rPr lang="de-DE" dirty="0">
                <a:latin typeface="Open Sans"/>
                <a:hlinkClick r:id="rId5"/>
              </a:rPr>
              <a:t>@protohedgehog</a:t>
            </a:r>
            <a:endParaRPr lang="en-GB" dirty="0">
              <a:latin typeface="Open Sans"/>
            </a:endParaRPr>
          </a:p>
        </p:txBody>
      </p:sp>
    </p:spTree>
    <p:extLst>
      <p:ext uri="{BB962C8B-B14F-4D97-AF65-F5344CB8AC3E}">
        <p14:creationId xmlns:p14="http://schemas.microsoft.com/office/powerpoint/2010/main" val="10808856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83340-CA0D-4D62-8B43-D2779D1A8524}"/>
              </a:ext>
            </a:extLst>
          </p:cNvPr>
          <p:cNvSpPr txBox="1">
            <a:spLocks noGrp="1"/>
          </p:cNvSpPr>
          <p:nvPr>
            <p:ph type="title" idx="4294967295"/>
          </p:nvPr>
        </p:nvSpPr>
        <p:spPr>
          <a:xfrm>
            <a:off x="3631694" y="204902"/>
            <a:ext cx="10971300" cy="1144631"/>
          </a:xfrm>
        </p:spPr>
        <p:txBody>
          <a:bodyPr/>
          <a:lstStyle/>
          <a:p>
            <a:r>
              <a:rPr lang="en-GB" dirty="0"/>
              <a:t>Open for re-use</a:t>
            </a:r>
          </a:p>
        </p:txBody>
      </p:sp>
      <p:pic>
        <p:nvPicPr>
          <p:cNvPr id="4" name="Picture 3">
            <a:extLst>
              <a:ext uri="{FF2B5EF4-FFF2-40B4-BE49-F238E27FC236}">
                <a16:creationId xmlns:a16="http://schemas.microsoft.com/office/drawing/2014/main" id="{531E1F03-217D-42D0-B46C-83F235F34196}"/>
              </a:ext>
            </a:extLst>
          </p:cNvPr>
          <p:cNvPicPr>
            <a:picLocks noChangeAspect="1"/>
          </p:cNvPicPr>
          <p:nvPr/>
        </p:nvPicPr>
        <p:blipFill rotWithShape="1">
          <a:blip r:embed="rId3">
            <a:lum/>
            <a:alphaModFix/>
          </a:blip>
          <a:srcRect l="1689" t="28050" r="25288" b="29321"/>
          <a:stretch/>
        </p:blipFill>
        <p:spPr>
          <a:xfrm>
            <a:off x="1595182" y="1572809"/>
            <a:ext cx="9001636" cy="2955826"/>
          </a:xfrm>
          <a:prstGeom prst="rect">
            <a:avLst/>
          </a:prstGeom>
          <a:noFill/>
          <a:ln>
            <a:noFill/>
          </a:ln>
        </p:spPr>
      </p:pic>
      <p:pic>
        <p:nvPicPr>
          <p:cNvPr id="2050" name="Picture 2" descr="Image result for cc zero">
            <a:extLst>
              <a:ext uri="{FF2B5EF4-FFF2-40B4-BE49-F238E27FC236}">
                <a16:creationId xmlns:a16="http://schemas.microsoft.com/office/drawing/2014/main" id="{245D3B0E-6980-4B6A-B7EE-644DD84B10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2173" y="4975186"/>
            <a:ext cx="4079473" cy="14377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05F74-0354-4662-AEC2-3333A4D767EA}"/>
              </a:ext>
            </a:extLst>
          </p:cNvPr>
          <p:cNvSpPr txBox="1">
            <a:spLocks noGrp="1"/>
          </p:cNvSpPr>
          <p:nvPr>
            <p:ph type="title" idx="4294967295"/>
          </p:nvPr>
        </p:nvSpPr>
        <p:spPr>
          <a:xfrm>
            <a:off x="3102005" y="188357"/>
            <a:ext cx="10515600" cy="1325563"/>
          </a:xfrm>
        </p:spPr>
        <p:txBody>
          <a:bodyPr/>
          <a:lstStyle/>
          <a:p>
            <a:pPr lvl="0"/>
            <a:r>
              <a:rPr lang="en-GB" dirty="0" err="1"/>
              <a:t>Skeptical</a:t>
            </a:r>
            <a:r>
              <a:rPr lang="en-GB" dirty="0"/>
              <a:t>? </a:t>
            </a:r>
            <a:r>
              <a:rPr lang="en-GB" b="1" dirty="0"/>
              <a:t>You should be</a:t>
            </a:r>
            <a:r>
              <a:rPr lang="en-GB" dirty="0"/>
              <a:t>.</a:t>
            </a:r>
          </a:p>
        </p:txBody>
      </p:sp>
      <p:sp>
        <p:nvSpPr>
          <p:cNvPr id="3" name="Text Placeholder 2">
            <a:extLst>
              <a:ext uri="{FF2B5EF4-FFF2-40B4-BE49-F238E27FC236}">
                <a16:creationId xmlns:a16="http://schemas.microsoft.com/office/drawing/2014/main" id="{6082D510-D230-470F-A8C8-1497199BAE90}"/>
              </a:ext>
            </a:extLst>
          </p:cNvPr>
          <p:cNvSpPr txBox="1">
            <a:spLocks noGrp="1"/>
          </p:cNvSpPr>
          <p:nvPr>
            <p:ph type="body" idx="4294967295"/>
          </p:nvPr>
        </p:nvSpPr>
        <p:spPr>
          <a:xfrm>
            <a:off x="838200" y="1998345"/>
            <a:ext cx="10515600" cy="4351338"/>
          </a:xfrm>
        </p:spPr>
        <p:txBody>
          <a:bodyPr/>
          <a:lstStyle/>
          <a:p>
            <a:pPr marL="0" lvl="0" indent="0" algn="ctr">
              <a:buSzPct val="45000"/>
              <a:buNone/>
            </a:pPr>
            <a:r>
              <a:rPr lang="en-GB" dirty="0"/>
              <a:t>But it’s not as new as you think.</a:t>
            </a:r>
          </a:p>
          <a:p>
            <a:pPr lvl="0" algn="ctr">
              <a:buSzPct val="45000"/>
            </a:pPr>
            <a:endParaRPr lang="en-GB" dirty="0"/>
          </a:p>
          <a:p>
            <a:pPr lvl="0" algn="ctr">
              <a:buSzPct val="45000"/>
              <a:buFont typeface="Wingdings" panose="05000000000000000000" pitchFamily="2" charset="2"/>
              <a:buChar char="Ø"/>
            </a:pPr>
            <a:r>
              <a:rPr lang="en-GB" sz="3600" b="1" dirty="0"/>
              <a:t>Science was founded on openness. </a:t>
            </a:r>
          </a:p>
          <a:p>
            <a:pPr lvl="0" algn="ctr">
              <a:buSzPct val="45000"/>
              <a:buFont typeface="Wingdings" panose="05000000000000000000" pitchFamily="2" charset="2"/>
              <a:buChar char="Ø"/>
            </a:pPr>
            <a:r>
              <a:rPr lang="en-GB" sz="3600" b="1" dirty="0"/>
              <a:t>We closed it down.</a:t>
            </a:r>
          </a:p>
          <a:p>
            <a:pPr lvl="0" algn="ctr">
              <a:buSzPct val="45000"/>
              <a:buFont typeface="Wingdings" panose="05000000000000000000" pitchFamily="2" charset="2"/>
              <a:buChar char="Ø"/>
            </a:pPr>
            <a:r>
              <a:rPr lang="en-GB" sz="3600" b="1" dirty="0"/>
              <a:t>It’s time to open it up again.</a:t>
            </a:r>
          </a:p>
        </p:txBody>
      </p:sp>
      <p:pic>
        <p:nvPicPr>
          <p:cNvPr id="6" name="Picture 5">
            <a:extLst>
              <a:ext uri="{FF2B5EF4-FFF2-40B4-BE49-F238E27FC236}">
                <a16:creationId xmlns:a16="http://schemas.microsoft.com/office/drawing/2014/main" id="{5C1F9077-583C-49DC-9C9D-15C80E706E98}"/>
              </a:ext>
            </a:extLst>
          </p:cNvPr>
          <p:cNvPicPr>
            <a:picLocks noChangeAspect="1"/>
          </p:cNvPicPr>
          <p:nvPr/>
        </p:nvPicPr>
        <p:blipFill>
          <a:blip r:embed="rId3">
            <a:lum/>
            <a:alphaModFix/>
          </a:blip>
          <a:srcRect/>
          <a:stretch>
            <a:fillRect/>
          </a:stretch>
        </p:blipFill>
        <p:spPr>
          <a:xfrm>
            <a:off x="287573" y="5315113"/>
            <a:ext cx="2242238" cy="1396719"/>
          </a:xfrm>
          <a:prstGeom prst="rect">
            <a:avLst/>
          </a:prstGeom>
          <a:noFill/>
          <a:ln>
            <a:noFill/>
          </a:ln>
        </p:spPr>
      </p:pic>
      <p:sp>
        <p:nvSpPr>
          <p:cNvPr id="8" name="Rectangle 7">
            <a:extLst>
              <a:ext uri="{FF2B5EF4-FFF2-40B4-BE49-F238E27FC236}">
                <a16:creationId xmlns:a16="http://schemas.microsoft.com/office/drawing/2014/main" id="{76F6D7A8-438A-4084-9360-91F17F2CF21D}"/>
              </a:ext>
            </a:extLst>
          </p:cNvPr>
          <p:cNvSpPr/>
          <p:nvPr/>
        </p:nvSpPr>
        <p:spPr>
          <a:xfrm>
            <a:off x="9482006"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8426" y="365125"/>
            <a:ext cx="10515600" cy="1325563"/>
          </a:xfrm>
        </p:spPr>
        <p:txBody>
          <a:bodyPr/>
          <a:lstStyle/>
          <a:p>
            <a:r>
              <a:rPr lang="en-GB" dirty="0"/>
              <a:t>Some small future challenges</a:t>
            </a:r>
          </a:p>
        </p:txBody>
      </p:sp>
      <p:sp>
        <p:nvSpPr>
          <p:cNvPr id="3" name="Content Placeholder 2"/>
          <p:cNvSpPr>
            <a:spLocks noGrp="1"/>
          </p:cNvSpPr>
          <p:nvPr>
            <p:ph idx="1"/>
          </p:nvPr>
        </p:nvSpPr>
        <p:spPr>
          <a:xfrm>
            <a:off x="962160" y="1690688"/>
            <a:ext cx="10693230" cy="4559192"/>
          </a:xfrm>
        </p:spPr>
        <p:txBody>
          <a:bodyPr>
            <a:normAutofit fontScale="85000" lnSpcReduction="10000"/>
          </a:bodyPr>
          <a:lstStyle/>
          <a:p>
            <a:pPr>
              <a:lnSpc>
                <a:spcPct val="160000"/>
              </a:lnSpc>
              <a:buFont typeface="Wingdings" panose="05000000000000000000" pitchFamily="2" charset="2"/>
              <a:buChar char="Ø"/>
            </a:pPr>
            <a:r>
              <a:rPr lang="en-GB" dirty="0">
                <a:latin typeface="Open Sans"/>
              </a:rPr>
              <a:t> Working models exist and show ‘Open Science’ is a more effective process.</a:t>
            </a:r>
          </a:p>
          <a:p>
            <a:pPr>
              <a:lnSpc>
                <a:spcPct val="160000"/>
              </a:lnSpc>
              <a:buFont typeface="Wingdings" panose="05000000000000000000" pitchFamily="2" charset="2"/>
              <a:buChar char="Ø"/>
            </a:pPr>
            <a:r>
              <a:rPr lang="en-GB" dirty="0">
                <a:latin typeface="Open Sans"/>
              </a:rPr>
              <a:t> Simultaneous uptake of new behaviours across the whole scholarly ecosystem.</a:t>
            </a:r>
          </a:p>
          <a:p>
            <a:pPr>
              <a:lnSpc>
                <a:spcPct val="160000"/>
              </a:lnSpc>
              <a:buFont typeface="Wingdings" panose="05000000000000000000" pitchFamily="2" charset="2"/>
              <a:buChar char="Ø"/>
            </a:pPr>
            <a:r>
              <a:rPr lang="en-GB" dirty="0">
                <a:latin typeface="Open Sans"/>
              </a:rPr>
              <a:t> Standardised communication between a range of key participants.</a:t>
            </a:r>
          </a:p>
          <a:p>
            <a:pPr>
              <a:lnSpc>
                <a:spcPct val="160000"/>
              </a:lnSpc>
              <a:buFont typeface="Wingdings" panose="05000000000000000000" pitchFamily="2" charset="2"/>
              <a:buChar char="Ø"/>
            </a:pPr>
            <a:r>
              <a:rPr lang="en-GB" dirty="0">
                <a:latin typeface="Open Sans"/>
              </a:rPr>
              <a:t> Interoperability between specific and diverse communities.</a:t>
            </a:r>
          </a:p>
          <a:p>
            <a:pPr>
              <a:lnSpc>
                <a:spcPct val="160000"/>
              </a:lnSpc>
              <a:buFont typeface="Wingdings" panose="05000000000000000000" pitchFamily="2" charset="2"/>
              <a:buChar char="Ø"/>
            </a:pPr>
            <a:r>
              <a:rPr lang="en-GB" dirty="0">
                <a:latin typeface="Open Sans"/>
              </a:rPr>
              <a:t> Increasing the role and recognition of ‘Open Science’ across the board.</a:t>
            </a:r>
          </a:p>
          <a:p>
            <a:pPr>
              <a:lnSpc>
                <a:spcPct val="160000"/>
              </a:lnSpc>
              <a:buFont typeface="Wingdings" panose="05000000000000000000" pitchFamily="2" charset="2"/>
              <a:buChar char="Ø"/>
            </a:pPr>
            <a:r>
              <a:rPr lang="en-GB" dirty="0">
                <a:latin typeface="Open Sans"/>
              </a:rPr>
              <a:t> Getting research funders (and researchers..) interested.</a:t>
            </a:r>
          </a:p>
        </p:txBody>
      </p:sp>
      <p:sp>
        <p:nvSpPr>
          <p:cNvPr id="6" name="Rectangle 5">
            <a:extLst>
              <a:ext uri="{FF2B5EF4-FFF2-40B4-BE49-F238E27FC236}">
                <a16:creationId xmlns:a16="http://schemas.microsoft.com/office/drawing/2014/main" id="{29D8BE76-666E-408A-A057-F2D4E341901F}"/>
              </a:ext>
            </a:extLst>
          </p:cNvPr>
          <p:cNvSpPr/>
          <p:nvPr/>
        </p:nvSpPr>
        <p:spPr>
          <a:xfrm>
            <a:off x="9482006" y="6488668"/>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spTree>
    <p:extLst>
      <p:ext uri="{BB962C8B-B14F-4D97-AF65-F5344CB8AC3E}">
        <p14:creationId xmlns:p14="http://schemas.microsoft.com/office/powerpoint/2010/main" val="3381632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cdn-images-1.medium.com/max/800/1*R3qE2nYXRduaWgUEXEQbQw.jpeg">
            <a:extLst>
              <a:ext uri="{FF2B5EF4-FFF2-40B4-BE49-F238E27FC236}">
                <a16:creationId xmlns:a16="http://schemas.microsoft.com/office/drawing/2014/main" id="{F12D41C1-DC8C-4FE7-9ED7-556489C4F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0721" y="1655520"/>
            <a:ext cx="2539212" cy="390192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14BC844B-34CD-47A0-A9A1-3CE2E4C5D2DB}"/>
              </a:ext>
            </a:extLst>
          </p:cNvPr>
          <p:cNvSpPr txBox="1">
            <a:spLocks noGrp="1"/>
          </p:cNvSpPr>
          <p:nvPr>
            <p:ph type="body" idx="4294967295"/>
          </p:nvPr>
        </p:nvSpPr>
        <p:spPr>
          <a:xfrm>
            <a:off x="3947762" y="2388831"/>
            <a:ext cx="10971212" cy="3976688"/>
          </a:xfrm>
        </p:spPr>
        <p:txBody>
          <a:bodyPr>
            <a:normAutofit/>
          </a:bodyPr>
          <a:lstStyle/>
          <a:p>
            <a:pPr marL="414703" indent="-414703" algn="ctr">
              <a:buFont typeface="Wingdings" panose="05000000000000000000" pitchFamily="2" charset="2"/>
              <a:buChar char="Ø"/>
            </a:pPr>
            <a:r>
              <a:rPr lang="en-GB" sz="2419" b="1" dirty="0"/>
              <a:t>Slow, redundant, and wasteful</a:t>
            </a:r>
          </a:p>
          <a:p>
            <a:pPr marL="414703" indent="-414703" algn="ctr">
              <a:buFont typeface="Wingdings" panose="05000000000000000000" pitchFamily="2" charset="2"/>
              <a:buChar char="Ø"/>
            </a:pPr>
            <a:r>
              <a:rPr lang="en-GB" sz="2419" b="1" dirty="0"/>
              <a:t>Ruled by commercial interests</a:t>
            </a:r>
          </a:p>
          <a:p>
            <a:pPr marL="414703" indent="-414703" algn="ctr">
              <a:buFont typeface="Wingdings" panose="05000000000000000000" pitchFamily="2" charset="2"/>
              <a:buChar char="Ø"/>
            </a:pPr>
            <a:r>
              <a:rPr lang="en-GB" sz="2419" b="1" dirty="0"/>
              <a:t>Copyright is broken</a:t>
            </a:r>
          </a:p>
          <a:p>
            <a:pPr marL="414703" indent="-414703" algn="ctr">
              <a:buFont typeface="Wingdings" panose="05000000000000000000" pitchFamily="2" charset="2"/>
              <a:buChar char="Ø"/>
            </a:pPr>
            <a:r>
              <a:rPr lang="en-GB" sz="2419" b="1" dirty="0"/>
              <a:t>The four major crises</a:t>
            </a:r>
          </a:p>
          <a:p>
            <a:pPr marL="414703" indent="-414703" algn="ctr">
              <a:buFont typeface="Wingdings" panose="05000000000000000000" pitchFamily="2" charset="2"/>
              <a:buChar char="Ø"/>
            </a:pPr>
            <a:r>
              <a:rPr lang="en-GB" sz="2419" b="1" dirty="0"/>
              <a:t>Illusion of academic freedom</a:t>
            </a:r>
          </a:p>
          <a:p>
            <a:pPr marL="414703" indent="-414703" algn="ctr">
              <a:buFont typeface="Wingdings" panose="05000000000000000000" pitchFamily="2" charset="2"/>
              <a:buChar char="Ø"/>
            </a:pPr>
            <a:r>
              <a:rPr lang="en-GB" sz="2419" b="1" dirty="0"/>
              <a:t>Questionable research practices</a:t>
            </a:r>
          </a:p>
          <a:p>
            <a:pPr marL="414703" indent="-414703" algn="ctr">
              <a:buFont typeface="Wingdings" panose="05000000000000000000" pitchFamily="2" charset="2"/>
              <a:buChar char="Ø"/>
            </a:pPr>
            <a:r>
              <a:rPr lang="en-GB" sz="2419" b="1" dirty="0"/>
              <a:t>Closed science means people suffer</a:t>
            </a:r>
          </a:p>
        </p:txBody>
      </p:sp>
      <p:sp>
        <p:nvSpPr>
          <p:cNvPr id="8" name="TextBox 7">
            <a:extLst>
              <a:ext uri="{FF2B5EF4-FFF2-40B4-BE49-F238E27FC236}">
                <a16:creationId xmlns:a16="http://schemas.microsoft.com/office/drawing/2014/main" id="{EA0EF8A1-2B18-4999-BC61-D8CDAFFF7543}"/>
              </a:ext>
            </a:extLst>
          </p:cNvPr>
          <p:cNvSpPr txBox="1"/>
          <p:nvPr/>
        </p:nvSpPr>
        <p:spPr>
          <a:xfrm>
            <a:off x="178409" y="1503982"/>
            <a:ext cx="3959384" cy="2102499"/>
          </a:xfrm>
          <a:prstGeom prst="rect">
            <a:avLst/>
          </a:prstGeom>
          <a:noFill/>
        </p:spPr>
        <p:txBody>
          <a:bodyPr wrap="square" rtlCol="0">
            <a:spAutoFit/>
          </a:bodyPr>
          <a:lstStyle/>
          <a:p>
            <a:pPr algn="ctr"/>
            <a:r>
              <a:rPr lang="en-GB" sz="4354" b="1" dirty="0"/>
              <a:t>Science is not working as it should be</a:t>
            </a:r>
          </a:p>
        </p:txBody>
      </p:sp>
      <p:sp>
        <p:nvSpPr>
          <p:cNvPr id="9" name="Title 1">
            <a:extLst>
              <a:ext uri="{FF2B5EF4-FFF2-40B4-BE49-F238E27FC236}">
                <a16:creationId xmlns:a16="http://schemas.microsoft.com/office/drawing/2014/main" id="{FC5A9F4F-2753-4735-B22E-4FEFABFC2F63}"/>
              </a:ext>
            </a:extLst>
          </p:cNvPr>
          <p:cNvSpPr txBox="1">
            <a:spLocks/>
          </p:cNvSpPr>
          <p:nvPr/>
        </p:nvSpPr>
        <p:spPr>
          <a:xfrm>
            <a:off x="3864864" y="32995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Why Open Science?</a:t>
            </a:r>
          </a:p>
        </p:txBody>
      </p:sp>
      <p:sp>
        <p:nvSpPr>
          <p:cNvPr id="10" name="Rectangle 9">
            <a:extLst>
              <a:ext uri="{FF2B5EF4-FFF2-40B4-BE49-F238E27FC236}">
                <a16:creationId xmlns:a16="http://schemas.microsoft.com/office/drawing/2014/main" id="{E7E4E2F7-7BC9-4F09-865E-7019887D5620}"/>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pic>
        <p:nvPicPr>
          <p:cNvPr id="7" name="Picture 2" descr="Image result for open access">
            <a:extLst>
              <a:ext uri="{FF2B5EF4-FFF2-40B4-BE49-F238E27FC236}">
                <a16:creationId xmlns:a16="http://schemas.microsoft.com/office/drawing/2014/main" id="{F689731B-3650-4D25-84AE-8D4EB37B25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2301" y="4160287"/>
            <a:ext cx="1334105" cy="20843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1E0AE-FF30-4AC7-8EB7-137BCD3DEB05}"/>
              </a:ext>
            </a:extLst>
          </p:cNvPr>
          <p:cNvSpPr>
            <a:spLocks noGrp="1"/>
          </p:cNvSpPr>
          <p:nvPr>
            <p:ph type="title"/>
          </p:nvPr>
        </p:nvSpPr>
        <p:spPr>
          <a:xfrm>
            <a:off x="2189480" y="165416"/>
            <a:ext cx="10515600" cy="1325563"/>
          </a:xfrm>
        </p:spPr>
        <p:txBody>
          <a:bodyPr/>
          <a:lstStyle/>
          <a:p>
            <a:r>
              <a:rPr lang="en-GB" dirty="0"/>
              <a:t>Promising initiatives in this space</a:t>
            </a:r>
          </a:p>
        </p:txBody>
      </p:sp>
      <p:sp>
        <p:nvSpPr>
          <p:cNvPr id="3" name="Content Placeholder 2">
            <a:extLst>
              <a:ext uri="{FF2B5EF4-FFF2-40B4-BE49-F238E27FC236}">
                <a16:creationId xmlns:a16="http://schemas.microsoft.com/office/drawing/2014/main" id="{48C91B15-CE6C-4B98-AEA8-EA58F0272EF4}"/>
              </a:ext>
            </a:extLst>
          </p:cNvPr>
          <p:cNvSpPr>
            <a:spLocks noGrp="1"/>
          </p:cNvSpPr>
          <p:nvPr>
            <p:ph idx="1"/>
          </p:nvPr>
        </p:nvSpPr>
        <p:spPr>
          <a:xfrm>
            <a:off x="543560" y="1784985"/>
            <a:ext cx="6141720" cy="4707890"/>
          </a:xfrm>
        </p:spPr>
        <p:txBody>
          <a:bodyPr>
            <a:normAutofit fontScale="77500" lnSpcReduction="20000"/>
          </a:bodyPr>
          <a:lstStyle/>
          <a:p>
            <a:pPr>
              <a:lnSpc>
                <a:spcPct val="150000"/>
              </a:lnSpc>
              <a:buFont typeface="Wingdings" panose="05000000000000000000" pitchFamily="2" charset="2"/>
              <a:buChar char="Ø"/>
            </a:pPr>
            <a:r>
              <a:rPr lang="en-GB" sz="3200" dirty="0"/>
              <a:t> </a:t>
            </a:r>
            <a:r>
              <a:rPr lang="en-GB" sz="3200" dirty="0">
                <a:hlinkClick r:id="rId2"/>
              </a:rPr>
              <a:t>Open Scholarship Initiative</a:t>
            </a:r>
            <a:endParaRPr lang="en-GB" sz="3200" dirty="0"/>
          </a:p>
          <a:p>
            <a:pPr>
              <a:lnSpc>
                <a:spcPct val="150000"/>
              </a:lnSpc>
              <a:buFont typeface="Wingdings" panose="05000000000000000000" pitchFamily="2" charset="2"/>
              <a:buChar char="Ø"/>
            </a:pPr>
            <a:r>
              <a:rPr lang="en-GB" sz="3200" dirty="0"/>
              <a:t> Cross-national initiatives in this space (e.g., </a:t>
            </a:r>
            <a:r>
              <a:rPr lang="en-GB" sz="3200" dirty="0">
                <a:hlinkClick r:id="rId3"/>
              </a:rPr>
              <a:t>Plan S</a:t>
            </a:r>
            <a:r>
              <a:rPr lang="en-GB" sz="3200" dirty="0"/>
              <a:t>, </a:t>
            </a:r>
            <a:r>
              <a:rPr lang="en-GB" sz="3200" dirty="0" err="1">
                <a:hlinkClick r:id="rId4"/>
              </a:rPr>
              <a:t>SciELO</a:t>
            </a:r>
            <a:r>
              <a:rPr lang="en-GB" sz="3200" dirty="0"/>
              <a:t>, </a:t>
            </a:r>
            <a:r>
              <a:rPr lang="en-GB" sz="3200" dirty="0" err="1">
                <a:hlinkClick r:id="rId5"/>
              </a:rPr>
              <a:t>OCSDnet</a:t>
            </a:r>
            <a:r>
              <a:rPr lang="en-GB" sz="3200" dirty="0"/>
              <a:t>, </a:t>
            </a:r>
            <a:r>
              <a:rPr lang="en-GB" sz="3200" dirty="0">
                <a:hlinkClick r:id="rId6"/>
              </a:rPr>
              <a:t>DOAJ</a:t>
            </a:r>
            <a:r>
              <a:rPr lang="en-GB" sz="3200" dirty="0"/>
              <a:t>, </a:t>
            </a:r>
            <a:r>
              <a:rPr lang="en-GB" sz="3200" dirty="0" err="1">
                <a:hlinkClick r:id="rId7"/>
              </a:rPr>
              <a:t>OpenAIRE</a:t>
            </a:r>
            <a:r>
              <a:rPr lang="en-GB" sz="3200" dirty="0"/>
              <a:t>) </a:t>
            </a:r>
          </a:p>
          <a:p>
            <a:pPr>
              <a:lnSpc>
                <a:spcPct val="150000"/>
              </a:lnSpc>
              <a:buFont typeface="Wingdings" panose="05000000000000000000" pitchFamily="2" charset="2"/>
              <a:buChar char="Ø"/>
            </a:pPr>
            <a:r>
              <a:rPr lang="en-GB" sz="3200" dirty="0"/>
              <a:t> </a:t>
            </a:r>
            <a:r>
              <a:rPr lang="en-GB" sz="3200" dirty="0">
                <a:hlinkClick r:id="rId8"/>
              </a:rPr>
              <a:t>Joint Roadmap for Open Science Tools</a:t>
            </a:r>
            <a:endParaRPr lang="en-GB" sz="3200" dirty="0"/>
          </a:p>
          <a:p>
            <a:pPr>
              <a:lnSpc>
                <a:spcPct val="150000"/>
              </a:lnSpc>
              <a:buFont typeface="Wingdings" panose="05000000000000000000" pitchFamily="2" charset="2"/>
              <a:buChar char="Ø"/>
            </a:pPr>
            <a:r>
              <a:rPr lang="en-GB" sz="3200" dirty="0"/>
              <a:t> </a:t>
            </a:r>
            <a:r>
              <a:rPr lang="en-GB" sz="3200" dirty="0">
                <a:hlinkClick r:id="rId9"/>
              </a:rPr>
              <a:t>Open Science MOOC</a:t>
            </a:r>
            <a:r>
              <a:rPr lang="en-GB" sz="3200" dirty="0"/>
              <a:t> and </a:t>
            </a:r>
            <a:r>
              <a:rPr lang="en-GB" sz="3200" dirty="0">
                <a:hlinkClick r:id="rId10"/>
              </a:rPr>
              <a:t>Open Scholarship Strategy</a:t>
            </a:r>
            <a:endParaRPr lang="en-GB" sz="3200" dirty="0"/>
          </a:p>
          <a:p>
            <a:pPr>
              <a:lnSpc>
                <a:spcPct val="150000"/>
              </a:lnSpc>
              <a:buFont typeface="Wingdings" panose="05000000000000000000" pitchFamily="2" charset="2"/>
              <a:buChar char="Ø"/>
            </a:pPr>
            <a:r>
              <a:rPr lang="en-GB" sz="3200" dirty="0"/>
              <a:t> </a:t>
            </a:r>
            <a:r>
              <a:rPr lang="en-GB" sz="3200" dirty="0">
                <a:hlinkClick r:id="rId11"/>
              </a:rPr>
              <a:t>Scholarly Commons</a:t>
            </a:r>
            <a:r>
              <a:rPr lang="en-GB" sz="3200" dirty="0"/>
              <a:t> (Force11)</a:t>
            </a:r>
          </a:p>
        </p:txBody>
      </p:sp>
      <p:graphicFrame>
        <p:nvGraphicFramePr>
          <p:cNvPr id="4" name="Diagram 3">
            <a:extLst>
              <a:ext uri="{FF2B5EF4-FFF2-40B4-BE49-F238E27FC236}">
                <a16:creationId xmlns:a16="http://schemas.microsoft.com/office/drawing/2014/main" id="{B8241DD1-9988-4860-8647-6DA82FB06B4D}"/>
              </a:ext>
            </a:extLst>
          </p:cNvPr>
          <p:cNvGraphicFramePr/>
          <p:nvPr>
            <p:extLst/>
          </p:nvPr>
        </p:nvGraphicFramePr>
        <p:xfrm>
          <a:off x="5618480" y="1588981"/>
          <a:ext cx="7355840" cy="490389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5" name="Rectangle 4">
            <a:extLst>
              <a:ext uri="{FF2B5EF4-FFF2-40B4-BE49-F238E27FC236}">
                <a16:creationId xmlns:a16="http://schemas.microsoft.com/office/drawing/2014/main" id="{71A6640E-1355-492B-BE89-9A56F0FD4692}"/>
              </a:ext>
            </a:extLst>
          </p:cNvPr>
          <p:cNvSpPr/>
          <p:nvPr/>
        </p:nvSpPr>
        <p:spPr>
          <a:xfrm>
            <a:off x="9433368" y="6451722"/>
            <a:ext cx="2008883" cy="369332"/>
          </a:xfrm>
          <a:prstGeom prst="rect">
            <a:avLst/>
          </a:prstGeom>
        </p:spPr>
        <p:txBody>
          <a:bodyPr wrap="none">
            <a:spAutoFit/>
          </a:bodyPr>
          <a:lstStyle/>
          <a:p>
            <a:r>
              <a:rPr lang="de-DE" dirty="0">
                <a:latin typeface="Open Sans"/>
                <a:hlinkClick r:id="rId17"/>
              </a:rPr>
              <a:t>@protohedgehog</a:t>
            </a:r>
            <a:endParaRPr lang="en-GB" dirty="0">
              <a:latin typeface="Open Sans"/>
            </a:endParaRPr>
          </a:p>
        </p:txBody>
      </p:sp>
      <p:sp>
        <p:nvSpPr>
          <p:cNvPr id="6" name="Rectangle 5">
            <a:extLst>
              <a:ext uri="{FF2B5EF4-FFF2-40B4-BE49-F238E27FC236}">
                <a16:creationId xmlns:a16="http://schemas.microsoft.com/office/drawing/2014/main" id="{A7786047-2D44-4BB0-A587-693683A860F0}"/>
              </a:ext>
            </a:extLst>
          </p:cNvPr>
          <p:cNvSpPr/>
          <p:nvPr/>
        </p:nvSpPr>
        <p:spPr>
          <a:xfrm>
            <a:off x="111760" y="6451722"/>
            <a:ext cx="7193280" cy="369332"/>
          </a:xfrm>
          <a:prstGeom prst="rect">
            <a:avLst/>
          </a:prstGeom>
        </p:spPr>
        <p:txBody>
          <a:bodyPr wrap="square">
            <a:spAutoFit/>
          </a:bodyPr>
          <a:lstStyle/>
          <a:p>
            <a:r>
              <a:rPr lang="en-GB" dirty="0">
                <a:hlinkClick r:id="rId18"/>
              </a:rPr>
              <a:t>http://elephantinthelab.org/do-we-need-an-open-science-coalition/</a:t>
            </a:r>
            <a:r>
              <a:rPr lang="en-GB" dirty="0"/>
              <a:t> </a:t>
            </a:r>
          </a:p>
        </p:txBody>
      </p:sp>
    </p:spTree>
    <p:extLst>
      <p:ext uri="{BB962C8B-B14F-4D97-AF65-F5344CB8AC3E}">
        <p14:creationId xmlns:p14="http://schemas.microsoft.com/office/powerpoint/2010/main" val="22094845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29EA0-552A-4CC5-8AA4-A37C0B01A3F2}"/>
              </a:ext>
            </a:extLst>
          </p:cNvPr>
          <p:cNvSpPr>
            <a:spLocks noGrp="1"/>
          </p:cNvSpPr>
          <p:nvPr>
            <p:ph type="title"/>
          </p:nvPr>
        </p:nvSpPr>
        <p:spPr/>
        <p:txBody>
          <a:bodyPr/>
          <a:lstStyle/>
          <a:p>
            <a:r>
              <a:rPr lang="en-GB" dirty="0"/>
              <a:t>What could the future of scholarly communication look like?</a:t>
            </a:r>
          </a:p>
        </p:txBody>
      </p:sp>
      <p:sp>
        <p:nvSpPr>
          <p:cNvPr id="3" name="Text Placeholder 2">
            <a:extLst>
              <a:ext uri="{FF2B5EF4-FFF2-40B4-BE49-F238E27FC236}">
                <a16:creationId xmlns:a16="http://schemas.microsoft.com/office/drawing/2014/main" id="{C1A09BE4-41BC-45FC-84CD-D4F1707CCDDC}"/>
              </a:ext>
            </a:extLst>
          </p:cNvPr>
          <p:cNvSpPr>
            <a:spLocks noGrp="1"/>
          </p:cNvSpPr>
          <p:nvPr>
            <p:ph type="body" idx="1"/>
          </p:nvPr>
        </p:nvSpPr>
        <p:spPr/>
        <p:txBody>
          <a:bodyPr/>
          <a:lstStyle/>
          <a:p>
            <a:r>
              <a:rPr lang="en-GB" dirty="0"/>
              <a:t>Imagine if we were to rebuild it from scratch in 2018…</a:t>
            </a:r>
          </a:p>
        </p:txBody>
      </p:sp>
      <p:sp>
        <p:nvSpPr>
          <p:cNvPr id="4" name="Rectangle 3">
            <a:extLst>
              <a:ext uri="{FF2B5EF4-FFF2-40B4-BE49-F238E27FC236}">
                <a16:creationId xmlns:a16="http://schemas.microsoft.com/office/drawing/2014/main" id="{D8FE000B-88B3-4255-A00C-3B48A2AE06A4}"/>
              </a:ext>
            </a:extLst>
          </p:cNvPr>
          <p:cNvSpPr/>
          <p:nvPr/>
        </p:nvSpPr>
        <p:spPr>
          <a:xfrm>
            <a:off x="9482006" y="6488668"/>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spTree>
    <p:extLst>
      <p:ext uri="{BB962C8B-B14F-4D97-AF65-F5344CB8AC3E}">
        <p14:creationId xmlns:p14="http://schemas.microsoft.com/office/powerpoint/2010/main" val="17409106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272672" y="47488"/>
            <a:ext cx="10515600" cy="1325563"/>
          </a:xfrm>
        </p:spPr>
        <p:txBody>
          <a:bodyPr>
            <a:normAutofit/>
          </a:bodyPr>
          <a:lstStyle/>
          <a:p>
            <a:r>
              <a:rPr lang="de-DE" dirty="0"/>
              <a:t>Welcome </a:t>
            </a:r>
            <a:r>
              <a:rPr lang="de-DE" dirty="0" err="1"/>
              <a:t>to</a:t>
            </a:r>
            <a:r>
              <a:rPr lang="de-DE" dirty="0"/>
              <a:t> </a:t>
            </a:r>
            <a:r>
              <a:rPr lang="de-DE" dirty="0" err="1"/>
              <a:t>the</a:t>
            </a:r>
            <a:r>
              <a:rPr lang="de-DE" dirty="0"/>
              <a:t> networked 21st century</a:t>
            </a:r>
          </a:p>
        </p:txBody>
      </p:sp>
      <p:sp>
        <p:nvSpPr>
          <p:cNvPr id="5" name="Textfeld 4"/>
          <p:cNvSpPr txBox="1"/>
          <p:nvPr/>
        </p:nvSpPr>
        <p:spPr>
          <a:xfrm>
            <a:off x="1732686" y="4657818"/>
            <a:ext cx="8514528" cy="2246769"/>
          </a:xfrm>
          <a:prstGeom prst="rect">
            <a:avLst/>
          </a:prstGeom>
          <a:noFill/>
        </p:spPr>
        <p:txBody>
          <a:bodyPr wrap="square" rtlCol="0">
            <a:spAutoFit/>
          </a:bodyPr>
          <a:lstStyle/>
          <a:p>
            <a:pPr algn="ctr"/>
            <a:r>
              <a:rPr lang="de-DE" sz="2800" dirty="0"/>
              <a:t>Everywhere we are using networks to evaluate information on the Web.  </a:t>
            </a:r>
            <a:r>
              <a:rPr lang="de-DE" sz="2800" dirty="0" err="1"/>
              <a:t>Why</a:t>
            </a:r>
            <a:r>
              <a:rPr lang="de-DE" sz="2800" dirty="0"/>
              <a:t> not in </a:t>
            </a:r>
            <a:r>
              <a:rPr lang="de-DE" sz="2800" dirty="0" err="1"/>
              <a:t>science</a:t>
            </a:r>
            <a:r>
              <a:rPr lang="de-DE" sz="2800" dirty="0"/>
              <a:t>? Use </a:t>
            </a:r>
            <a:r>
              <a:rPr lang="de-DE" sz="2800" dirty="0" err="1"/>
              <a:t>the</a:t>
            </a:r>
            <a:r>
              <a:rPr lang="de-DE" sz="2800" dirty="0"/>
              <a:t> power </a:t>
            </a:r>
            <a:r>
              <a:rPr lang="de-DE" sz="2800" dirty="0" err="1"/>
              <a:t>of</a:t>
            </a:r>
            <a:r>
              <a:rPr lang="de-DE" sz="2800" dirty="0"/>
              <a:t> professional </a:t>
            </a:r>
            <a:r>
              <a:rPr lang="de-DE" sz="2800" dirty="0" err="1"/>
              <a:t>networks</a:t>
            </a:r>
            <a:r>
              <a:rPr lang="de-DE" sz="2800" dirty="0"/>
              <a:t> </a:t>
            </a:r>
            <a:r>
              <a:rPr lang="de-DE" sz="2800" dirty="0" err="1"/>
              <a:t>to</a:t>
            </a:r>
            <a:r>
              <a:rPr lang="de-DE" sz="2800" dirty="0"/>
              <a:t> </a:t>
            </a:r>
            <a:r>
              <a:rPr lang="de-DE" sz="2800" dirty="0" err="1"/>
              <a:t>evaluate</a:t>
            </a:r>
            <a:r>
              <a:rPr lang="de-DE" sz="2800" dirty="0"/>
              <a:t> </a:t>
            </a:r>
            <a:r>
              <a:rPr lang="de-DE" sz="2800" dirty="0" err="1"/>
              <a:t>scientific</a:t>
            </a:r>
            <a:r>
              <a:rPr lang="de-DE" sz="2800" dirty="0"/>
              <a:t> </a:t>
            </a:r>
            <a:r>
              <a:rPr lang="de-DE" sz="2800" dirty="0" err="1"/>
              <a:t>results</a:t>
            </a:r>
            <a:r>
              <a:rPr lang="de-DE" sz="2800" dirty="0"/>
              <a:t>.</a:t>
            </a:r>
          </a:p>
          <a:p>
            <a:r>
              <a:rPr lang="de-DE" sz="2800" dirty="0"/>
              <a:t> </a:t>
            </a:r>
            <a:endParaRPr lang="de-DE" sz="1200" dirty="0"/>
          </a:p>
        </p:txBody>
      </p:sp>
      <p:sp>
        <p:nvSpPr>
          <p:cNvPr id="8" name="Rechteck 7"/>
          <p:cNvSpPr/>
          <p:nvPr/>
        </p:nvSpPr>
        <p:spPr>
          <a:xfrm>
            <a:off x="884667" y="5325793"/>
            <a:ext cx="776011" cy="910399"/>
          </a:xfrm>
          <a:prstGeom prst="rect">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2">
              <a:hueOff val="3240090"/>
              <a:satOff val="451"/>
              <a:lumOff val="392"/>
              <a:alphaOff val="0"/>
            </a:schemeClr>
          </a:effectRef>
          <a:fontRef idx="minor">
            <a:schemeClr val="lt1"/>
          </a:fontRef>
        </p:style>
      </p:sp>
      <p:sp>
        <p:nvSpPr>
          <p:cNvPr id="9" name="Rechteck 8"/>
          <p:cNvSpPr/>
          <p:nvPr/>
        </p:nvSpPr>
        <p:spPr>
          <a:xfrm>
            <a:off x="812659" y="4646267"/>
            <a:ext cx="848019" cy="714662"/>
          </a:xfrm>
          <a:prstGeom prst="rect">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2">
              <a:hueOff val="1620045"/>
              <a:satOff val="225"/>
              <a:lumOff val="196"/>
              <a:alphaOff val="0"/>
            </a:schemeClr>
          </a:effectRef>
          <a:fontRef idx="minor">
            <a:schemeClr val="lt1"/>
          </a:fontRef>
        </p:style>
      </p:sp>
      <p:sp>
        <p:nvSpPr>
          <p:cNvPr id="12" name="Inhaltsplatzhalter 4">
            <a:extLst>
              <a:ext uri="{FF2B5EF4-FFF2-40B4-BE49-F238E27FC236}">
                <a16:creationId xmlns:a16="http://schemas.microsoft.com/office/drawing/2014/main" id="{BA515158-C432-48BC-80A0-2CE48BF70E37}"/>
              </a:ext>
            </a:extLst>
          </p:cNvPr>
          <p:cNvSpPr txBox="1">
            <a:spLocks/>
          </p:cNvSpPr>
          <p:nvPr/>
        </p:nvSpPr>
        <p:spPr>
          <a:xfrm>
            <a:off x="2966846" y="1806501"/>
            <a:ext cx="6484377" cy="1355799"/>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2" indent="0">
              <a:spcBef>
                <a:spcPts val="600"/>
              </a:spcBef>
              <a:spcAft>
                <a:spcPts val="1200"/>
              </a:spcAft>
              <a:buFont typeface="Wingdings 2" panose="05020102010507070707" pitchFamily="18" charset="2"/>
              <a:buNone/>
            </a:pPr>
            <a:endParaRPr lang="de-DE" sz="2800" dirty="0"/>
          </a:p>
        </p:txBody>
      </p:sp>
      <p:pic>
        <p:nvPicPr>
          <p:cNvPr id="14" name="Picture 2" descr="http://journals.plos.org/plosone/article/figure/image?size=large&amp;id=10.1371/journal.pone.0193148.g008">
            <a:extLst>
              <a:ext uri="{FF2B5EF4-FFF2-40B4-BE49-F238E27FC236}">
                <a16:creationId xmlns:a16="http://schemas.microsoft.com/office/drawing/2014/main" id="{F4690205-CB21-4777-967B-9288F7E571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6846" y="1431244"/>
            <a:ext cx="5952855" cy="292294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71D802A6-266B-40B9-A82C-307309E82D22}"/>
              </a:ext>
            </a:extLst>
          </p:cNvPr>
          <p:cNvSpPr/>
          <p:nvPr/>
        </p:nvSpPr>
        <p:spPr>
          <a:xfrm>
            <a:off x="264226" y="6405029"/>
            <a:ext cx="7174523" cy="369332"/>
          </a:xfrm>
          <a:prstGeom prst="rect">
            <a:avLst/>
          </a:prstGeom>
        </p:spPr>
        <p:txBody>
          <a:bodyPr wrap="square">
            <a:spAutoFit/>
          </a:bodyPr>
          <a:lstStyle/>
          <a:p>
            <a:r>
              <a:rPr lang="en-GB" dirty="0">
                <a:hlinkClick r:id="rId6"/>
              </a:rPr>
              <a:t>http://journals.plos.org/plosone/article?id=10.1371/journal.pone.0193148</a:t>
            </a:r>
            <a:r>
              <a:rPr lang="en-GB" dirty="0"/>
              <a:t> </a:t>
            </a:r>
          </a:p>
        </p:txBody>
      </p:sp>
      <p:sp>
        <p:nvSpPr>
          <p:cNvPr id="16" name="Rectangle 15">
            <a:extLst>
              <a:ext uri="{FF2B5EF4-FFF2-40B4-BE49-F238E27FC236}">
                <a16:creationId xmlns:a16="http://schemas.microsoft.com/office/drawing/2014/main" id="{57B3841D-C903-4D86-B12A-9600BAE3BBF0}"/>
              </a:ext>
            </a:extLst>
          </p:cNvPr>
          <p:cNvSpPr/>
          <p:nvPr/>
        </p:nvSpPr>
        <p:spPr>
          <a:xfrm>
            <a:off x="9482006" y="6488668"/>
            <a:ext cx="2008883" cy="369332"/>
          </a:xfrm>
          <a:prstGeom prst="rect">
            <a:avLst/>
          </a:prstGeom>
        </p:spPr>
        <p:txBody>
          <a:bodyPr wrap="none">
            <a:spAutoFit/>
          </a:bodyPr>
          <a:lstStyle/>
          <a:p>
            <a:r>
              <a:rPr lang="de-DE" dirty="0">
                <a:latin typeface="Open Sans"/>
                <a:hlinkClick r:id="rId7"/>
              </a:rPr>
              <a:t>@protohedgehog</a:t>
            </a:r>
            <a:endParaRPr lang="en-GB" dirty="0">
              <a:latin typeface="Open Sans"/>
            </a:endParaRPr>
          </a:p>
        </p:txBody>
      </p:sp>
    </p:spTree>
    <p:extLst>
      <p:ext uri="{BB962C8B-B14F-4D97-AF65-F5344CB8AC3E}">
        <p14:creationId xmlns:p14="http://schemas.microsoft.com/office/powerpoint/2010/main" val="1805231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938" y="39718"/>
            <a:ext cx="10568777" cy="1485900"/>
          </a:xfrm>
        </p:spPr>
        <p:txBody>
          <a:bodyPr/>
          <a:lstStyle/>
          <a:p>
            <a:r>
              <a:rPr lang="en-GB" dirty="0"/>
              <a:t>We have the tools to blow things wide open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3380" y="2549607"/>
            <a:ext cx="3825240" cy="215169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7969" y="3995754"/>
            <a:ext cx="2672872" cy="243941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7290" y="3822031"/>
            <a:ext cx="3047369" cy="253312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6955" y="852152"/>
            <a:ext cx="6267450" cy="1867700"/>
          </a:xfrm>
          <a:prstGeom prst="rect">
            <a:avLst/>
          </a:prstGeom>
        </p:spPr>
      </p:pic>
      <p:sp>
        <p:nvSpPr>
          <p:cNvPr id="11" name="Left-Right Arrow 10"/>
          <p:cNvSpPr/>
          <p:nvPr/>
        </p:nvSpPr>
        <p:spPr>
          <a:xfrm>
            <a:off x="4954230" y="5215460"/>
            <a:ext cx="2125980" cy="736431"/>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Left-Right Arrow 11"/>
          <p:cNvSpPr/>
          <p:nvPr/>
        </p:nvSpPr>
        <p:spPr>
          <a:xfrm rot="3903480">
            <a:off x="8468806" y="2774775"/>
            <a:ext cx="1675550" cy="736431"/>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Left-Right Arrow 12"/>
          <p:cNvSpPr/>
          <p:nvPr/>
        </p:nvSpPr>
        <p:spPr>
          <a:xfrm rot="7262948">
            <a:off x="2373483" y="2797905"/>
            <a:ext cx="1675550" cy="736431"/>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A4F00AAB-D7E4-45C7-AC63-B59B92674DAF}"/>
              </a:ext>
            </a:extLst>
          </p:cNvPr>
          <p:cNvSpPr/>
          <p:nvPr/>
        </p:nvSpPr>
        <p:spPr>
          <a:xfrm>
            <a:off x="9433368" y="6488668"/>
            <a:ext cx="2008883" cy="369332"/>
          </a:xfrm>
          <a:prstGeom prst="rect">
            <a:avLst/>
          </a:prstGeom>
        </p:spPr>
        <p:txBody>
          <a:bodyPr wrap="none">
            <a:spAutoFit/>
          </a:bodyPr>
          <a:lstStyle/>
          <a:p>
            <a:r>
              <a:rPr lang="de-DE" dirty="0">
                <a:latin typeface="Open Sans"/>
                <a:hlinkClick r:id="rId6"/>
              </a:rPr>
              <a:t>@protohedgehog</a:t>
            </a:r>
            <a:endParaRPr lang="en-GB" dirty="0">
              <a:latin typeface="Open Sans"/>
            </a:endParaRPr>
          </a:p>
        </p:txBody>
      </p:sp>
      <p:sp>
        <p:nvSpPr>
          <p:cNvPr id="5" name="Rectangle 4">
            <a:extLst>
              <a:ext uri="{FF2B5EF4-FFF2-40B4-BE49-F238E27FC236}">
                <a16:creationId xmlns:a16="http://schemas.microsoft.com/office/drawing/2014/main" id="{F491A381-A928-4425-9D68-ACBF38EE237A}"/>
              </a:ext>
            </a:extLst>
          </p:cNvPr>
          <p:cNvSpPr/>
          <p:nvPr/>
        </p:nvSpPr>
        <p:spPr>
          <a:xfrm>
            <a:off x="34348" y="6435166"/>
            <a:ext cx="3924472" cy="369332"/>
          </a:xfrm>
          <a:prstGeom prst="rect">
            <a:avLst/>
          </a:prstGeom>
        </p:spPr>
        <p:txBody>
          <a:bodyPr wrap="none">
            <a:spAutoFit/>
          </a:bodyPr>
          <a:lstStyle/>
          <a:p>
            <a:r>
              <a:rPr lang="en-GB" b="0" i="0" dirty="0">
                <a:solidFill>
                  <a:srgbClr val="2A2A2A"/>
                </a:solidFill>
                <a:effectLst/>
                <a:latin typeface="Source Sans Pro" panose="020B0503030403020204" pitchFamily="34" charset="0"/>
              </a:rPr>
              <a:t> </a:t>
            </a:r>
            <a:r>
              <a:rPr lang="en-GB" b="0" i="0" u="sng" dirty="0">
                <a:solidFill>
                  <a:srgbClr val="006FB7"/>
                </a:solidFill>
                <a:effectLst/>
                <a:latin typeface="Source Sans Pro" panose="020B0503030403020204" pitchFamily="34" charset="0"/>
                <a:hlinkClick r:id="rId7"/>
              </a:rPr>
              <a:t>https://doi.org/10.1093/femsle/fny204</a:t>
            </a:r>
            <a:endParaRPr lang="en-GB" dirty="0"/>
          </a:p>
        </p:txBody>
      </p:sp>
      <p:sp>
        <p:nvSpPr>
          <p:cNvPr id="3" name="TextBox 2">
            <a:extLst>
              <a:ext uri="{FF2B5EF4-FFF2-40B4-BE49-F238E27FC236}">
                <a16:creationId xmlns:a16="http://schemas.microsoft.com/office/drawing/2014/main" id="{FACCE57A-9B32-4ECB-B06A-57B19EF210FA}"/>
              </a:ext>
            </a:extLst>
          </p:cNvPr>
          <p:cNvSpPr txBox="1"/>
          <p:nvPr/>
        </p:nvSpPr>
        <p:spPr>
          <a:xfrm>
            <a:off x="173444" y="1415344"/>
            <a:ext cx="2686313" cy="1754326"/>
          </a:xfrm>
          <a:prstGeom prst="rect">
            <a:avLst/>
          </a:prstGeom>
          <a:noFill/>
        </p:spPr>
        <p:txBody>
          <a:bodyPr wrap="none" rtlCol="0">
            <a:spAutoFit/>
          </a:bodyPr>
          <a:lstStyle/>
          <a:p>
            <a:pPr marL="285750" indent="-285750">
              <a:buFont typeface="Arial" panose="020B0604020202020204" pitchFamily="34" charset="0"/>
              <a:buChar char="•"/>
            </a:pPr>
            <a:r>
              <a:rPr lang="de-DE" dirty="0"/>
              <a:t>Low </a:t>
            </a:r>
            <a:r>
              <a:rPr lang="de-DE" dirty="0" err="1"/>
              <a:t>cost</a:t>
            </a:r>
            <a:endParaRPr lang="de-DE" dirty="0"/>
          </a:p>
          <a:p>
            <a:pPr marL="285750" indent="-285750">
              <a:buFont typeface="Arial" panose="020B0604020202020204" pitchFamily="34" charset="0"/>
              <a:buChar char="•"/>
            </a:pPr>
            <a:r>
              <a:rPr lang="de-DE" dirty="0" err="1"/>
              <a:t>Creditable</a:t>
            </a:r>
            <a:endParaRPr lang="de-DE" dirty="0"/>
          </a:p>
          <a:p>
            <a:pPr marL="285750" indent="-285750">
              <a:buFont typeface="Arial" panose="020B0604020202020204" pitchFamily="34" charset="0"/>
              <a:buChar char="•"/>
            </a:pPr>
            <a:r>
              <a:rPr lang="de-DE" dirty="0"/>
              <a:t>Collaborative</a:t>
            </a:r>
          </a:p>
          <a:p>
            <a:pPr marL="285750" indent="-285750">
              <a:buFont typeface="Arial" panose="020B0604020202020204" pitchFamily="34" charset="0"/>
              <a:buChar char="•"/>
            </a:pPr>
            <a:r>
              <a:rPr lang="de-DE" dirty="0"/>
              <a:t>Instant</a:t>
            </a:r>
          </a:p>
          <a:p>
            <a:pPr marL="285750" indent="-285750">
              <a:buFont typeface="Arial" panose="020B0604020202020204" pitchFamily="34" charset="0"/>
              <a:buChar char="•"/>
            </a:pPr>
            <a:r>
              <a:rPr lang="de-DE" dirty="0"/>
              <a:t>Community-</a:t>
            </a:r>
            <a:r>
              <a:rPr lang="de-DE" dirty="0" err="1"/>
              <a:t>owned</a:t>
            </a:r>
            <a:endParaRPr lang="de-DE" dirty="0"/>
          </a:p>
          <a:p>
            <a:pPr marL="285750" indent="-285750">
              <a:buFont typeface="Arial" panose="020B0604020202020204" pitchFamily="34" charset="0"/>
              <a:buChar char="•"/>
            </a:pPr>
            <a:r>
              <a:rPr lang="de-DE" dirty="0" err="1"/>
              <a:t>Inherently</a:t>
            </a:r>
            <a:r>
              <a:rPr lang="de-DE" dirty="0"/>
              <a:t> </a:t>
            </a:r>
            <a:r>
              <a:rPr lang="de-DE" dirty="0" err="1"/>
              <a:t>reproducible</a:t>
            </a:r>
            <a:endParaRPr lang="en-GB" dirty="0"/>
          </a:p>
        </p:txBody>
      </p:sp>
    </p:spTree>
    <p:extLst>
      <p:ext uri="{BB962C8B-B14F-4D97-AF65-F5344CB8AC3E}">
        <p14:creationId xmlns:p14="http://schemas.microsoft.com/office/powerpoint/2010/main" val="8061256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6E7664-A2D2-473D-8AEA-D05B1310C63C}"/>
              </a:ext>
            </a:extLst>
          </p:cNvPr>
          <p:cNvSpPr/>
          <p:nvPr/>
        </p:nvSpPr>
        <p:spPr>
          <a:xfrm>
            <a:off x="1828800" y="1484252"/>
            <a:ext cx="8336603" cy="800219"/>
          </a:xfrm>
          <a:prstGeom prst="rect">
            <a:avLst/>
          </a:prstGeom>
        </p:spPr>
        <p:txBody>
          <a:bodyPr wrap="square">
            <a:spAutoFit/>
          </a:bodyPr>
          <a:lstStyle/>
          <a:p>
            <a:pPr algn="ctr"/>
            <a:r>
              <a:rPr lang="en-GB" sz="2300" b="1" dirty="0">
                <a:latin typeface="Open Sans"/>
              </a:rPr>
              <a:t>Pooling knowledge and resources to create a decentralised scholarly infrastructure, with communities as the focus.</a:t>
            </a:r>
          </a:p>
        </p:txBody>
      </p:sp>
      <p:sp>
        <p:nvSpPr>
          <p:cNvPr id="3" name="Title 2">
            <a:extLst>
              <a:ext uri="{FF2B5EF4-FFF2-40B4-BE49-F238E27FC236}">
                <a16:creationId xmlns:a16="http://schemas.microsoft.com/office/drawing/2014/main" id="{8CC8D528-6DB3-47F5-AB26-A0453B04ED24}"/>
              </a:ext>
            </a:extLst>
          </p:cNvPr>
          <p:cNvSpPr>
            <a:spLocks noGrp="1"/>
          </p:cNvSpPr>
          <p:nvPr>
            <p:ph type="title"/>
          </p:nvPr>
        </p:nvSpPr>
        <p:spPr>
          <a:xfrm>
            <a:off x="3795205" y="121656"/>
            <a:ext cx="9905998" cy="1478570"/>
          </a:xfrm>
        </p:spPr>
        <p:txBody>
          <a:bodyPr/>
          <a:lstStyle/>
          <a:p>
            <a:r>
              <a:rPr lang="en-GB" dirty="0"/>
              <a:t>The ultimate goal</a:t>
            </a:r>
          </a:p>
        </p:txBody>
      </p:sp>
      <p:sp>
        <p:nvSpPr>
          <p:cNvPr id="6" name="Content Placeholder 2">
            <a:extLst>
              <a:ext uri="{FF2B5EF4-FFF2-40B4-BE49-F238E27FC236}">
                <a16:creationId xmlns:a16="http://schemas.microsoft.com/office/drawing/2014/main" id="{AC73EC63-AD69-42AF-AFA4-2362325D5EF3}"/>
              </a:ext>
            </a:extLst>
          </p:cNvPr>
          <p:cNvSpPr txBox="1">
            <a:spLocks/>
          </p:cNvSpPr>
          <p:nvPr/>
        </p:nvSpPr>
        <p:spPr>
          <a:xfrm>
            <a:off x="2354093" y="2601140"/>
            <a:ext cx="11264630" cy="2822143"/>
          </a:xfrm>
          <a:prstGeom prst="rect">
            <a:avLst/>
          </a:prstGeom>
        </p:spPr>
        <p:txBody>
          <a:bodyPr numCol="2"/>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lnSpc>
                <a:spcPct val="100000"/>
              </a:lnSpc>
              <a:buFont typeface="Wingdings" panose="05000000000000000000" pitchFamily="2" charset="2"/>
              <a:buChar char="ü"/>
            </a:pPr>
            <a:r>
              <a:rPr lang="en-GB" sz="2100" dirty="0">
                <a:latin typeface="Open Sans"/>
              </a:rPr>
              <a:t>Inclusivity</a:t>
            </a:r>
          </a:p>
          <a:p>
            <a:pPr>
              <a:lnSpc>
                <a:spcPct val="100000"/>
              </a:lnSpc>
              <a:buFont typeface="Wingdings" panose="05000000000000000000" pitchFamily="2" charset="2"/>
              <a:buChar char="ü"/>
            </a:pPr>
            <a:r>
              <a:rPr lang="en-GB" sz="2100" dirty="0">
                <a:latin typeface="Open Sans"/>
              </a:rPr>
              <a:t>Equality</a:t>
            </a:r>
          </a:p>
          <a:p>
            <a:pPr>
              <a:lnSpc>
                <a:spcPct val="100000"/>
              </a:lnSpc>
              <a:buFont typeface="Wingdings" panose="05000000000000000000" pitchFamily="2" charset="2"/>
              <a:buChar char="ü"/>
            </a:pPr>
            <a:r>
              <a:rPr lang="en-GB" sz="2100" dirty="0">
                <a:latin typeface="Open Sans"/>
              </a:rPr>
              <a:t>Accountability</a:t>
            </a:r>
          </a:p>
          <a:p>
            <a:pPr>
              <a:lnSpc>
                <a:spcPct val="100000"/>
              </a:lnSpc>
              <a:buFont typeface="Wingdings" panose="05000000000000000000" pitchFamily="2" charset="2"/>
              <a:buChar char="ü"/>
            </a:pPr>
            <a:r>
              <a:rPr lang="en-GB" sz="2100" dirty="0">
                <a:latin typeface="Open Sans"/>
              </a:rPr>
              <a:t>Freedom</a:t>
            </a:r>
          </a:p>
          <a:p>
            <a:pPr>
              <a:lnSpc>
                <a:spcPct val="100000"/>
              </a:lnSpc>
              <a:buFont typeface="Wingdings" panose="05000000000000000000" pitchFamily="2" charset="2"/>
              <a:buChar char="ü"/>
            </a:pPr>
            <a:r>
              <a:rPr lang="en-GB" sz="2100" dirty="0">
                <a:latin typeface="Open Sans"/>
              </a:rPr>
              <a:t>Fairness</a:t>
            </a:r>
          </a:p>
          <a:p>
            <a:pPr>
              <a:lnSpc>
                <a:spcPct val="150000"/>
              </a:lnSpc>
              <a:spcBef>
                <a:spcPts val="0"/>
              </a:spcBef>
            </a:pPr>
            <a:endParaRPr lang="en-GB" sz="2100" dirty="0">
              <a:latin typeface="Open Sans"/>
            </a:endParaRPr>
          </a:p>
          <a:p>
            <a:pPr marL="342900" indent="-342900">
              <a:lnSpc>
                <a:spcPct val="150000"/>
              </a:lnSpc>
            </a:pPr>
            <a:endParaRPr lang="en-GB" sz="2100" dirty="0">
              <a:latin typeface="Open Sans"/>
            </a:endParaRPr>
          </a:p>
          <a:p>
            <a:pPr>
              <a:lnSpc>
                <a:spcPct val="100000"/>
              </a:lnSpc>
              <a:buFont typeface="Wingdings" panose="05000000000000000000" pitchFamily="2" charset="2"/>
              <a:buChar char="ü"/>
            </a:pPr>
            <a:r>
              <a:rPr lang="en-GB" sz="2100" dirty="0">
                <a:latin typeface="Open Sans"/>
              </a:rPr>
              <a:t>Justice</a:t>
            </a:r>
          </a:p>
          <a:p>
            <a:pPr>
              <a:lnSpc>
                <a:spcPct val="100000"/>
              </a:lnSpc>
              <a:buFont typeface="Wingdings" panose="05000000000000000000" pitchFamily="2" charset="2"/>
              <a:buChar char="ü"/>
            </a:pPr>
            <a:r>
              <a:rPr lang="en-GB" sz="2100" dirty="0">
                <a:latin typeface="Open Sans"/>
              </a:rPr>
              <a:t>Truth</a:t>
            </a:r>
          </a:p>
          <a:p>
            <a:pPr>
              <a:lnSpc>
                <a:spcPct val="100000"/>
              </a:lnSpc>
              <a:buFont typeface="Wingdings" panose="05000000000000000000" pitchFamily="2" charset="2"/>
              <a:buChar char="ü"/>
            </a:pPr>
            <a:r>
              <a:rPr lang="en-GB" sz="2100" dirty="0">
                <a:latin typeface="Open Sans"/>
              </a:rPr>
              <a:t>Rigour</a:t>
            </a:r>
          </a:p>
          <a:p>
            <a:pPr>
              <a:lnSpc>
                <a:spcPct val="100000"/>
              </a:lnSpc>
              <a:buFont typeface="Wingdings" panose="05000000000000000000" pitchFamily="2" charset="2"/>
              <a:buChar char="ü"/>
            </a:pPr>
            <a:r>
              <a:rPr lang="en-GB" sz="2100" dirty="0">
                <a:latin typeface="Open Sans"/>
              </a:rPr>
              <a:t>Transparency</a:t>
            </a:r>
          </a:p>
          <a:p>
            <a:pPr>
              <a:lnSpc>
                <a:spcPct val="100000"/>
              </a:lnSpc>
              <a:buFont typeface="Wingdings" panose="05000000000000000000" pitchFamily="2" charset="2"/>
              <a:buChar char="ü"/>
            </a:pPr>
            <a:r>
              <a:rPr lang="en-GB" sz="2100" dirty="0">
                <a:latin typeface="Open Sans"/>
              </a:rPr>
              <a:t>Reproducibility</a:t>
            </a:r>
          </a:p>
          <a:p>
            <a:pPr>
              <a:lnSpc>
                <a:spcPct val="100000"/>
              </a:lnSpc>
              <a:spcBef>
                <a:spcPts val="0"/>
              </a:spcBef>
            </a:pPr>
            <a:endParaRPr lang="en-GB" sz="2100" dirty="0">
              <a:latin typeface="Open Sans"/>
            </a:endParaRPr>
          </a:p>
          <a:p>
            <a:pPr marL="0" indent="0">
              <a:buNone/>
            </a:pPr>
            <a:endParaRPr lang="en-GB" sz="2100" dirty="0">
              <a:latin typeface="Open Sans"/>
            </a:endParaRPr>
          </a:p>
        </p:txBody>
      </p:sp>
      <p:sp>
        <p:nvSpPr>
          <p:cNvPr id="7" name="Arrow: Down 6">
            <a:extLst>
              <a:ext uri="{FF2B5EF4-FFF2-40B4-BE49-F238E27FC236}">
                <a16:creationId xmlns:a16="http://schemas.microsoft.com/office/drawing/2014/main" id="{320361DA-C757-48ED-8C35-3BFDAD7274C1}"/>
              </a:ext>
            </a:extLst>
          </p:cNvPr>
          <p:cNvSpPr/>
          <p:nvPr/>
        </p:nvSpPr>
        <p:spPr>
          <a:xfrm>
            <a:off x="5307186" y="2601140"/>
            <a:ext cx="1577628" cy="23584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6B9A05E-F391-4574-83B7-1F1998A038E2}"/>
              </a:ext>
            </a:extLst>
          </p:cNvPr>
          <p:cNvSpPr/>
          <p:nvPr/>
        </p:nvSpPr>
        <p:spPr>
          <a:xfrm>
            <a:off x="9462551" y="6438230"/>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sp>
        <p:nvSpPr>
          <p:cNvPr id="4" name="TextBox 3">
            <a:extLst>
              <a:ext uri="{FF2B5EF4-FFF2-40B4-BE49-F238E27FC236}">
                <a16:creationId xmlns:a16="http://schemas.microsoft.com/office/drawing/2014/main" id="{8EF2DFAD-BF02-4547-9A8F-08B12AB069F7}"/>
              </a:ext>
            </a:extLst>
          </p:cNvPr>
          <p:cNvSpPr txBox="1"/>
          <p:nvPr/>
        </p:nvSpPr>
        <p:spPr>
          <a:xfrm>
            <a:off x="761403" y="5394765"/>
            <a:ext cx="10962040" cy="584775"/>
          </a:xfrm>
          <a:prstGeom prst="rect">
            <a:avLst/>
          </a:prstGeom>
          <a:noFill/>
        </p:spPr>
        <p:txBody>
          <a:bodyPr wrap="none" rtlCol="0">
            <a:spAutoFit/>
          </a:bodyPr>
          <a:lstStyle/>
          <a:p>
            <a:r>
              <a:rPr lang="en-GB" sz="3200" b="1" u="sng" dirty="0"/>
              <a:t>SCIENCE AS A PUBLIC GOOD FOR THE BETTERMENT OF SOCIETY</a:t>
            </a:r>
          </a:p>
        </p:txBody>
      </p:sp>
      <p:sp>
        <p:nvSpPr>
          <p:cNvPr id="5" name="Rectangle 4">
            <a:extLst>
              <a:ext uri="{FF2B5EF4-FFF2-40B4-BE49-F238E27FC236}">
                <a16:creationId xmlns:a16="http://schemas.microsoft.com/office/drawing/2014/main" id="{F025D478-941E-42DE-B376-93D8880BB441}"/>
              </a:ext>
            </a:extLst>
          </p:cNvPr>
          <p:cNvSpPr/>
          <p:nvPr/>
        </p:nvSpPr>
        <p:spPr>
          <a:xfrm>
            <a:off x="97783" y="6367012"/>
            <a:ext cx="7801075" cy="369332"/>
          </a:xfrm>
          <a:prstGeom prst="rect">
            <a:avLst/>
          </a:prstGeom>
        </p:spPr>
        <p:txBody>
          <a:bodyPr wrap="square">
            <a:spAutoFit/>
          </a:bodyPr>
          <a:lstStyle/>
          <a:p>
            <a:r>
              <a:rPr lang="en-GB" dirty="0">
                <a:hlinkClick r:id="rId3"/>
              </a:rPr>
              <a:t>http://elephantinthelab.org/do-we-need-an-open-science-coalition/</a:t>
            </a:r>
            <a:r>
              <a:rPr lang="en-GB" dirty="0"/>
              <a:t> </a:t>
            </a:r>
          </a:p>
        </p:txBody>
      </p:sp>
    </p:spTree>
    <p:extLst>
      <p:ext uri="{BB962C8B-B14F-4D97-AF65-F5344CB8AC3E}">
        <p14:creationId xmlns:p14="http://schemas.microsoft.com/office/powerpoint/2010/main" val="2699554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1ECB43-9F8A-4321-B53C-3F5AFE760EB8}"/>
              </a:ext>
            </a:extLst>
          </p:cNvPr>
          <p:cNvPicPr>
            <a:picLocks noChangeAspect="1"/>
          </p:cNvPicPr>
          <p:nvPr/>
        </p:nvPicPr>
        <p:blipFill>
          <a:blip r:embed="rId2">
            <a:lum/>
            <a:alphaModFix/>
          </a:blip>
          <a:srcRect/>
          <a:stretch>
            <a:fillRect/>
          </a:stretch>
        </p:blipFill>
        <p:spPr>
          <a:xfrm>
            <a:off x="1567499" y="848044"/>
            <a:ext cx="8715474" cy="4913335"/>
          </a:xfrm>
          <a:prstGeom prst="rect">
            <a:avLst/>
          </a:prstGeom>
          <a:noFill/>
          <a:ln>
            <a:noFill/>
          </a:ln>
        </p:spPr>
      </p:pic>
      <p:sp>
        <p:nvSpPr>
          <p:cNvPr id="3" name="TextBox 2">
            <a:extLst>
              <a:ext uri="{FF2B5EF4-FFF2-40B4-BE49-F238E27FC236}">
                <a16:creationId xmlns:a16="http://schemas.microsoft.com/office/drawing/2014/main" id="{C5AF8D6E-D9E5-4320-B031-F995358B81D6}"/>
              </a:ext>
            </a:extLst>
          </p:cNvPr>
          <p:cNvSpPr txBox="1"/>
          <p:nvPr/>
        </p:nvSpPr>
        <p:spPr>
          <a:xfrm>
            <a:off x="0" y="6436899"/>
            <a:ext cx="10619874" cy="421101"/>
          </a:xfrm>
          <a:prstGeom prst="rect">
            <a:avLst/>
          </a:prstGeom>
          <a:noFill/>
          <a:ln>
            <a:noFill/>
          </a:ln>
        </p:spPr>
        <p:txBody>
          <a:bodyPr wrap="none" lIns="108847" tIns="54423" rIns="108847" bIns="54423" anchorCtr="0" compatLnSpc="0"/>
          <a:lstStyle/>
          <a:p>
            <a:pPr hangingPunct="0"/>
            <a:r>
              <a:rPr lang="en-GB" sz="1200" dirty="0">
                <a:latin typeface="Liberation Sans" pitchFamily="18"/>
                <a:ea typeface="Microsoft YaHei" pitchFamily="2"/>
                <a:cs typeface="Lucida Sans" pitchFamily="2"/>
              </a:rPr>
              <a:t>Melanie </a:t>
            </a:r>
            <a:r>
              <a:rPr lang="en-GB" sz="1200" dirty="0" err="1">
                <a:latin typeface="Liberation Sans" pitchFamily="18"/>
                <a:ea typeface="Microsoft YaHei" pitchFamily="2"/>
                <a:cs typeface="Lucida Sans" pitchFamily="2"/>
              </a:rPr>
              <a:t>Imming</a:t>
            </a:r>
            <a:r>
              <a:rPr lang="en-GB" sz="1200" dirty="0">
                <a:latin typeface="Liberation Sans" pitchFamily="18"/>
                <a:ea typeface="Microsoft YaHei" pitchFamily="2"/>
                <a:cs typeface="Lucida Sans" pitchFamily="2"/>
              </a:rPr>
              <a:t>, &amp; Jon Tennant. (2018, June 8). Sticker open science: just science done right. </a:t>
            </a:r>
            <a:r>
              <a:rPr lang="en-GB" sz="1200" dirty="0" err="1">
                <a:latin typeface="Liberation Sans" pitchFamily="18"/>
                <a:ea typeface="Microsoft YaHei" pitchFamily="2"/>
                <a:cs typeface="Lucida Sans" pitchFamily="2"/>
              </a:rPr>
              <a:t>Zenodo</a:t>
            </a:r>
            <a:r>
              <a:rPr lang="en-GB" sz="1200" dirty="0">
                <a:latin typeface="Liberation Sans" pitchFamily="18"/>
                <a:ea typeface="Microsoft YaHei" pitchFamily="2"/>
                <a:cs typeface="Lucida Sans" pitchFamily="2"/>
              </a:rPr>
              <a:t>. </a:t>
            </a:r>
            <a:r>
              <a:rPr lang="en-GB" sz="1200" dirty="0">
                <a:latin typeface="Liberation Sans" pitchFamily="18"/>
                <a:ea typeface="Microsoft YaHei" pitchFamily="2"/>
                <a:cs typeface="Lucida Sans" pitchFamily="2"/>
                <a:hlinkClick r:id="rId3"/>
              </a:rPr>
              <a:t>http://doi.org/10.5281/zenodo.128557</a:t>
            </a:r>
            <a:r>
              <a:rPr lang="en-GB" sz="1200" dirty="0">
                <a:latin typeface="Liberation Sans" pitchFamily="18"/>
                <a:ea typeface="Microsoft YaHei" pitchFamily="2"/>
                <a:cs typeface="Lucida Sans" pitchFamily="2"/>
              </a:rPr>
              <a:t> </a:t>
            </a:r>
          </a:p>
        </p:txBody>
      </p:sp>
      <p:sp>
        <p:nvSpPr>
          <p:cNvPr id="4" name="Title 3">
            <a:extLst>
              <a:ext uri="{FF2B5EF4-FFF2-40B4-BE49-F238E27FC236}">
                <a16:creationId xmlns:a16="http://schemas.microsoft.com/office/drawing/2014/main" id="{1B74F9CA-6E1E-4A96-9B47-031D058C6E9A}"/>
              </a:ext>
            </a:extLst>
          </p:cNvPr>
          <p:cNvSpPr>
            <a:spLocks noGrp="1"/>
          </p:cNvSpPr>
          <p:nvPr>
            <p:ph type="title"/>
          </p:nvPr>
        </p:nvSpPr>
        <p:spPr/>
        <p:txBody>
          <a:bodyPr/>
          <a:lstStyle/>
          <a:p>
            <a:r>
              <a:rPr lang="en-GB" dirty="0"/>
              <a:t>Or…</a:t>
            </a:r>
          </a:p>
        </p:txBody>
      </p:sp>
      <p:sp>
        <p:nvSpPr>
          <p:cNvPr id="5" name="Rectangle 4">
            <a:extLst>
              <a:ext uri="{FF2B5EF4-FFF2-40B4-BE49-F238E27FC236}">
                <a16:creationId xmlns:a16="http://schemas.microsoft.com/office/drawing/2014/main" id="{EF0C29B8-7FA9-4E2D-8112-02D01581C451}"/>
              </a:ext>
            </a:extLst>
          </p:cNvPr>
          <p:cNvSpPr/>
          <p:nvPr/>
        </p:nvSpPr>
        <p:spPr>
          <a:xfrm>
            <a:off x="10053128" y="6436899"/>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Tree>
    <p:extLst>
      <p:ext uri="{BB962C8B-B14F-4D97-AF65-F5344CB8AC3E}">
        <p14:creationId xmlns:p14="http://schemas.microsoft.com/office/powerpoint/2010/main" val="24161300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DD233-F2AC-42C2-AC2C-4AE64AA0ED7E}"/>
              </a:ext>
            </a:extLst>
          </p:cNvPr>
          <p:cNvSpPr>
            <a:spLocks noGrp="1"/>
          </p:cNvSpPr>
          <p:nvPr>
            <p:ph type="title"/>
          </p:nvPr>
        </p:nvSpPr>
        <p:spPr/>
        <p:txBody>
          <a:bodyPr/>
          <a:lstStyle/>
          <a:p>
            <a:r>
              <a:rPr lang="en-GB" dirty="0"/>
              <a:t>LEARN MORE!</a:t>
            </a:r>
          </a:p>
        </p:txBody>
      </p:sp>
      <p:sp>
        <p:nvSpPr>
          <p:cNvPr id="4" name="Rectangle 3">
            <a:extLst>
              <a:ext uri="{FF2B5EF4-FFF2-40B4-BE49-F238E27FC236}">
                <a16:creationId xmlns:a16="http://schemas.microsoft.com/office/drawing/2014/main" id="{FE8B5624-DF69-4A80-9737-576BF970BCF1}"/>
              </a:ext>
            </a:extLst>
          </p:cNvPr>
          <p:cNvSpPr/>
          <p:nvPr/>
        </p:nvSpPr>
        <p:spPr>
          <a:xfrm>
            <a:off x="838200" y="1543086"/>
            <a:ext cx="11173968" cy="4524315"/>
          </a:xfrm>
          <a:prstGeom prst="rect">
            <a:avLst/>
          </a:prstGeom>
        </p:spPr>
        <p:txBody>
          <a:bodyPr wrap="square">
            <a:spAutoFit/>
          </a:bodyPr>
          <a:lstStyle/>
          <a:p>
            <a:r>
              <a:rPr lang="en-GB" sz="2400" dirty="0">
                <a:solidFill>
                  <a:srgbClr val="24292E"/>
                </a:solidFill>
                <a:latin typeface="-apple-system"/>
              </a:rPr>
              <a:t>Existing reproducible research workshops/practical resources:</a:t>
            </a:r>
            <a:br>
              <a:rPr lang="en-GB" sz="2400" dirty="0">
                <a:solidFill>
                  <a:srgbClr val="24292E"/>
                </a:solidFill>
                <a:latin typeface="-apple-system"/>
              </a:rPr>
            </a:br>
            <a:endParaRPr lang="en-GB" sz="2400" dirty="0">
              <a:solidFill>
                <a:srgbClr val="24292E"/>
              </a:solidFill>
              <a:latin typeface="-apple-system"/>
            </a:endParaRPr>
          </a:p>
          <a:p>
            <a:pPr>
              <a:buFont typeface="Arial" panose="020B0604020202020204" pitchFamily="34" charset="0"/>
              <a:buChar char="•"/>
            </a:pPr>
            <a:r>
              <a:rPr lang="en-GB" sz="2400" dirty="0">
                <a:solidFill>
                  <a:srgbClr val="0366D6"/>
                </a:solidFill>
                <a:latin typeface="-apple-system"/>
                <a:hlinkClick r:id="rId2">
                  <a:extLst>
                    <a:ext uri="{A12FA001-AC4F-418D-AE19-62706E023703}">
                      <ahyp:hlinkClr xmlns:ahyp="http://schemas.microsoft.com/office/drawing/2018/hyperlinkcolor" val="tx"/>
                    </a:ext>
                  </a:extLst>
                </a:hlinkClick>
              </a:rPr>
              <a:t> Reproducible Research Workshop</a:t>
            </a:r>
            <a:r>
              <a:rPr lang="en-GB" sz="2400" dirty="0">
                <a:solidFill>
                  <a:srgbClr val="24292E"/>
                </a:solidFill>
                <a:latin typeface="-apple-system"/>
              </a:rPr>
              <a:t> (April </a:t>
            </a:r>
            <a:r>
              <a:rPr lang="en-GB" sz="2400" dirty="0" err="1">
                <a:solidFill>
                  <a:srgbClr val="24292E"/>
                </a:solidFill>
                <a:latin typeface="-apple-system"/>
              </a:rPr>
              <a:t>Clyburne-Sherin</a:t>
            </a:r>
            <a:r>
              <a:rPr lang="en-GB" sz="2400" dirty="0">
                <a:solidFill>
                  <a:srgbClr val="24292E"/>
                </a:solidFill>
                <a:latin typeface="-apple-system"/>
              </a:rPr>
              <a:t> &amp; Courtney Soderberg).</a:t>
            </a:r>
          </a:p>
          <a:p>
            <a:pPr>
              <a:buFont typeface="Arial" panose="020B0604020202020204" pitchFamily="34" charset="0"/>
              <a:buChar char="•"/>
            </a:pPr>
            <a:r>
              <a:rPr lang="en-GB" sz="2400" dirty="0">
                <a:solidFill>
                  <a:srgbClr val="0366D6"/>
                </a:solidFill>
                <a:latin typeface="-apple-system"/>
                <a:hlinkClick r:id="rId3">
                  <a:extLst>
                    <a:ext uri="{A12FA001-AC4F-418D-AE19-62706E023703}">
                      <ahyp:hlinkClr xmlns:ahyp="http://schemas.microsoft.com/office/drawing/2018/hyperlinkcolor" val="tx"/>
                    </a:ext>
                  </a:extLst>
                </a:hlinkClick>
              </a:rPr>
              <a:t> Initial steps towards reproducible research</a:t>
            </a:r>
            <a:r>
              <a:rPr lang="en-GB" sz="2400" dirty="0">
                <a:solidFill>
                  <a:srgbClr val="24292E"/>
                </a:solidFill>
                <a:latin typeface="-apple-system"/>
              </a:rPr>
              <a:t> (Karl Broman).</a:t>
            </a:r>
          </a:p>
          <a:p>
            <a:pPr>
              <a:buFont typeface="Arial" panose="020B0604020202020204" pitchFamily="34" charset="0"/>
              <a:buChar char="•"/>
            </a:pPr>
            <a:r>
              <a:rPr lang="en-GB" sz="2400" dirty="0">
                <a:solidFill>
                  <a:srgbClr val="0366D6"/>
                </a:solidFill>
                <a:latin typeface="-apple-system"/>
                <a:hlinkClick r:id="rId4">
                  <a:extLst>
                    <a:ext uri="{A12FA001-AC4F-418D-AE19-62706E023703}">
                      <ahyp:hlinkClr xmlns:ahyp="http://schemas.microsoft.com/office/drawing/2018/hyperlinkcolor" val="tx"/>
                    </a:ext>
                  </a:extLst>
                </a:hlinkClick>
              </a:rPr>
              <a:t> The Open Science and Reproducible Research course</a:t>
            </a:r>
            <a:r>
              <a:rPr lang="en-GB" sz="2400" dirty="0">
                <a:solidFill>
                  <a:srgbClr val="24292E"/>
                </a:solidFill>
                <a:latin typeface="-apple-system"/>
              </a:rPr>
              <a:t> (Christie </a:t>
            </a:r>
            <a:r>
              <a:rPr lang="en-GB" sz="2400" dirty="0" err="1">
                <a:solidFill>
                  <a:srgbClr val="24292E"/>
                </a:solidFill>
                <a:latin typeface="-apple-system"/>
              </a:rPr>
              <a:t>Bahlai</a:t>
            </a:r>
            <a:r>
              <a:rPr lang="en-GB" sz="2400" dirty="0">
                <a:solidFill>
                  <a:srgbClr val="24292E"/>
                </a:solidFill>
                <a:latin typeface="-apple-system"/>
              </a:rPr>
              <a:t>).</a:t>
            </a:r>
          </a:p>
          <a:p>
            <a:pPr>
              <a:buFont typeface="Arial" panose="020B0604020202020204" pitchFamily="34" charset="0"/>
              <a:buChar char="•"/>
            </a:pPr>
            <a:r>
              <a:rPr lang="en-GB" sz="2400" dirty="0">
                <a:solidFill>
                  <a:srgbClr val="0366D6"/>
                </a:solidFill>
                <a:latin typeface="-apple-system"/>
                <a:hlinkClick r:id="rId5">
                  <a:extLst>
                    <a:ext uri="{A12FA001-AC4F-418D-AE19-62706E023703}">
                      <ahyp:hlinkClr xmlns:ahyp="http://schemas.microsoft.com/office/drawing/2018/hyperlinkcolor" val="tx"/>
                    </a:ext>
                  </a:extLst>
                </a:hlinkClick>
              </a:rPr>
              <a:t> Reproducibility Workshop</a:t>
            </a:r>
            <a:r>
              <a:rPr lang="en-GB" sz="2400" dirty="0">
                <a:solidFill>
                  <a:srgbClr val="24292E"/>
                </a:solidFill>
                <a:latin typeface="-apple-system"/>
              </a:rPr>
              <a:t>: Best practices and easy steps to save time for yourself and other researchers (</a:t>
            </a:r>
            <a:r>
              <a:rPr lang="en-GB" sz="2400" dirty="0">
                <a:solidFill>
                  <a:srgbClr val="0366D6"/>
                </a:solidFill>
                <a:latin typeface="-apple-system"/>
                <a:hlinkClick r:id="rId6">
                  <a:extLst>
                    <a:ext uri="{A12FA001-AC4F-418D-AE19-62706E023703}">
                      <ahyp:hlinkClr xmlns:ahyp="http://schemas.microsoft.com/office/drawing/2018/hyperlinkcolor" val="tx"/>
                    </a:ext>
                  </a:extLst>
                </a:hlinkClick>
              </a:rPr>
              <a:t>Code Ocean</a:t>
            </a:r>
            <a:r>
              <a:rPr lang="en-GB" sz="2400" dirty="0">
                <a:solidFill>
                  <a:srgbClr val="24292E"/>
                </a:solidFill>
                <a:latin typeface="-apple-system"/>
              </a:rPr>
              <a:t>).</a:t>
            </a:r>
          </a:p>
          <a:p>
            <a:pPr>
              <a:buFont typeface="Arial" panose="020B0604020202020204" pitchFamily="34" charset="0"/>
              <a:buChar char="•"/>
            </a:pPr>
            <a:r>
              <a:rPr lang="en-GB" sz="2400" dirty="0">
                <a:solidFill>
                  <a:srgbClr val="0366D6"/>
                </a:solidFill>
                <a:latin typeface="-apple-system"/>
                <a:hlinkClick r:id="rId7">
                  <a:extLst>
                    <a:ext uri="{A12FA001-AC4F-418D-AE19-62706E023703}">
                      <ahyp:hlinkClr xmlns:ahyp="http://schemas.microsoft.com/office/drawing/2018/hyperlinkcolor" val="tx"/>
                    </a:ext>
                  </a:extLst>
                </a:hlinkClick>
              </a:rPr>
              <a:t> Reproducibility in Science: A guide to enhancing reproducibility in scientific results and writing</a:t>
            </a:r>
            <a:r>
              <a:rPr lang="en-GB" sz="2400" dirty="0">
                <a:solidFill>
                  <a:srgbClr val="24292E"/>
                </a:solidFill>
                <a:latin typeface="-apple-system"/>
              </a:rPr>
              <a:t>, </a:t>
            </a:r>
            <a:r>
              <a:rPr lang="en-GB" sz="2400" dirty="0" err="1">
                <a:solidFill>
                  <a:srgbClr val="24292E"/>
                </a:solidFill>
                <a:latin typeface="-apple-system"/>
              </a:rPr>
              <a:t>ROpenSci</a:t>
            </a:r>
            <a:r>
              <a:rPr lang="en-GB" sz="2400" dirty="0">
                <a:solidFill>
                  <a:srgbClr val="24292E"/>
                </a:solidFill>
                <a:latin typeface="-apple-system"/>
              </a:rPr>
              <a:t>.</a:t>
            </a:r>
          </a:p>
          <a:p>
            <a:pPr>
              <a:buFont typeface="Arial" panose="020B0604020202020204" pitchFamily="34" charset="0"/>
              <a:buChar char="•"/>
            </a:pPr>
            <a:r>
              <a:rPr lang="en-GB" sz="2400" dirty="0">
                <a:solidFill>
                  <a:srgbClr val="0366D6"/>
                </a:solidFill>
                <a:latin typeface="-apple-system"/>
                <a:hlinkClick r:id="rId8">
                  <a:extLst>
                    <a:ext uri="{A12FA001-AC4F-418D-AE19-62706E023703}">
                      <ahyp:hlinkClr xmlns:ahyp="http://schemas.microsoft.com/office/drawing/2018/hyperlinkcolor" val="tx"/>
                    </a:ext>
                  </a:extLst>
                </a:hlinkClick>
              </a:rPr>
              <a:t> Reproducible Research using </a:t>
            </a:r>
            <a:r>
              <a:rPr lang="en-GB" sz="2400" dirty="0" err="1">
                <a:solidFill>
                  <a:srgbClr val="0366D6"/>
                </a:solidFill>
                <a:latin typeface="-apple-system"/>
                <a:hlinkClick r:id="rId8">
                  <a:extLst>
                    <a:ext uri="{A12FA001-AC4F-418D-AE19-62706E023703}">
                      <ahyp:hlinkClr xmlns:ahyp="http://schemas.microsoft.com/office/drawing/2018/hyperlinkcolor" val="tx"/>
                    </a:ext>
                  </a:extLst>
                </a:hlinkClick>
              </a:rPr>
              <a:t>Jupyter</a:t>
            </a:r>
            <a:r>
              <a:rPr lang="en-GB" sz="2400" dirty="0">
                <a:solidFill>
                  <a:srgbClr val="0366D6"/>
                </a:solidFill>
                <a:latin typeface="-apple-system"/>
                <a:hlinkClick r:id="rId8">
                  <a:extLst>
                    <a:ext uri="{A12FA001-AC4F-418D-AE19-62706E023703}">
                      <ahyp:hlinkClr xmlns:ahyp="http://schemas.microsoft.com/office/drawing/2018/hyperlinkcolor" val="tx"/>
                    </a:ext>
                  </a:extLst>
                </a:hlinkClick>
              </a:rPr>
              <a:t> Notebooks workshop</a:t>
            </a:r>
            <a:r>
              <a:rPr lang="en-GB" sz="2400" dirty="0">
                <a:solidFill>
                  <a:srgbClr val="24292E"/>
                </a:solidFill>
                <a:latin typeface="-apple-system"/>
              </a:rPr>
              <a:t> (Data Carpentry).</a:t>
            </a:r>
          </a:p>
          <a:p>
            <a:pPr>
              <a:buFont typeface="Arial" panose="020B0604020202020204" pitchFamily="34" charset="0"/>
              <a:buChar char="•"/>
            </a:pPr>
            <a:r>
              <a:rPr lang="en-GB" sz="2400" dirty="0">
                <a:solidFill>
                  <a:srgbClr val="0366D6"/>
                </a:solidFill>
                <a:latin typeface="-apple-system"/>
                <a:hlinkClick r:id="rId9">
                  <a:extLst>
                    <a:ext uri="{A12FA001-AC4F-418D-AE19-62706E023703}">
                      <ahyp:hlinkClr xmlns:ahyp="http://schemas.microsoft.com/office/drawing/2018/hyperlinkcolor" val="tx"/>
                    </a:ext>
                  </a:extLst>
                </a:hlinkClick>
              </a:rPr>
              <a:t> R markdown workshop</a:t>
            </a:r>
            <a:r>
              <a:rPr lang="en-GB" sz="2400" dirty="0">
                <a:solidFill>
                  <a:srgbClr val="24292E"/>
                </a:solidFill>
                <a:latin typeface="-apple-system"/>
              </a:rPr>
              <a:t> (Liberate Science).</a:t>
            </a:r>
          </a:p>
          <a:p>
            <a:pPr>
              <a:buFont typeface="Arial" panose="020B0604020202020204" pitchFamily="34" charset="0"/>
              <a:buChar char="•"/>
            </a:pPr>
            <a:r>
              <a:rPr lang="en-GB" sz="2400" dirty="0">
                <a:solidFill>
                  <a:srgbClr val="0366D6"/>
                </a:solidFill>
                <a:latin typeface="-apple-system"/>
                <a:hlinkClick r:id="rId10">
                  <a:extLst>
                    <a:ext uri="{A12FA001-AC4F-418D-AE19-62706E023703}">
                      <ahyp:hlinkClr xmlns:ahyp="http://schemas.microsoft.com/office/drawing/2018/hyperlinkcolor" val="tx"/>
                    </a:ext>
                  </a:extLst>
                </a:hlinkClick>
              </a:rPr>
              <a:t> </a:t>
            </a:r>
            <a:r>
              <a:rPr lang="en-GB" sz="2400" dirty="0" err="1">
                <a:solidFill>
                  <a:srgbClr val="0366D6"/>
                </a:solidFill>
                <a:latin typeface="-apple-system"/>
                <a:hlinkClick r:id="rId10">
                  <a:extLst>
                    <a:ext uri="{A12FA001-AC4F-418D-AE19-62706E023703}">
                      <ahyp:hlinkClr xmlns:ahyp="http://schemas.microsoft.com/office/drawing/2018/hyperlinkcolor" val="tx"/>
                    </a:ext>
                  </a:extLst>
                </a:hlinkClick>
              </a:rPr>
              <a:t>rrtools</a:t>
            </a:r>
            <a:r>
              <a:rPr lang="en-GB" sz="2400" dirty="0">
                <a:solidFill>
                  <a:srgbClr val="0366D6"/>
                </a:solidFill>
                <a:latin typeface="-apple-system"/>
                <a:hlinkClick r:id="rId10">
                  <a:extLst>
                    <a:ext uri="{A12FA001-AC4F-418D-AE19-62706E023703}">
                      <ahyp:hlinkClr xmlns:ahyp="http://schemas.microsoft.com/office/drawing/2018/hyperlinkcolor" val="tx"/>
                    </a:ext>
                  </a:extLst>
                </a:hlinkClick>
              </a:rPr>
              <a:t>: Tools for Writing Reproducible Research in R</a:t>
            </a:r>
            <a:r>
              <a:rPr lang="en-GB" sz="2400" dirty="0">
                <a:solidFill>
                  <a:srgbClr val="24292E"/>
                </a:solidFill>
                <a:latin typeface="-apple-system"/>
              </a:rPr>
              <a:t> (Ben Marwick).</a:t>
            </a:r>
          </a:p>
        </p:txBody>
      </p:sp>
      <p:sp>
        <p:nvSpPr>
          <p:cNvPr id="5" name="Rectangle 4">
            <a:extLst>
              <a:ext uri="{FF2B5EF4-FFF2-40B4-BE49-F238E27FC236}">
                <a16:creationId xmlns:a16="http://schemas.microsoft.com/office/drawing/2014/main" id="{9564165F-B13C-4499-960C-DC51A672B73B}"/>
              </a:ext>
            </a:extLst>
          </p:cNvPr>
          <p:cNvSpPr/>
          <p:nvPr/>
        </p:nvSpPr>
        <p:spPr>
          <a:xfrm>
            <a:off x="188976" y="6169709"/>
            <a:ext cx="10692384" cy="646331"/>
          </a:xfrm>
          <a:prstGeom prst="rect">
            <a:avLst/>
          </a:prstGeom>
        </p:spPr>
        <p:txBody>
          <a:bodyPr wrap="square">
            <a:spAutoFit/>
          </a:bodyPr>
          <a:lstStyle/>
          <a:p>
            <a:r>
              <a:rPr lang="en-GB" dirty="0">
                <a:hlinkClick r:id="rId11"/>
              </a:rPr>
              <a:t>https://github.com/OpenScienceMOOC/Module-3-Reproducible-Research-and-Data-Analysis/blob/master/key_elements.md#key-resources</a:t>
            </a:r>
            <a:r>
              <a:rPr lang="en-GB" dirty="0"/>
              <a:t> </a:t>
            </a:r>
          </a:p>
        </p:txBody>
      </p:sp>
      <p:sp>
        <p:nvSpPr>
          <p:cNvPr id="6" name="Rectangle 5">
            <a:extLst>
              <a:ext uri="{FF2B5EF4-FFF2-40B4-BE49-F238E27FC236}">
                <a16:creationId xmlns:a16="http://schemas.microsoft.com/office/drawing/2014/main" id="{EA38FAD2-FF0A-45AA-A0D3-B2BB454557A1}"/>
              </a:ext>
            </a:extLst>
          </p:cNvPr>
          <p:cNvSpPr/>
          <p:nvPr/>
        </p:nvSpPr>
        <p:spPr>
          <a:xfrm>
            <a:off x="10053128" y="6436899"/>
            <a:ext cx="2008883" cy="369332"/>
          </a:xfrm>
          <a:prstGeom prst="rect">
            <a:avLst/>
          </a:prstGeom>
        </p:spPr>
        <p:txBody>
          <a:bodyPr wrap="none">
            <a:spAutoFit/>
          </a:bodyPr>
          <a:lstStyle/>
          <a:p>
            <a:r>
              <a:rPr lang="de-DE" dirty="0">
                <a:latin typeface="Open Sans"/>
                <a:hlinkClick r:id="rId12"/>
              </a:rPr>
              <a:t>@protohedgehog</a:t>
            </a:r>
            <a:endParaRPr lang="en-GB" dirty="0">
              <a:latin typeface="Open Sans"/>
            </a:endParaRPr>
          </a:p>
        </p:txBody>
      </p:sp>
    </p:spTree>
    <p:extLst>
      <p:ext uri="{BB962C8B-B14F-4D97-AF65-F5344CB8AC3E}">
        <p14:creationId xmlns:p14="http://schemas.microsoft.com/office/powerpoint/2010/main" val="39019209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88128-40BD-4809-97DE-F69C444FDE00}"/>
              </a:ext>
            </a:extLst>
          </p:cNvPr>
          <p:cNvSpPr txBox="1">
            <a:spLocks noGrp="1"/>
          </p:cNvSpPr>
          <p:nvPr>
            <p:ph type="title" idx="4294967295"/>
          </p:nvPr>
        </p:nvSpPr>
        <p:spPr>
          <a:xfrm>
            <a:off x="5126115" y="212716"/>
            <a:ext cx="10515600" cy="1325563"/>
          </a:xfrm>
        </p:spPr>
        <p:txBody>
          <a:bodyPr/>
          <a:lstStyle/>
          <a:p>
            <a:r>
              <a:rPr lang="en-GB" dirty="0"/>
              <a:t>Thanks!</a:t>
            </a:r>
          </a:p>
        </p:txBody>
      </p:sp>
      <p:pic>
        <p:nvPicPr>
          <p:cNvPr id="4" name="Picture 3">
            <a:extLst>
              <a:ext uri="{FF2B5EF4-FFF2-40B4-BE49-F238E27FC236}">
                <a16:creationId xmlns:a16="http://schemas.microsoft.com/office/drawing/2014/main" id="{1AC66BA3-7D88-4A0B-84CB-22F51D0E5A78}"/>
              </a:ext>
            </a:extLst>
          </p:cNvPr>
          <p:cNvPicPr>
            <a:picLocks noChangeAspect="1"/>
          </p:cNvPicPr>
          <p:nvPr/>
        </p:nvPicPr>
        <p:blipFill>
          <a:blip r:embed="rId3">
            <a:lum/>
            <a:alphaModFix/>
          </a:blip>
          <a:srcRect/>
          <a:stretch>
            <a:fillRect/>
          </a:stretch>
        </p:blipFill>
        <p:spPr>
          <a:xfrm>
            <a:off x="2526615" y="4849466"/>
            <a:ext cx="6019216" cy="1698877"/>
          </a:xfrm>
          <a:prstGeom prst="rect">
            <a:avLst/>
          </a:prstGeom>
          <a:noFill/>
          <a:ln>
            <a:noFill/>
          </a:ln>
        </p:spPr>
      </p:pic>
      <p:sp>
        <p:nvSpPr>
          <p:cNvPr id="9" name="TextBox 8">
            <a:extLst>
              <a:ext uri="{FF2B5EF4-FFF2-40B4-BE49-F238E27FC236}">
                <a16:creationId xmlns:a16="http://schemas.microsoft.com/office/drawing/2014/main" id="{607D36F3-859A-4125-8313-100BE3711FE1}"/>
              </a:ext>
            </a:extLst>
          </p:cNvPr>
          <p:cNvSpPr txBox="1"/>
          <p:nvPr/>
        </p:nvSpPr>
        <p:spPr>
          <a:xfrm>
            <a:off x="2833634" y="1898671"/>
            <a:ext cx="6523539" cy="419277"/>
          </a:xfrm>
          <a:prstGeom prst="rect">
            <a:avLst/>
          </a:prstGeom>
          <a:noFill/>
          <a:ln>
            <a:noFill/>
          </a:ln>
        </p:spPr>
        <p:txBody>
          <a:bodyPr wrap="none" lIns="108847" tIns="54423" rIns="108847" bIns="54423" anchorCtr="0" compatLnSpc="0"/>
          <a:lstStyle/>
          <a:p>
            <a:pPr marL="345586" indent="-345586" algn="ctr" hangingPunct="0">
              <a:buFont typeface="Wingdings" panose="05000000000000000000" pitchFamily="2" charset="2"/>
              <a:buChar char="Ø"/>
            </a:pPr>
            <a:r>
              <a:rPr lang="en-GB" sz="2177" b="1" dirty="0">
                <a:latin typeface="Liberation Sans" pitchFamily="18"/>
                <a:ea typeface="Microsoft YaHei" pitchFamily="2"/>
                <a:cs typeface="Lucida Sans" pitchFamily="2"/>
              </a:rPr>
              <a:t>GitHub</a:t>
            </a:r>
            <a:r>
              <a:rPr lang="en-GB" sz="2177" dirty="0">
                <a:latin typeface="Liberation Sans" pitchFamily="18"/>
                <a:ea typeface="Microsoft YaHei" pitchFamily="2"/>
                <a:cs typeface="Lucida Sans" pitchFamily="2"/>
              </a:rPr>
              <a:t>: </a:t>
            </a:r>
            <a:r>
              <a:rPr lang="en-GB" sz="2177" dirty="0">
                <a:latin typeface="Liberation Sans" pitchFamily="18"/>
                <a:ea typeface="Microsoft YaHei" pitchFamily="2"/>
                <a:cs typeface="Lucida Sans" pitchFamily="2"/>
                <a:hlinkClick r:id="rId4"/>
              </a:rPr>
              <a:t>https://github.com/OpenScienceMOOC</a:t>
            </a:r>
            <a:r>
              <a:rPr lang="en-GB" sz="2177" dirty="0">
                <a:latin typeface="Liberation Sans" pitchFamily="18"/>
                <a:ea typeface="Microsoft YaHei" pitchFamily="2"/>
                <a:cs typeface="Lucida Sans" pitchFamily="2"/>
              </a:rPr>
              <a:t> </a:t>
            </a:r>
          </a:p>
          <a:p>
            <a:pPr marL="345586" indent="-345586" algn="ctr" hangingPunct="0">
              <a:buFont typeface="Wingdings" panose="05000000000000000000" pitchFamily="2" charset="2"/>
              <a:buChar char="Ø"/>
            </a:pPr>
            <a:r>
              <a:rPr lang="en-GB" sz="2177" b="1" dirty="0">
                <a:latin typeface="Liberation Sans" pitchFamily="18"/>
                <a:ea typeface="Microsoft YaHei" pitchFamily="2"/>
                <a:cs typeface="Lucida Sans" pitchFamily="2"/>
              </a:rPr>
              <a:t>Website</a:t>
            </a:r>
            <a:r>
              <a:rPr lang="en-GB" sz="2177" dirty="0">
                <a:latin typeface="Liberation Sans" pitchFamily="18"/>
                <a:ea typeface="Microsoft YaHei" pitchFamily="2"/>
                <a:cs typeface="Lucida Sans" pitchFamily="2"/>
              </a:rPr>
              <a:t>: </a:t>
            </a:r>
            <a:r>
              <a:rPr lang="en-GB" sz="2177" dirty="0">
                <a:latin typeface="Liberation Sans" pitchFamily="18"/>
                <a:ea typeface="Microsoft YaHei" pitchFamily="2"/>
                <a:cs typeface="Lucida Sans" pitchFamily="2"/>
                <a:hlinkClick r:id="rId5"/>
              </a:rPr>
              <a:t>https://opensciencemooc.eu</a:t>
            </a:r>
            <a:r>
              <a:rPr lang="en-GB" sz="2177" dirty="0">
                <a:latin typeface="Liberation Sans" pitchFamily="18"/>
                <a:ea typeface="Microsoft YaHei" pitchFamily="2"/>
                <a:cs typeface="Lucida Sans" pitchFamily="2"/>
              </a:rPr>
              <a:t>  </a:t>
            </a:r>
          </a:p>
          <a:p>
            <a:pPr marL="345586" indent="-345586" algn="ctr" hangingPunct="0">
              <a:buFont typeface="Wingdings" panose="05000000000000000000" pitchFamily="2" charset="2"/>
              <a:buChar char="Ø"/>
            </a:pPr>
            <a:r>
              <a:rPr lang="en-GB" sz="2177" b="1" dirty="0">
                <a:latin typeface="Liberation Sans" pitchFamily="18"/>
                <a:ea typeface="Microsoft YaHei" pitchFamily="2"/>
                <a:cs typeface="Lucida Sans" pitchFamily="2"/>
              </a:rPr>
              <a:t>Twitter</a:t>
            </a:r>
            <a:r>
              <a:rPr lang="en-GB" sz="2177" dirty="0">
                <a:latin typeface="Liberation Sans" pitchFamily="18"/>
                <a:ea typeface="Microsoft YaHei" pitchFamily="2"/>
                <a:cs typeface="Lucida Sans" pitchFamily="2"/>
              </a:rPr>
              <a:t>: </a:t>
            </a:r>
            <a:r>
              <a:rPr lang="en-GB" sz="2177" dirty="0">
                <a:latin typeface="Liberation Sans" pitchFamily="18"/>
                <a:ea typeface="Microsoft YaHei" pitchFamily="2"/>
                <a:cs typeface="Lucida Sans" pitchFamily="2"/>
                <a:hlinkClick r:id="rId6"/>
              </a:rPr>
              <a:t>@</a:t>
            </a:r>
            <a:r>
              <a:rPr lang="en-GB" sz="2177" dirty="0" err="1">
                <a:latin typeface="Liberation Sans" pitchFamily="18"/>
                <a:ea typeface="Microsoft YaHei" pitchFamily="2"/>
                <a:cs typeface="Lucida Sans" pitchFamily="2"/>
                <a:hlinkClick r:id="rId6"/>
              </a:rPr>
              <a:t>OpenScienceMOOC</a:t>
            </a:r>
            <a:endParaRPr lang="en-GB" sz="2177" dirty="0">
              <a:latin typeface="Liberation Sans" pitchFamily="18"/>
              <a:ea typeface="Microsoft YaHei" pitchFamily="2"/>
              <a:cs typeface="Lucida Sans" pitchFamily="2"/>
            </a:endParaRPr>
          </a:p>
          <a:p>
            <a:pPr marL="345586" indent="-345586" algn="ctr" hangingPunct="0">
              <a:buFont typeface="Wingdings" panose="05000000000000000000" pitchFamily="2" charset="2"/>
              <a:buChar char="Ø"/>
            </a:pPr>
            <a:r>
              <a:rPr lang="en-GB" sz="2177" b="1" dirty="0">
                <a:latin typeface="Liberation Sans" pitchFamily="18"/>
                <a:ea typeface="Microsoft YaHei" pitchFamily="2"/>
                <a:cs typeface="Lucida Sans" pitchFamily="2"/>
              </a:rPr>
              <a:t>Email</a:t>
            </a:r>
            <a:r>
              <a:rPr lang="en-GB" sz="2177" dirty="0">
                <a:latin typeface="Liberation Sans" pitchFamily="18"/>
                <a:ea typeface="Microsoft YaHei" pitchFamily="2"/>
                <a:cs typeface="Lucida Sans" pitchFamily="2"/>
              </a:rPr>
              <a:t>: </a:t>
            </a:r>
            <a:r>
              <a:rPr lang="en-GB" sz="2177" dirty="0">
                <a:latin typeface="Liberation Sans" pitchFamily="18"/>
                <a:ea typeface="Microsoft YaHei" pitchFamily="2"/>
                <a:cs typeface="Lucida Sans" pitchFamily="2"/>
                <a:hlinkClick r:id="rId7"/>
              </a:rPr>
              <a:t>info@opensciencemooc.eu</a:t>
            </a:r>
            <a:r>
              <a:rPr lang="en-GB" sz="2177" dirty="0">
                <a:latin typeface="Liberation Sans" pitchFamily="18"/>
                <a:ea typeface="Microsoft YaHei" pitchFamily="2"/>
                <a:cs typeface="Lucida Sans" pitchFamily="2"/>
              </a:rPr>
              <a:t>  </a:t>
            </a:r>
          </a:p>
        </p:txBody>
      </p:sp>
      <p:pic>
        <p:nvPicPr>
          <p:cNvPr id="1026" name="Picture 2" descr="Code Ocean">
            <a:extLst>
              <a:ext uri="{FF2B5EF4-FFF2-40B4-BE49-F238E27FC236}">
                <a16:creationId xmlns:a16="http://schemas.microsoft.com/office/drawing/2014/main" id="{24BC6FA0-738D-4B0E-B9AD-E1D9548D274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6291" y="4003903"/>
            <a:ext cx="6628756" cy="6221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A728ECE-8F66-4975-B320-0682467AC628}"/>
              </a:ext>
            </a:extLst>
          </p:cNvPr>
          <p:cNvSpPr/>
          <p:nvPr/>
        </p:nvSpPr>
        <p:spPr>
          <a:xfrm>
            <a:off x="9482006" y="6488668"/>
            <a:ext cx="2008883" cy="369332"/>
          </a:xfrm>
          <a:prstGeom prst="rect">
            <a:avLst/>
          </a:prstGeom>
        </p:spPr>
        <p:txBody>
          <a:bodyPr wrap="none">
            <a:spAutoFit/>
          </a:bodyPr>
          <a:lstStyle/>
          <a:p>
            <a:r>
              <a:rPr lang="de-DE" dirty="0">
                <a:latin typeface="Open Sans"/>
                <a:hlinkClick r:id="rId9"/>
              </a:rPr>
              <a:t>@protohedgehog</a:t>
            </a:r>
            <a:endParaRPr lang="en-GB" dirty="0">
              <a:latin typeface="Open Sans"/>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5548" y="-96393"/>
            <a:ext cx="10058400" cy="1609344"/>
          </a:xfrm>
        </p:spPr>
        <p:txBody>
          <a:bodyPr/>
          <a:lstStyle/>
          <a:p>
            <a:r>
              <a:rPr lang="en-GB" dirty="0"/>
              <a:t>Questions?</a:t>
            </a:r>
          </a:p>
        </p:txBody>
      </p:sp>
      <p:pic>
        <p:nvPicPr>
          <p:cNvPr id="24578" name="Picture 2" descr="http://s.quickmeme.com/img/88/889e8dc50e5317af9ca93c715128f0cc67621732fddb587e978d91d0d23066d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2809" y="1117854"/>
            <a:ext cx="7733665" cy="4622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684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6658" y="97972"/>
            <a:ext cx="9078686" cy="556189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1556658" y="5726790"/>
            <a:ext cx="10058400" cy="668585"/>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lvl="0" hangingPunct="0">
              <a:lnSpc>
                <a:spcPct val="100000"/>
              </a:lnSpc>
              <a:spcBef>
                <a:spcPts val="0"/>
              </a:spcBef>
            </a:pPr>
            <a:r>
              <a:rPr lang="en-GB" sz="2400" b="1" dirty="0">
                <a:solidFill>
                  <a:schemeClr val="tx1"/>
                </a:solidFill>
                <a:latin typeface="Liberation Sans" pitchFamily="18"/>
                <a:ea typeface="Microsoft YaHei" pitchFamily="2"/>
                <a:cs typeface="Lucida Sans" pitchFamily="2"/>
              </a:rPr>
              <a:t>Do you believe that science can help us solve these problems?</a:t>
            </a:r>
          </a:p>
        </p:txBody>
      </p:sp>
      <p:sp>
        <p:nvSpPr>
          <p:cNvPr id="7" name="Rectangle 6"/>
          <p:cNvSpPr/>
          <p:nvPr/>
        </p:nvSpPr>
        <p:spPr>
          <a:xfrm>
            <a:off x="156067" y="6462303"/>
            <a:ext cx="7343959" cy="492443"/>
          </a:xfrm>
          <a:prstGeom prst="rect">
            <a:avLst/>
          </a:prstGeom>
        </p:spPr>
        <p:txBody>
          <a:bodyPr wrap="square">
            <a:spAutoFit/>
          </a:bodyPr>
          <a:lstStyle/>
          <a:p>
            <a:r>
              <a:rPr lang="en-GB" sz="1300" dirty="0">
                <a:latin typeface="Open Sans"/>
                <a:hlinkClick r:id="rId3"/>
              </a:rPr>
              <a:t>http://www.who.int/mediacentre/events/meetings/2015/un-sustainable-development-summit/en</a:t>
            </a:r>
            <a:endParaRPr lang="en-GB" sz="1300" dirty="0">
              <a:latin typeface="Open Sans"/>
            </a:endParaRPr>
          </a:p>
          <a:p>
            <a:endParaRPr lang="en-GB" sz="1300" dirty="0">
              <a:latin typeface="Open Sans"/>
            </a:endParaRPr>
          </a:p>
        </p:txBody>
      </p:sp>
      <p:sp>
        <p:nvSpPr>
          <p:cNvPr id="6" name="Rectangle 5">
            <a:extLst>
              <a:ext uri="{FF2B5EF4-FFF2-40B4-BE49-F238E27FC236}">
                <a16:creationId xmlns:a16="http://schemas.microsoft.com/office/drawing/2014/main" id="{3460B134-63F0-4A8E-AAFF-733F09E0C078}"/>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Tree>
    <p:extLst>
      <p:ext uri="{BB962C8B-B14F-4D97-AF65-F5344CB8AC3E}">
        <p14:creationId xmlns:p14="http://schemas.microsoft.com/office/powerpoint/2010/main" val="2357584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6732" y="314467"/>
            <a:ext cx="10515600" cy="1325563"/>
          </a:xfrm>
        </p:spPr>
        <p:txBody>
          <a:bodyPr/>
          <a:lstStyle/>
          <a:p>
            <a:r>
              <a:rPr lang="en-GB" b="1" dirty="0"/>
              <a:t>YES!</a:t>
            </a:r>
          </a:p>
        </p:txBody>
      </p:sp>
      <p:sp>
        <p:nvSpPr>
          <p:cNvPr id="3" name="Content Placeholder 2"/>
          <p:cNvSpPr>
            <a:spLocks noGrp="1"/>
          </p:cNvSpPr>
          <p:nvPr>
            <p:ph idx="1"/>
          </p:nvPr>
        </p:nvSpPr>
        <p:spPr>
          <a:xfrm>
            <a:off x="521770" y="1409833"/>
            <a:ext cx="5574230" cy="4023360"/>
          </a:xfrm>
        </p:spPr>
        <p:txBody>
          <a:bodyPr>
            <a:normAutofit/>
          </a:bodyPr>
          <a:lstStyle/>
          <a:p>
            <a:pPr marL="0" indent="0" algn="ctr">
              <a:buNone/>
            </a:pPr>
            <a:r>
              <a:rPr lang="en-GB" sz="2400" dirty="0">
                <a:latin typeface="Open Sans"/>
              </a:rPr>
              <a:t>But then you also </a:t>
            </a:r>
            <a:r>
              <a:rPr lang="en-GB" sz="2400" i="1" dirty="0">
                <a:latin typeface="Open Sans"/>
              </a:rPr>
              <a:t>must</a:t>
            </a:r>
            <a:r>
              <a:rPr lang="en-GB" sz="2400" dirty="0">
                <a:latin typeface="Open Sans"/>
              </a:rPr>
              <a:t> acknowledge that by preventing access to research, we are acting against meeting these goals.</a:t>
            </a:r>
            <a:br>
              <a:rPr lang="en-GB" sz="2400" dirty="0">
                <a:latin typeface="Open Sans"/>
              </a:rPr>
            </a:br>
            <a:endParaRPr lang="en-GB" sz="2400" dirty="0">
              <a:latin typeface="Open Sans"/>
            </a:endParaRPr>
          </a:p>
          <a:p>
            <a:pPr marL="0" indent="0" algn="ctr">
              <a:buNone/>
            </a:pPr>
            <a:r>
              <a:rPr lang="en-GB" sz="2400" dirty="0">
                <a:latin typeface="Open Sans"/>
              </a:rPr>
              <a:t>And this is what many in the present scholarly publishing industry are doing. In exchange for our money. </a:t>
            </a:r>
          </a:p>
          <a:p>
            <a:pPr algn="ctr"/>
            <a:endParaRPr lang="en-GB" sz="2400" dirty="0">
              <a:latin typeface="Open Sans"/>
            </a:endParaRPr>
          </a:p>
          <a:p>
            <a:pPr marL="0" indent="0" algn="ctr">
              <a:buNone/>
            </a:pPr>
            <a:r>
              <a:rPr lang="en-GB" sz="2400" b="1" dirty="0">
                <a:latin typeface="Open Sans"/>
              </a:rPr>
              <a:t>It’s not a bug. </a:t>
            </a:r>
            <a:r>
              <a:rPr lang="de-DE" sz="2400" b="1" dirty="0">
                <a:latin typeface="Open Sans"/>
              </a:rPr>
              <a:t>It‘s a feature.</a:t>
            </a:r>
            <a:endParaRPr lang="en-GB" sz="2400" b="1" dirty="0">
              <a:latin typeface="Open Sans"/>
            </a:endParaRPr>
          </a:p>
        </p:txBody>
      </p:sp>
      <p:sp>
        <p:nvSpPr>
          <p:cNvPr id="5" name="Rectangle 4">
            <a:extLst>
              <a:ext uri="{FF2B5EF4-FFF2-40B4-BE49-F238E27FC236}">
                <a16:creationId xmlns:a16="http://schemas.microsoft.com/office/drawing/2014/main" id="{F9394119-1985-4F79-9192-760DACF5F055}"/>
              </a:ext>
            </a:extLst>
          </p:cNvPr>
          <p:cNvSpPr/>
          <p:nvPr/>
        </p:nvSpPr>
        <p:spPr>
          <a:xfrm>
            <a:off x="9433368" y="6488668"/>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pic>
        <p:nvPicPr>
          <p:cNvPr id="8" name="Picture 2" descr="Image result for what if its all a hoax">
            <a:extLst>
              <a:ext uri="{FF2B5EF4-FFF2-40B4-BE49-F238E27FC236}">
                <a16:creationId xmlns:a16="http://schemas.microsoft.com/office/drawing/2014/main" id="{073014D5-3EB3-4D7F-92C2-5D07AD031B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5423" y="1555639"/>
            <a:ext cx="5254807" cy="358494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5D41A1F-AB95-4ECF-9292-89C431BBE6A9}"/>
              </a:ext>
            </a:extLst>
          </p:cNvPr>
          <p:cNvSpPr txBox="1"/>
          <p:nvPr/>
        </p:nvSpPr>
        <p:spPr>
          <a:xfrm>
            <a:off x="714142" y="5702006"/>
            <a:ext cx="5381858" cy="461665"/>
          </a:xfrm>
          <a:prstGeom prst="rect">
            <a:avLst/>
          </a:prstGeom>
          <a:noFill/>
        </p:spPr>
        <p:txBody>
          <a:bodyPr wrap="none" rtlCol="0">
            <a:spAutoFit/>
          </a:bodyPr>
          <a:lstStyle/>
          <a:p>
            <a:r>
              <a:rPr lang="en-GB" sz="2400" dirty="0"/>
              <a:t>All four ‘crises’ contribute to this together</a:t>
            </a:r>
          </a:p>
        </p:txBody>
      </p:sp>
    </p:spTree>
    <p:extLst>
      <p:ext uri="{BB962C8B-B14F-4D97-AF65-F5344CB8AC3E}">
        <p14:creationId xmlns:p14="http://schemas.microsoft.com/office/powerpoint/2010/main" val="17522082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13220</TotalTime>
  <Words>3032</Words>
  <Application>Microsoft Office PowerPoint</Application>
  <PresentationFormat>Widescreen</PresentationFormat>
  <Paragraphs>502</Paragraphs>
  <Slides>78</Slides>
  <Notes>25</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78</vt:i4>
      </vt:variant>
    </vt:vector>
  </HeadingPairs>
  <TitlesOfParts>
    <vt:vector size="93" baseType="lpstr">
      <vt:lpstr>Microsoft YaHei</vt:lpstr>
      <vt:lpstr>-apple-system</vt:lpstr>
      <vt:lpstr>Arial</vt:lpstr>
      <vt:lpstr>Calibri</vt:lpstr>
      <vt:lpstr>Calibri Light</vt:lpstr>
      <vt:lpstr>Helvetica Neue</vt:lpstr>
      <vt:lpstr>Lato</vt:lpstr>
      <vt:lpstr>Liberation Sans</vt:lpstr>
      <vt:lpstr>Lucida Sans</vt:lpstr>
      <vt:lpstr>Open Sans</vt:lpstr>
      <vt:lpstr>Segoe UI</vt:lpstr>
      <vt:lpstr>Source Sans Pro</vt:lpstr>
      <vt:lpstr>Wingdings</vt:lpstr>
      <vt:lpstr>Wingdings 2</vt:lpstr>
      <vt:lpstr>Office Theme</vt:lpstr>
      <vt:lpstr>Reproducibility: Or, How I Learned to Stop Worrying and Love Open Science</vt:lpstr>
      <vt:lpstr>We are in the midst of a global scientific ‘crisis’</vt:lpstr>
      <vt:lpstr>1. The Access Crisis</vt:lpstr>
      <vt:lpstr>PowerPoint Presentation</vt:lpstr>
      <vt:lpstr>3. The Serials Crisis</vt:lpstr>
      <vt:lpstr>4. The Evaluation Crisis</vt:lpstr>
      <vt:lpstr>PowerPoint Presentation</vt:lpstr>
      <vt:lpstr>PowerPoint Presentation</vt:lpstr>
      <vt:lpstr>YES!</vt:lpstr>
      <vt:lpstr>PowerPoint Presentation</vt:lpstr>
      <vt:lpstr>Why Open Science now?</vt:lpstr>
      <vt:lpstr>But...what is “Open Science”, exactly?</vt:lpstr>
      <vt:lpstr>PowerPoint Presentation</vt:lpstr>
      <vt:lpstr>PowerPoint Presentation</vt:lpstr>
      <vt:lpstr>PowerPoint Presentation</vt:lpstr>
      <vt:lpstr>PowerPoint Presentation</vt:lpstr>
      <vt:lpstr>PowerPoint Presentation</vt:lpstr>
      <vt:lpstr>On Open Science and culture change</vt:lpstr>
      <vt:lpstr>Have you ever met an average academic?</vt:lpstr>
      <vt:lpstr>PowerPoint Presentation</vt:lpstr>
      <vt:lpstr>Principles in open science</vt:lpstr>
      <vt:lpstr>PowerPoint Presentation</vt:lpstr>
      <vt:lpstr>This is the absolute WRONG message to be sending to students and researchers</vt:lpstr>
      <vt:lpstr>How does reproducibility fit in?</vt:lpstr>
      <vt:lpstr>Something ain’t quite right..</vt:lpstr>
      <vt:lpstr>What is reproducibility?</vt:lpstr>
      <vt:lpstr>What is reproducibility?</vt:lpstr>
      <vt:lpstr>What is reproducibility?</vt:lpstr>
      <vt:lpstr>PowerPoint Presentation</vt:lpstr>
      <vt:lpstr>Why does this matter?</vt:lpstr>
      <vt:lpstr>PowerPoint Presentation</vt:lpstr>
      <vt:lpstr>Solution 1? Registered reports</vt:lpstr>
      <vt:lpstr>Solution 2? Open notebook science and ‘reproducible papers’</vt:lpstr>
      <vt:lpstr>Solution 3? Mandates and policies!</vt:lpstr>
      <vt:lpstr>Solution 4? Pledges!</vt:lpstr>
      <vt:lpstr>PowerPoint Presentation</vt:lpstr>
      <vt:lpstr>PowerPoint Presentation</vt:lpstr>
      <vt:lpstr>PowerPoint Presentation</vt:lpstr>
      <vt:lpstr>WHAT WE HAVE HERE IS A FAILURE TO COMMUNICATE</vt:lpstr>
      <vt:lpstr>Mega-publishers are corrupting Open Science</vt:lpstr>
      <vt:lpstr>Germany versus Elsevier</vt:lpstr>
      <vt:lpstr>PowerPoint Presentation</vt:lpstr>
      <vt:lpstr>Attitudes versus practice</vt:lpstr>
      <vt:lpstr>PowerPoint Presentation</vt:lpstr>
      <vt:lpstr>Sorry for the crap quality…</vt:lpstr>
      <vt:lpstr>It is time to change the conversation</vt:lpstr>
      <vt:lpstr>PowerPoint Presentation</vt:lpstr>
      <vt:lpstr>Openness is good for your work and career</vt:lpstr>
      <vt:lpstr>PowerPoint Presentation</vt:lpstr>
      <vt:lpstr>Being more open helps so much</vt:lpstr>
      <vt:lpstr>The future is OPEN</vt:lpstr>
      <vt:lpstr>PowerPoint Presentation</vt:lpstr>
      <vt:lpstr>PowerPoint Presentation</vt:lpstr>
      <vt:lpstr>What can we all achieve if we stand together?</vt:lpstr>
      <vt:lpstr>What do we need to change cultures?</vt:lpstr>
      <vt:lpstr>Introducing the Open Science MOOC*</vt:lpstr>
      <vt:lpstr>Our vision of the future</vt:lpstr>
      <vt:lpstr>The way we do research has changed for good</vt:lpstr>
      <vt:lpstr>We should be training ourselves</vt:lpstr>
      <vt:lpstr>How do we get to where we want?</vt:lpstr>
      <vt:lpstr>The best researchers have already reinvented themselves into Openness</vt:lpstr>
      <vt:lpstr>What do researchers care about?</vt:lpstr>
      <vt:lpstr>PowerPoint Presentation</vt:lpstr>
      <vt:lpstr>A fully interactive learning style</vt:lpstr>
      <vt:lpstr>Modular learning</vt:lpstr>
      <vt:lpstr>PowerPoint Presentation</vt:lpstr>
      <vt:lpstr>Open for re-use</vt:lpstr>
      <vt:lpstr>Skeptical? You should be.</vt:lpstr>
      <vt:lpstr>Some small future challenges</vt:lpstr>
      <vt:lpstr>Promising initiatives in this space</vt:lpstr>
      <vt:lpstr>What could the future of scholarly communication look like?</vt:lpstr>
      <vt:lpstr>Welcome to the networked 21st century</vt:lpstr>
      <vt:lpstr>We have the tools to blow things wide open</vt:lpstr>
      <vt:lpstr>The ultimate goal</vt:lpstr>
      <vt:lpstr>Or…</vt:lpstr>
      <vt:lpstr>LEARN MORE!</vt:lpstr>
      <vt:lpstr>Thanks!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tennant</dc:creator>
  <cp:lastModifiedBy>jon tennant</cp:lastModifiedBy>
  <cp:revision>272</cp:revision>
  <dcterms:created xsi:type="dcterms:W3CDTF">2018-09-13T06:49:22Z</dcterms:created>
  <dcterms:modified xsi:type="dcterms:W3CDTF">2018-10-21T05:47:09Z</dcterms:modified>
</cp:coreProperties>
</file>