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431" r:id="rId3"/>
    <p:sldId id="257" r:id="rId4"/>
    <p:sldId id="430" r:id="rId5"/>
    <p:sldId id="416" r:id="rId6"/>
    <p:sldId id="273" r:id="rId7"/>
    <p:sldId id="274" r:id="rId8"/>
    <p:sldId id="259" r:id="rId9"/>
    <p:sldId id="427" r:id="rId10"/>
    <p:sldId id="424" r:id="rId11"/>
    <p:sldId id="425" r:id="rId12"/>
    <p:sldId id="401" r:id="rId13"/>
    <p:sldId id="422" r:id="rId14"/>
    <p:sldId id="432" r:id="rId15"/>
    <p:sldId id="423" r:id="rId16"/>
    <p:sldId id="418" r:id="rId17"/>
    <p:sldId id="293" r:id="rId18"/>
    <p:sldId id="429" r:id="rId19"/>
    <p:sldId id="261" r:id="rId20"/>
    <p:sldId id="384" r:id="rId21"/>
    <p:sldId id="434" r:id="rId22"/>
    <p:sldId id="3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CCD54E-97FB-4F0C-BD7A-7025F452F21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085126D6-4638-4712-B7C4-1F9F7D15978F}">
      <dgm:prSet phldrT="[Text]"/>
      <dgm:spPr/>
      <dgm:t>
        <a:bodyPr/>
        <a:lstStyle/>
        <a:p>
          <a:r>
            <a:rPr lang="en-GB" dirty="0"/>
            <a:t>Open Science Coalition</a:t>
          </a:r>
        </a:p>
      </dgm:t>
    </dgm:pt>
    <dgm:pt modelId="{2089B1D7-2711-4A04-BD55-0C5578C1F4E2}" type="parTrans" cxnId="{56465CC8-427E-499A-AEC8-254474D5E987}">
      <dgm:prSet/>
      <dgm:spPr/>
      <dgm:t>
        <a:bodyPr/>
        <a:lstStyle/>
        <a:p>
          <a:endParaRPr lang="en-GB"/>
        </a:p>
      </dgm:t>
    </dgm:pt>
    <dgm:pt modelId="{350B3B64-2C67-4C5D-BFBF-D37F9ACAB6FD}" type="sibTrans" cxnId="{56465CC8-427E-499A-AEC8-254474D5E987}">
      <dgm:prSet/>
      <dgm:spPr/>
      <dgm:t>
        <a:bodyPr/>
        <a:lstStyle/>
        <a:p>
          <a:endParaRPr lang="en-GB"/>
        </a:p>
      </dgm:t>
    </dgm:pt>
    <dgm:pt modelId="{5AD7154C-366D-47BD-8CFB-95E970639BF5}">
      <dgm:prSet phldrT="[Text]"/>
      <dgm:spPr/>
      <dgm:t>
        <a:bodyPr/>
        <a:lstStyle/>
        <a:p>
          <a:r>
            <a:rPr lang="en-GB" dirty="0"/>
            <a:t>Political and public activism</a:t>
          </a:r>
        </a:p>
      </dgm:t>
    </dgm:pt>
    <dgm:pt modelId="{8E9A08C3-BBE8-478F-9353-3CC7F422BABE}" type="parTrans" cxnId="{96D0BB23-7EE2-4992-BA2C-2248245829BA}">
      <dgm:prSet/>
      <dgm:spPr/>
      <dgm:t>
        <a:bodyPr/>
        <a:lstStyle/>
        <a:p>
          <a:endParaRPr lang="en-GB"/>
        </a:p>
      </dgm:t>
    </dgm:pt>
    <dgm:pt modelId="{3AD5D23C-CCF7-419E-9E24-344E1F2421A8}" type="sibTrans" cxnId="{96D0BB23-7EE2-4992-BA2C-2248245829BA}">
      <dgm:prSet/>
      <dgm:spPr/>
      <dgm:t>
        <a:bodyPr/>
        <a:lstStyle/>
        <a:p>
          <a:endParaRPr lang="en-GB"/>
        </a:p>
      </dgm:t>
    </dgm:pt>
    <dgm:pt modelId="{18A9B390-13F1-4C50-958B-ABA25E0F9090}">
      <dgm:prSet phldrT="[Text]"/>
      <dgm:spPr/>
      <dgm:t>
        <a:bodyPr/>
        <a:lstStyle/>
        <a:p>
          <a:r>
            <a:rPr lang="en-GB" dirty="0"/>
            <a:t>Tools, services, and infrastructure</a:t>
          </a:r>
        </a:p>
      </dgm:t>
    </dgm:pt>
    <dgm:pt modelId="{4F9BFC0C-7B32-432E-ADB0-2F12EC4AA8F5}" type="parTrans" cxnId="{825DE935-5E3D-47B7-99CE-E1958302E9EC}">
      <dgm:prSet/>
      <dgm:spPr/>
      <dgm:t>
        <a:bodyPr/>
        <a:lstStyle/>
        <a:p>
          <a:endParaRPr lang="en-GB"/>
        </a:p>
      </dgm:t>
    </dgm:pt>
    <dgm:pt modelId="{D1382D9F-9B73-43E7-874F-7D78A003E0E0}" type="sibTrans" cxnId="{825DE935-5E3D-47B7-99CE-E1958302E9EC}">
      <dgm:prSet/>
      <dgm:spPr/>
      <dgm:t>
        <a:bodyPr/>
        <a:lstStyle/>
        <a:p>
          <a:endParaRPr lang="en-GB"/>
        </a:p>
      </dgm:t>
    </dgm:pt>
    <dgm:pt modelId="{02B33C0E-75C0-4E49-A29F-8753F53F97CE}">
      <dgm:prSet phldrT="[Text]"/>
      <dgm:spPr/>
      <dgm:t>
        <a:bodyPr/>
        <a:lstStyle/>
        <a:p>
          <a:r>
            <a:rPr lang="en-GB" dirty="0"/>
            <a:t>Community engagement, training, and education</a:t>
          </a:r>
        </a:p>
      </dgm:t>
    </dgm:pt>
    <dgm:pt modelId="{48574B67-6D43-4855-9E28-DDA7E892DAEB}" type="parTrans" cxnId="{F83B7CFB-5FBE-4DB7-88E5-2A507F05AE41}">
      <dgm:prSet/>
      <dgm:spPr/>
      <dgm:t>
        <a:bodyPr/>
        <a:lstStyle/>
        <a:p>
          <a:endParaRPr lang="en-GB"/>
        </a:p>
      </dgm:t>
    </dgm:pt>
    <dgm:pt modelId="{1162F293-D316-4AB5-BC9B-309941370D13}" type="sibTrans" cxnId="{F83B7CFB-5FBE-4DB7-88E5-2A507F05AE41}">
      <dgm:prSet/>
      <dgm:spPr/>
      <dgm:t>
        <a:bodyPr/>
        <a:lstStyle/>
        <a:p>
          <a:endParaRPr lang="en-GB"/>
        </a:p>
      </dgm:t>
    </dgm:pt>
    <dgm:pt modelId="{89357F26-7CB7-4B36-B40E-CEFE486FFF6B}" type="pres">
      <dgm:prSet presAssocID="{C5CCD54E-97FB-4F0C-BD7A-7025F452F21D}" presName="Name0" presStyleCnt="0">
        <dgm:presLayoutVars>
          <dgm:chPref val="1"/>
          <dgm:dir/>
          <dgm:animOne val="branch"/>
          <dgm:animLvl val="lvl"/>
          <dgm:resizeHandles val="exact"/>
        </dgm:presLayoutVars>
      </dgm:prSet>
      <dgm:spPr/>
    </dgm:pt>
    <dgm:pt modelId="{8E13165F-4AB5-4F32-8A65-5287624E8465}" type="pres">
      <dgm:prSet presAssocID="{085126D6-4638-4712-B7C4-1F9F7D15978F}" presName="root1" presStyleCnt="0"/>
      <dgm:spPr/>
    </dgm:pt>
    <dgm:pt modelId="{614BAAFE-E076-4337-B206-6CC44190C1C8}" type="pres">
      <dgm:prSet presAssocID="{085126D6-4638-4712-B7C4-1F9F7D15978F}" presName="LevelOneTextNode" presStyleLbl="node0" presStyleIdx="0" presStyleCnt="1">
        <dgm:presLayoutVars>
          <dgm:chPref val="3"/>
        </dgm:presLayoutVars>
      </dgm:prSet>
      <dgm:spPr/>
    </dgm:pt>
    <dgm:pt modelId="{77C5DD04-9C7F-437D-9FDF-FF7E03434763}" type="pres">
      <dgm:prSet presAssocID="{085126D6-4638-4712-B7C4-1F9F7D15978F}" presName="level2hierChild" presStyleCnt="0"/>
      <dgm:spPr/>
    </dgm:pt>
    <dgm:pt modelId="{0CBEC564-4621-4307-A698-0DC880F59E8A}" type="pres">
      <dgm:prSet presAssocID="{8E9A08C3-BBE8-478F-9353-3CC7F422BABE}" presName="conn2-1" presStyleLbl="parChTrans1D2" presStyleIdx="0" presStyleCnt="3"/>
      <dgm:spPr/>
    </dgm:pt>
    <dgm:pt modelId="{4C8E39DC-8D38-41C3-AE9D-E7CFEBCF95BD}" type="pres">
      <dgm:prSet presAssocID="{8E9A08C3-BBE8-478F-9353-3CC7F422BABE}" presName="connTx" presStyleLbl="parChTrans1D2" presStyleIdx="0" presStyleCnt="3"/>
      <dgm:spPr/>
    </dgm:pt>
    <dgm:pt modelId="{2AFDDF35-1E6A-49FC-A285-C0DC207963B8}" type="pres">
      <dgm:prSet presAssocID="{5AD7154C-366D-47BD-8CFB-95E970639BF5}" presName="root2" presStyleCnt="0"/>
      <dgm:spPr/>
    </dgm:pt>
    <dgm:pt modelId="{EF741EF8-D4A5-49BF-A817-AA133FB8A019}" type="pres">
      <dgm:prSet presAssocID="{5AD7154C-366D-47BD-8CFB-95E970639BF5}" presName="LevelTwoTextNode" presStyleLbl="node2" presStyleIdx="0" presStyleCnt="3">
        <dgm:presLayoutVars>
          <dgm:chPref val="3"/>
        </dgm:presLayoutVars>
      </dgm:prSet>
      <dgm:spPr/>
    </dgm:pt>
    <dgm:pt modelId="{10D87209-50A0-4785-AD3E-E4C9B447C037}" type="pres">
      <dgm:prSet presAssocID="{5AD7154C-366D-47BD-8CFB-95E970639BF5}" presName="level3hierChild" presStyleCnt="0"/>
      <dgm:spPr/>
    </dgm:pt>
    <dgm:pt modelId="{802B1F93-E120-4286-8561-5AB38C155278}" type="pres">
      <dgm:prSet presAssocID="{4F9BFC0C-7B32-432E-ADB0-2F12EC4AA8F5}" presName="conn2-1" presStyleLbl="parChTrans1D2" presStyleIdx="1" presStyleCnt="3"/>
      <dgm:spPr/>
    </dgm:pt>
    <dgm:pt modelId="{B670D677-960B-41E7-8D92-9E490074E863}" type="pres">
      <dgm:prSet presAssocID="{4F9BFC0C-7B32-432E-ADB0-2F12EC4AA8F5}" presName="connTx" presStyleLbl="parChTrans1D2" presStyleIdx="1" presStyleCnt="3"/>
      <dgm:spPr/>
    </dgm:pt>
    <dgm:pt modelId="{4202C456-6193-49B5-845B-7671F2C6C098}" type="pres">
      <dgm:prSet presAssocID="{18A9B390-13F1-4C50-958B-ABA25E0F9090}" presName="root2" presStyleCnt="0"/>
      <dgm:spPr/>
    </dgm:pt>
    <dgm:pt modelId="{DD853928-CB83-4E0E-8E06-2FCFB86CB8E4}" type="pres">
      <dgm:prSet presAssocID="{18A9B390-13F1-4C50-958B-ABA25E0F9090}" presName="LevelTwoTextNode" presStyleLbl="node2" presStyleIdx="1" presStyleCnt="3">
        <dgm:presLayoutVars>
          <dgm:chPref val="3"/>
        </dgm:presLayoutVars>
      </dgm:prSet>
      <dgm:spPr/>
    </dgm:pt>
    <dgm:pt modelId="{D926A874-7CB4-4A2E-B1D4-EDD06054901D}" type="pres">
      <dgm:prSet presAssocID="{18A9B390-13F1-4C50-958B-ABA25E0F9090}" presName="level3hierChild" presStyleCnt="0"/>
      <dgm:spPr/>
    </dgm:pt>
    <dgm:pt modelId="{F2D8EC11-E589-41D8-9360-13DC1B03B23A}" type="pres">
      <dgm:prSet presAssocID="{48574B67-6D43-4855-9E28-DDA7E892DAEB}" presName="conn2-1" presStyleLbl="parChTrans1D2" presStyleIdx="2" presStyleCnt="3"/>
      <dgm:spPr/>
    </dgm:pt>
    <dgm:pt modelId="{FDEAC014-0532-46AD-B934-DEFB77824169}" type="pres">
      <dgm:prSet presAssocID="{48574B67-6D43-4855-9E28-DDA7E892DAEB}" presName="connTx" presStyleLbl="parChTrans1D2" presStyleIdx="2" presStyleCnt="3"/>
      <dgm:spPr/>
    </dgm:pt>
    <dgm:pt modelId="{E9DDAFE3-F275-4409-8844-C7C292BD9F8E}" type="pres">
      <dgm:prSet presAssocID="{02B33C0E-75C0-4E49-A29F-8753F53F97CE}" presName="root2" presStyleCnt="0"/>
      <dgm:spPr/>
    </dgm:pt>
    <dgm:pt modelId="{BEAF9481-AE78-4E3A-80E2-512720BBAC33}" type="pres">
      <dgm:prSet presAssocID="{02B33C0E-75C0-4E49-A29F-8753F53F97CE}" presName="LevelTwoTextNode" presStyleLbl="node2" presStyleIdx="2" presStyleCnt="3">
        <dgm:presLayoutVars>
          <dgm:chPref val="3"/>
        </dgm:presLayoutVars>
      </dgm:prSet>
      <dgm:spPr/>
    </dgm:pt>
    <dgm:pt modelId="{BD6F95C7-FC87-4B03-B6BD-C081BF19B109}" type="pres">
      <dgm:prSet presAssocID="{02B33C0E-75C0-4E49-A29F-8753F53F97CE}" presName="level3hierChild" presStyleCnt="0"/>
      <dgm:spPr/>
    </dgm:pt>
  </dgm:ptLst>
  <dgm:cxnLst>
    <dgm:cxn modelId="{977A1B09-94C5-4BE1-9031-8F62C443EBBE}" type="presOf" srcId="{5AD7154C-366D-47BD-8CFB-95E970639BF5}" destId="{EF741EF8-D4A5-49BF-A817-AA133FB8A019}" srcOrd="0" destOrd="0" presId="urn:microsoft.com/office/officeart/2008/layout/HorizontalMultiLevelHierarchy"/>
    <dgm:cxn modelId="{844F0312-FE29-4100-9EB7-21D1C53B009D}" type="presOf" srcId="{18A9B390-13F1-4C50-958B-ABA25E0F9090}" destId="{DD853928-CB83-4E0E-8E06-2FCFB86CB8E4}" srcOrd="0" destOrd="0" presId="urn:microsoft.com/office/officeart/2008/layout/HorizontalMultiLevelHierarchy"/>
    <dgm:cxn modelId="{B5FB151C-57AB-4BD1-B4D9-53C85E00078B}" type="presOf" srcId="{8E9A08C3-BBE8-478F-9353-3CC7F422BABE}" destId="{4C8E39DC-8D38-41C3-AE9D-E7CFEBCF95BD}" srcOrd="1" destOrd="0" presId="urn:microsoft.com/office/officeart/2008/layout/HorizontalMultiLevelHierarchy"/>
    <dgm:cxn modelId="{96D0BB23-7EE2-4992-BA2C-2248245829BA}" srcId="{085126D6-4638-4712-B7C4-1F9F7D15978F}" destId="{5AD7154C-366D-47BD-8CFB-95E970639BF5}" srcOrd="0" destOrd="0" parTransId="{8E9A08C3-BBE8-478F-9353-3CC7F422BABE}" sibTransId="{3AD5D23C-CCF7-419E-9E24-344E1F2421A8}"/>
    <dgm:cxn modelId="{825DE935-5E3D-47B7-99CE-E1958302E9EC}" srcId="{085126D6-4638-4712-B7C4-1F9F7D15978F}" destId="{18A9B390-13F1-4C50-958B-ABA25E0F9090}" srcOrd="1" destOrd="0" parTransId="{4F9BFC0C-7B32-432E-ADB0-2F12EC4AA8F5}" sibTransId="{D1382D9F-9B73-43E7-874F-7D78A003E0E0}"/>
    <dgm:cxn modelId="{58F8F05B-E9B3-4324-895A-0838C70F49DB}" type="presOf" srcId="{02B33C0E-75C0-4E49-A29F-8753F53F97CE}" destId="{BEAF9481-AE78-4E3A-80E2-512720BBAC33}" srcOrd="0" destOrd="0" presId="urn:microsoft.com/office/officeart/2008/layout/HorizontalMultiLevelHierarchy"/>
    <dgm:cxn modelId="{1180A647-F821-4C9F-BA50-1659E9E85BE7}" type="presOf" srcId="{48574B67-6D43-4855-9E28-DDA7E892DAEB}" destId="{FDEAC014-0532-46AD-B934-DEFB77824169}" srcOrd="1" destOrd="0" presId="urn:microsoft.com/office/officeart/2008/layout/HorizontalMultiLevelHierarchy"/>
    <dgm:cxn modelId="{42122A48-BC5E-452C-A45F-FA4D209B63C1}" type="presOf" srcId="{4F9BFC0C-7B32-432E-ADB0-2F12EC4AA8F5}" destId="{B670D677-960B-41E7-8D92-9E490074E863}" srcOrd="1" destOrd="0" presId="urn:microsoft.com/office/officeart/2008/layout/HorizontalMultiLevelHierarchy"/>
    <dgm:cxn modelId="{03F36AAE-33CF-48C5-8D30-D9181F4B69E6}" type="presOf" srcId="{4F9BFC0C-7B32-432E-ADB0-2F12EC4AA8F5}" destId="{802B1F93-E120-4286-8561-5AB38C155278}" srcOrd="0" destOrd="0" presId="urn:microsoft.com/office/officeart/2008/layout/HorizontalMultiLevelHierarchy"/>
    <dgm:cxn modelId="{D0F713BA-B0BA-4B46-8629-EEDCBC171C87}" type="presOf" srcId="{48574B67-6D43-4855-9E28-DDA7E892DAEB}" destId="{F2D8EC11-E589-41D8-9360-13DC1B03B23A}" srcOrd="0" destOrd="0" presId="urn:microsoft.com/office/officeart/2008/layout/HorizontalMultiLevelHierarchy"/>
    <dgm:cxn modelId="{56465CC8-427E-499A-AEC8-254474D5E987}" srcId="{C5CCD54E-97FB-4F0C-BD7A-7025F452F21D}" destId="{085126D6-4638-4712-B7C4-1F9F7D15978F}" srcOrd="0" destOrd="0" parTransId="{2089B1D7-2711-4A04-BD55-0C5578C1F4E2}" sibTransId="{350B3B64-2C67-4C5D-BFBF-D37F9ACAB6FD}"/>
    <dgm:cxn modelId="{568564CB-4A23-46EC-A9CE-CEFCDF29FAD9}" type="presOf" srcId="{085126D6-4638-4712-B7C4-1F9F7D15978F}" destId="{614BAAFE-E076-4337-B206-6CC44190C1C8}" srcOrd="0" destOrd="0" presId="urn:microsoft.com/office/officeart/2008/layout/HorizontalMultiLevelHierarchy"/>
    <dgm:cxn modelId="{1B7C8BCE-A140-4E54-804A-FE087C30EB05}" type="presOf" srcId="{C5CCD54E-97FB-4F0C-BD7A-7025F452F21D}" destId="{89357F26-7CB7-4B36-B40E-CEFE486FFF6B}" srcOrd="0" destOrd="0" presId="urn:microsoft.com/office/officeart/2008/layout/HorizontalMultiLevelHierarchy"/>
    <dgm:cxn modelId="{03C42ED5-750E-434F-8A5C-391677B1DA1D}" type="presOf" srcId="{8E9A08C3-BBE8-478F-9353-3CC7F422BABE}" destId="{0CBEC564-4621-4307-A698-0DC880F59E8A}" srcOrd="0" destOrd="0" presId="urn:microsoft.com/office/officeart/2008/layout/HorizontalMultiLevelHierarchy"/>
    <dgm:cxn modelId="{F83B7CFB-5FBE-4DB7-88E5-2A507F05AE41}" srcId="{085126D6-4638-4712-B7C4-1F9F7D15978F}" destId="{02B33C0E-75C0-4E49-A29F-8753F53F97CE}" srcOrd="2" destOrd="0" parTransId="{48574B67-6D43-4855-9E28-DDA7E892DAEB}" sibTransId="{1162F293-D316-4AB5-BC9B-309941370D13}"/>
    <dgm:cxn modelId="{1D6760E9-A89C-47F6-8D1F-A3215143CD2C}" type="presParOf" srcId="{89357F26-7CB7-4B36-B40E-CEFE486FFF6B}" destId="{8E13165F-4AB5-4F32-8A65-5287624E8465}" srcOrd="0" destOrd="0" presId="urn:microsoft.com/office/officeart/2008/layout/HorizontalMultiLevelHierarchy"/>
    <dgm:cxn modelId="{5FD98CF4-502F-406A-9DA4-C900C46A7653}" type="presParOf" srcId="{8E13165F-4AB5-4F32-8A65-5287624E8465}" destId="{614BAAFE-E076-4337-B206-6CC44190C1C8}" srcOrd="0" destOrd="0" presId="urn:microsoft.com/office/officeart/2008/layout/HorizontalMultiLevelHierarchy"/>
    <dgm:cxn modelId="{679C117C-9278-489B-B84E-387D285602C8}" type="presParOf" srcId="{8E13165F-4AB5-4F32-8A65-5287624E8465}" destId="{77C5DD04-9C7F-437D-9FDF-FF7E03434763}" srcOrd="1" destOrd="0" presId="urn:microsoft.com/office/officeart/2008/layout/HorizontalMultiLevelHierarchy"/>
    <dgm:cxn modelId="{A615EF78-30A3-495E-B6E1-776694BD151B}" type="presParOf" srcId="{77C5DD04-9C7F-437D-9FDF-FF7E03434763}" destId="{0CBEC564-4621-4307-A698-0DC880F59E8A}" srcOrd="0" destOrd="0" presId="urn:microsoft.com/office/officeart/2008/layout/HorizontalMultiLevelHierarchy"/>
    <dgm:cxn modelId="{766DAB4A-1A41-493C-8454-76331BCABB38}" type="presParOf" srcId="{0CBEC564-4621-4307-A698-0DC880F59E8A}" destId="{4C8E39DC-8D38-41C3-AE9D-E7CFEBCF95BD}" srcOrd="0" destOrd="0" presId="urn:microsoft.com/office/officeart/2008/layout/HorizontalMultiLevelHierarchy"/>
    <dgm:cxn modelId="{3EB016D5-A6D6-402A-9F39-C8BDB252882B}" type="presParOf" srcId="{77C5DD04-9C7F-437D-9FDF-FF7E03434763}" destId="{2AFDDF35-1E6A-49FC-A285-C0DC207963B8}" srcOrd="1" destOrd="0" presId="urn:microsoft.com/office/officeart/2008/layout/HorizontalMultiLevelHierarchy"/>
    <dgm:cxn modelId="{1FAE4F47-3AED-4F28-9411-1A72EE0D751A}" type="presParOf" srcId="{2AFDDF35-1E6A-49FC-A285-C0DC207963B8}" destId="{EF741EF8-D4A5-49BF-A817-AA133FB8A019}" srcOrd="0" destOrd="0" presId="urn:microsoft.com/office/officeart/2008/layout/HorizontalMultiLevelHierarchy"/>
    <dgm:cxn modelId="{28D41CCA-5129-45C1-830B-076F375A8826}" type="presParOf" srcId="{2AFDDF35-1E6A-49FC-A285-C0DC207963B8}" destId="{10D87209-50A0-4785-AD3E-E4C9B447C037}" srcOrd="1" destOrd="0" presId="urn:microsoft.com/office/officeart/2008/layout/HorizontalMultiLevelHierarchy"/>
    <dgm:cxn modelId="{6D22B6B1-3991-4351-AD93-5CA0AE3BE8C5}" type="presParOf" srcId="{77C5DD04-9C7F-437D-9FDF-FF7E03434763}" destId="{802B1F93-E120-4286-8561-5AB38C155278}" srcOrd="2" destOrd="0" presId="urn:microsoft.com/office/officeart/2008/layout/HorizontalMultiLevelHierarchy"/>
    <dgm:cxn modelId="{AFD81D50-69D1-49F5-BFD6-CF96B9D16260}" type="presParOf" srcId="{802B1F93-E120-4286-8561-5AB38C155278}" destId="{B670D677-960B-41E7-8D92-9E490074E863}" srcOrd="0" destOrd="0" presId="urn:microsoft.com/office/officeart/2008/layout/HorizontalMultiLevelHierarchy"/>
    <dgm:cxn modelId="{0E5556B8-8226-4D6B-80EF-A182ACAE5197}" type="presParOf" srcId="{77C5DD04-9C7F-437D-9FDF-FF7E03434763}" destId="{4202C456-6193-49B5-845B-7671F2C6C098}" srcOrd="3" destOrd="0" presId="urn:microsoft.com/office/officeart/2008/layout/HorizontalMultiLevelHierarchy"/>
    <dgm:cxn modelId="{A5479E5A-CBF0-4F90-A621-8EB3A8133AE4}" type="presParOf" srcId="{4202C456-6193-49B5-845B-7671F2C6C098}" destId="{DD853928-CB83-4E0E-8E06-2FCFB86CB8E4}" srcOrd="0" destOrd="0" presId="urn:microsoft.com/office/officeart/2008/layout/HorizontalMultiLevelHierarchy"/>
    <dgm:cxn modelId="{5A1F64C2-9298-4FC7-93DC-FA29CB21D073}" type="presParOf" srcId="{4202C456-6193-49B5-845B-7671F2C6C098}" destId="{D926A874-7CB4-4A2E-B1D4-EDD06054901D}" srcOrd="1" destOrd="0" presId="urn:microsoft.com/office/officeart/2008/layout/HorizontalMultiLevelHierarchy"/>
    <dgm:cxn modelId="{0CCD24A4-157B-4B70-8946-EA97A48D5E56}" type="presParOf" srcId="{77C5DD04-9C7F-437D-9FDF-FF7E03434763}" destId="{F2D8EC11-E589-41D8-9360-13DC1B03B23A}" srcOrd="4" destOrd="0" presId="urn:microsoft.com/office/officeart/2008/layout/HorizontalMultiLevelHierarchy"/>
    <dgm:cxn modelId="{454B36B7-CABC-40A6-90A9-709D922792EA}" type="presParOf" srcId="{F2D8EC11-E589-41D8-9360-13DC1B03B23A}" destId="{FDEAC014-0532-46AD-B934-DEFB77824169}" srcOrd="0" destOrd="0" presId="urn:microsoft.com/office/officeart/2008/layout/HorizontalMultiLevelHierarchy"/>
    <dgm:cxn modelId="{15E90905-606D-4491-AAE4-A2A45A141994}" type="presParOf" srcId="{77C5DD04-9C7F-437D-9FDF-FF7E03434763}" destId="{E9DDAFE3-F275-4409-8844-C7C292BD9F8E}" srcOrd="5" destOrd="0" presId="urn:microsoft.com/office/officeart/2008/layout/HorizontalMultiLevelHierarchy"/>
    <dgm:cxn modelId="{36FE87A4-1F0A-4CEF-8288-9E8DAE02956D}" type="presParOf" srcId="{E9DDAFE3-F275-4409-8844-C7C292BD9F8E}" destId="{BEAF9481-AE78-4E3A-80E2-512720BBAC33}" srcOrd="0" destOrd="0" presId="urn:microsoft.com/office/officeart/2008/layout/HorizontalMultiLevelHierarchy"/>
    <dgm:cxn modelId="{28540E35-8813-4F55-AEE8-EB2335633A04}" type="presParOf" srcId="{E9DDAFE3-F275-4409-8844-C7C292BD9F8E}" destId="{BD6F95C7-FC87-4B03-B6BD-C081BF19B109}" srcOrd="1" destOrd="0" presId="urn:microsoft.com/office/officeart/2008/layout/HorizontalMultiLevelHierarchy"/>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8EC11-E589-41D8-9360-13DC1B03B23A}">
      <dsp:nvSpPr>
        <dsp:cNvPr id="0" name=""/>
        <dsp:cNvSpPr/>
      </dsp:nvSpPr>
      <dsp:spPr>
        <a:xfrm>
          <a:off x="2310125" y="2451947"/>
          <a:ext cx="611221" cy="1164674"/>
        </a:xfrm>
        <a:custGeom>
          <a:avLst/>
          <a:gdLst/>
          <a:ahLst/>
          <a:cxnLst/>
          <a:rect l="0" t="0" r="0" b="0"/>
          <a:pathLst>
            <a:path>
              <a:moveTo>
                <a:pt x="0" y="0"/>
              </a:moveTo>
              <a:lnTo>
                <a:pt x="305610" y="0"/>
              </a:lnTo>
              <a:lnTo>
                <a:pt x="305610" y="1164674"/>
              </a:lnTo>
              <a:lnTo>
                <a:pt x="611221" y="11646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82853" y="3001401"/>
        <a:ext cx="65765" cy="65765"/>
      </dsp:txXfrm>
    </dsp:sp>
    <dsp:sp modelId="{802B1F93-E120-4286-8561-5AB38C155278}">
      <dsp:nvSpPr>
        <dsp:cNvPr id="0" name=""/>
        <dsp:cNvSpPr/>
      </dsp:nvSpPr>
      <dsp:spPr>
        <a:xfrm>
          <a:off x="2310125" y="2406227"/>
          <a:ext cx="611221" cy="91440"/>
        </a:xfrm>
        <a:custGeom>
          <a:avLst/>
          <a:gdLst/>
          <a:ahLst/>
          <a:cxnLst/>
          <a:rect l="0" t="0" r="0" b="0"/>
          <a:pathLst>
            <a:path>
              <a:moveTo>
                <a:pt x="0" y="45720"/>
              </a:moveTo>
              <a:lnTo>
                <a:pt x="611221"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600456" y="2436666"/>
        <a:ext cx="30561" cy="30561"/>
      </dsp:txXfrm>
    </dsp:sp>
    <dsp:sp modelId="{0CBEC564-4621-4307-A698-0DC880F59E8A}">
      <dsp:nvSpPr>
        <dsp:cNvPr id="0" name=""/>
        <dsp:cNvSpPr/>
      </dsp:nvSpPr>
      <dsp:spPr>
        <a:xfrm>
          <a:off x="2310125" y="1287272"/>
          <a:ext cx="611221" cy="1164674"/>
        </a:xfrm>
        <a:custGeom>
          <a:avLst/>
          <a:gdLst/>
          <a:ahLst/>
          <a:cxnLst/>
          <a:rect l="0" t="0" r="0" b="0"/>
          <a:pathLst>
            <a:path>
              <a:moveTo>
                <a:pt x="0" y="1164674"/>
              </a:moveTo>
              <a:lnTo>
                <a:pt x="305610" y="1164674"/>
              </a:lnTo>
              <a:lnTo>
                <a:pt x="305610" y="0"/>
              </a:lnTo>
              <a:lnTo>
                <a:pt x="61122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82853" y="1836726"/>
        <a:ext cx="65765" cy="65765"/>
      </dsp:txXfrm>
    </dsp:sp>
    <dsp:sp modelId="{614BAAFE-E076-4337-B206-6CC44190C1C8}">
      <dsp:nvSpPr>
        <dsp:cNvPr id="0" name=""/>
        <dsp:cNvSpPr/>
      </dsp:nvSpPr>
      <dsp:spPr>
        <a:xfrm rot="16200000">
          <a:off x="-607691" y="1986077"/>
          <a:ext cx="4903894" cy="9317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dirty="0"/>
            <a:t>Open Science Coalition</a:t>
          </a:r>
        </a:p>
      </dsp:txBody>
      <dsp:txXfrm>
        <a:off x="-607691" y="1986077"/>
        <a:ext cx="4903894" cy="931739"/>
      </dsp:txXfrm>
    </dsp:sp>
    <dsp:sp modelId="{EF741EF8-D4A5-49BF-A817-AA133FB8A019}">
      <dsp:nvSpPr>
        <dsp:cNvPr id="0" name=""/>
        <dsp:cNvSpPr/>
      </dsp:nvSpPr>
      <dsp:spPr>
        <a:xfrm>
          <a:off x="2921347" y="821402"/>
          <a:ext cx="3056106" cy="9317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Political and public activism</a:t>
          </a:r>
        </a:p>
      </dsp:txBody>
      <dsp:txXfrm>
        <a:off x="2921347" y="821402"/>
        <a:ext cx="3056106" cy="931739"/>
      </dsp:txXfrm>
    </dsp:sp>
    <dsp:sp modelId="{DD853928-CB83-4E0E-8E06-2FCFB86CB8E4}">
      <dsp:nvSpPr>
        <dsp:cNvPr id="0" name=""/>
        <dsp:cNvSpPr/>
      </dsp:nvSpPr>
      <dsp:spPr>
        <a:xfrm>
          <a:off x="2921347" y="1986077"/>
          <a:ext cx="3056106" cy="9317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Tools, services, and infrastructure</a:t>
          </a:r>
        </a:p>
      </dsp:txBody>
      <dsp:txXfrm>
        <a:off x="2921347" y="1986077"/>
        <a:ext cx="3056106" cy="931739"/>
      </dsp:txXfrm>
    </dsp:sp>
    <dsp:sp modelId="{BEAF9481-AE78-4E3A-80E2-512720BBAC33}">
      <dsp:nvSpPr>
        <dsp:cNvPr id="0" name=""/>
        <dsp:cNvSpPr/>
      </dsp:nvSpPr>
      <dsp:spPr>
        <a:xfrm>
          <a:off x="2921347" y="3150751"/>
          <a:ext cx="3056106" cy="9317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Community engagement, training, and education</a:t>
          </a:r>
        </a:p>
      </dsp:txBody>
      <dsp:txXfrm>
        <a:off x="2921347" y="3150751"/>
        <a:ext cx="3056106" cy="93173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448C9-5274-48FA-8CFC-5FA1EF5DA72F}" type="datetimeFigureOut">
              <a:rPr lang="en-GB" smtClean="0"/>
              <a:t>25/09/2018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A12928-1600-4079-918B-075A1629ED61}" type="slidenum">
              <a:rPr lang="en-GB" smtClean="0"/>
              <a:t>‹#›</a:t>
            </a:fld>
            <a:endParaRPr lang="en-GB"/>
          </a:p>
        </p:txBody>
      </p:sp>
    </p:spTree>
    <p:extLst>
      <p:ext uri="{BB962C8B-B14F-4D97-AF65-F5344CB8AC3E}">
        <p14:creationId xmlns:p14="http://schemas.microsoft.com/office/powerpoint/2010/main" val="3526204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F9FD12-BC35-438F-860F-53BBA87192F6}"/>
              </a:ext>
            </a:extLst>
          </p:cNvPr>
          <p:cNvSpPr txBox="1">
            <a:spLocks noGrp="1"/>
          </p:cNvSpPr>
          <p:nvPr>
            <p:ph type="sldNum" sz="quarter" idx="5"/>
          </p:nvPr>
        </p:nvSpPr>
        <p:spPr>
          <a:ln/>
        </p:spPr>
        <p:txBody>
          <a:bodyPr lIns="0" tIns="0" rIns="0" bIns="0" anchor="b" anchorCtr="0">
            <a:noAutofit/>
          </a:bodyPr>
          <a:lstStyle/>
          <a:p>
            <a:pPr lvl="0"/>
            <a:fld id="{14FE5BE3-C095-45E6-9EAF-6709047A5297}" type="slidenum">
              <a:t>5</a:t>
            </a:fld>
            <a:endParaRPr lang="en-GB"/>
          </a:p>
        </p:txBody>
      </p:sp>
      <p:sp>
        <p:nvSpPr>
          <p:cNvPr id="2" name="Slide Image Placeholder 1">
            <a:extLst>
              <a:ext uri="{FF2B5EF4-FFF2-40B4-BE49-F238E27FC236}">
                <a16:creationId xmlns:a16="http://schemas.microsoft.com/office/drawing/2014/main" id="{FDFCBCDB-A0F7-4586-BBF9-CB379B761D68}"/>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55094A14-2320-4E26-959D-0CDADDE6332D}"/>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AE9B5AD-DFEF-4671-8098-C1301B6D298D}"/>
              </a:ext>
            </a:extLst>
          </p:cNvPr>
          <p:cNvSpPr txBox="1">
            <a:spLocks noGrp="1"/>
          </p:cNvSpPr>
          <p:nvPr>
            <p:ph type="sldNum" sz="quarter" idx="5"/>
          </p:nvPr>
        </p:nvSpPr>
        <p:spPr>
          <a:ln/>
        </p:spPr>
        <p:txBody>
          <a:bodyPr lIns="0" tIns="0" rIns="0" bIns="0" anchor="b" anchorCtr="0">
            <a:noAutofit/>
          </a:bodyPr>
          <a:lstStyle/>
          <a:p>
            <a:pPr lvl="0"/>
            <a:fld id="{D335CC7C-7138-4AD0-AD9D-3BC5A01111A7}" type="slidenum">
              <a:t>16</a:t>
            </a:fld>
            <a:endParaRPr lang="en-GB"/>
          </a:p>
        </p:txBody>
      </p:sp>
      <p:sp>
        <p:nvSpPr>
          <p:cNvPr id="2" name="Slide Image Placeholder 1">
            <a:extLst>
              <a:ext uri="{FF2B5EF4-FFF2-40B4-BE49-F238E27FC236}">
                <a16:creationId xmlns:a16="http://schemas.microsoft.com/office/drawing/2014/main" id="{F79050FF-9570-4D1D-A9E1-EB32C0D72EAD}"/>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DBFAE3BC-7854-4BA9-9F1D-AE995B751ACB}"/>
              </a:ext>
            </a:extLst>
          </p:cNvPr>
          <p:cNvSpPr txBox="1">
            <a:spLocks noGrp="1"/>
          </p:cNvSpPr>
          <p:nvPr>
            <p:ph type="body" sz="quarter"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06019-4058-4AC8-8F75-B41F11B4A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5EBCF6-B4B6-4664-A5B2-9789C0C5B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DEB469-4D93-4138-BAAE-1C6C7D564440}"/>
              </a:ext>
            </a:extLst>
          </p:cNvPr>
          <p:cNvSpPr>
            <a:spLocks noGrp="1"/>
          </p:cNvSpPr>
          <p:nvPr>
            <p:ph type="dt" sz="half" idx="10"/>
          </p:nvPr>
        </p:nvSpPr>
        <p:spPr/>
        <p:txBody>
          <a:bodyPr/>
          <a:lstStyle/>
          <a:p>
            <a:fld id="{FD03AB7A-3D29-4F9B-9940-6618146ECE83}" type="datetimeFigureOut">
              <a:rPr lang="en-GB" smtClean="0"/>
              <a:t>25/09/2018</a:t>
            </a:fld>
            <a:endParaRPr lang="en-GB"/>
          </a:p>
        </p:txBody>
      </p:sp>
      <p:sp>
        <p:nvSpPr>
          <p:cNvPr id="5" name="Footer Placeholder 4">
            <a:extLst>
              <a:ext uri="{FF2B5EF4-FFF2-40B4-BE49-F238E27FC236}">
                <a16:creationId xmlns:a16="http://schemas.microsoft.com/office/drawing/2014/main" id="{4EFD2B23-D6AD-4A08-AE01-044AAB9143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C661AF-5C10-4D8A-80FF-39F332E8F6B8}"/>
              </a:ext>
            </a:extLst>
          </p:cNvPr>
          <p:cNvSpPr>
            <a:spLocks noGrp="1"/>
          </p:cNvSpPr>
          <p:nvPr>
            <p:ph type="sldNum" sz="quarter" idx="12"/>
          </p:nvPr>
        </p:nvSpPr>
        <p:spPr/>
        <p:txBody>
          <a:bodyPr/>
          <a:lstStyle/>
          <a:p>
            <a:fld id="{78FF3511-0644-423B-B10A-C0C76C31EEA5}" type="slidenum">
              <a:rPr lang="en-GB" smtClean="0"/>
              <a:t>‹#›</a:t>
            </a:fld>
            <a:endParaRPr lang="en-GB"/>
          </a:p>
        </p:txBody>
      </p:sp>
    </p:spTree>
    <p:extLst>
      <p:ext uri="{BB962C8B-B14F-4D97-AF65-F5344CB8AC3E}">
        <p14:creationId xmlns:p14="http://schemas.microsoft.com/office/powerpoint/2010/main" val="374442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A367E-884D-4EC2-AAE2-8D42D4D9A7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BDE0BD-EFDE-45C5-8555-58C7C164697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EF190A-A242-4600-95DC-B837ABFB232B}"/>
              </a:ext>
            </a:extLst>
          </p:cNvPr>
          <p:cNvSpPr>
            <a:spLocks noGrp="1"/>
          </p:cNvSpPr>
          <p:nvPr>
            <p:ph type="dt" sz="half" idx="10"/>
          </p:nvPr>
        </p:nvSpPr>
        <p:spPr/>
        <p:txBody>
          <a:bodyPr/>
          <a:lstStyle/>
          <a:p>
            <a:fld id="{FD03AB7A-3D29-4F9B-9940-6618146ECE83}" type="datetimeFigureOut">
              <a:rPr lang="en-GB" smtClean="0"/>
              <a:t>25/09/2018</a:t>
            </a:fld>
            <a:endParaRPr lang="en-GB"/>
          </a:p>
        </p:txBody>
      </p:sp>
      <p:sp>
        <p:nvSpPr>
          <p:cNvPr id="5" name="Footer Placeholder 4">
            <a:extLst>
              <a:ext uri="{FF2B5EF4-FFF2-40B4-BE49-F238E27FC236}">
                <a16:creationId xmlns:a16="http://schemas.microsoft.com/office/drawing/2014/main" id="{2A2BA4BC-F4F0-49E1-A3C1-CCE0366C5B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F682C8-9304-41E6-9E4D-859E766DEFA3}"/>
              </a:ext>
            </a:extLst>
          </p:cNvPr>
          <p:cNvSpPr>
            <a:spLocks noGrp="1"/>
          </p:cNvSpPr>
          <p:nvPr>
            <p:ph type="sldNum" sz="quarter" idx="12"/>
          </p:nvPr>
        </p:nvSpPr>
        <p:spPr/>
        <p:txBody>
          <a:bodyPr/>
          <a:lstStyle/>
          <a:p>
            <a:fld id="{78FF3511-0644-423B-B10A-C0C76C31EEA5}" type="slidenum">
              <a:rPr lang="en-GB" smtClean="0"/>
              <a:t>‹#›</a:t>
            </a:fld>
            <a:endParaRPr lang="en-GB"/>
          </a:p>
        </p:txBody>
      </p:sp>
    </p:spTree>
    <p:extLst>
      <p:ext uri="{BB962C8B-B14F-4D97-AF65-F5344CB8AC3E}">
        <p14:creationId xmlns:p14="http://schemas.microsoft.com/office/powerpoint/2010/main" val="218216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20779E-E61D-4E13-93CD-B0581AA8D4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F70D15-FF1A-4344-902F-5D157AC2E0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CFE192-B701-46D7-8B58-94783C4DE406}"/>
              </a:ext>
            </a:extLst>
          </p:cNvPr>
          <p:cNvSpPr>
            <a:spLocks noGrp="1"/>
          </p:cNvSpPr>
          <p:nvPr>
            <p:ph type="dt" sz="half" idx="10"/>
          </p:nvPr>
        </p:nvSpPr>
        <p:spPr/>
        <p:txBody>
          <a:bodyPr/>
          <a:lstStyle/>
          <a:p>
            <a:fld id="{FD03AB7A-3D29-4F9B-9940-6618146ECE83}" type="datetimeFigureOut">
              <a:rPr lang="en-GB" smtClean="0"/>
              <a:t>25/09/2018</a:t>
            </a:fld>
            <a:endParaRPr lang="en-GB"/>
          </a:p>
        </p:txBody>
      </p:sp>
      <p:sp>
        <p:nvSpPr>
          <p:cNvPr id="5" name="Footer Placeholder 4">
            <a:extLst>
              <a:ext uri="{FF2B5EF4-FFF2-40B4-BE49-F238E27FC236}">
                <a16:creationId xmlns:a16="http://schemas.microsoft.com/office/drawing/2014/main" id="{3E537C52-7822-4E3B-8ED7-E76F0C88EC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2C5F4F-87F4-4958-82D9-60A4E83FD21A}"/>
              </a:ext>
            </a:extLst>
          </p:cNvPr>
          <p:cNvSpPr>
            <a:spLocks noGrp="1"/>
          </p:cNvSpPr>
          <p:nvPr>
            <p:ph type="sldNum" sz="quarter" idx="12"/>
          </p:nvPr>
        </p:nvSpPr>
        <p:spPr/>
        <p:txBody>
          <a:bodyPr/>
          <a:lstStyle/>
          <a:p>
            <a:fld id="{78FF3511-0644-423B-B10A-C0C76C31EEA5}" type="slidenum">
              <a:rPr lang="en-GB" smtClean="0"/>
              <a:t>‹#›</a:t>
            </a:fld>
            <a:endParaRPr lang="en-GB"/>
          </a:p>
        </p:txBody>
      </p:sp>
    </p:spTree>
    <p:extLst>
      <p:ext uri="{BB962C8B-B14F-4D97-AF65-F5344CB8AC3E}">
        <p14:creationId xmlns:p14="http://schemas.microsoft.com/office/powerpoint/2010/main" val="1519518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08EF2-1276-4E55-A2AC-BEF84E9337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BCE8AA-DA88-4C58-9E5C-7A6901A12B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FF4AE6-9249-4F38-A738-C5B97F555898}"/>
              </a:ext>
            </a:extLst>
          </p:cNvPr>
          <p:cNvSpPr>
            <a:spLocks noGrp="1"/>
          </p:cNvSpPr>
          <p:nvPr>
            <p:ph type="dt" sz="half" idx="10"/>
          </p:nvPr>
        </p:nvSpPr>
        <p:spPr/>
        <p:txBody>
          <a:bodyPr/>
          <a:lstStyle/>
          <a:p>
            <a:fld id="{FD03AB7A-3D29-4F9B-9940-6618146ECE83}" type="datetimeFigureOut">
              <a:rPr lang="en-GB" smtClean="0"/>
              <a:t>25/09/2018</a:t>
            </a:fld>
            <a:endParaRPr lang="en-GB"/>
          </a:p>
        </p:txBody>
      </p:sp>
      <p:sp>
        <p:nvSpPr>
          <p:cNvPr id="5" name="Footer Placeholder 4">
            <a:extLst>
              <a:ext uri="{FF2B5EF4-FFF2-40B4-BE49-F238E27FC236}">
                <a16:creationId xmlns:a16="http://schemas.microsoft.com/office/drawing/2014/main" id="{00A4DD9C-4C1D-43FE-804D-9607D88E68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B103F6-6745-4BA8-9E8B-65AAF8894E59}"/>
              </a:ext>
            </a:extLst>
          </p:cNvPr>
          <p:cNvSpPr>
            <a:spLocks noGrp="1"/>
          </p:cNvSpPr>
          <p:nvPr>
            <p:ph type="sldNum" sz="quarter" idx="12"/>
          </p:nvPr>
        </p:nvSpPr>
        <p:spPr/>
        <p:txBody>
          <a:bodyPr/>
          <a:lstStyle/>
          <a:p>
            <a:fld id="{78FF3511-0644-423B-B10A-C0C76C31EEA5}" type="slidenum">
              <a:rPr lang="en-GB" smtClean="0"/>
              <a:t>‹#›</a:t>
            </a:fld>
            <a:endParaRPr lang="en-GB"/>
          </a:p>
        </p:txBody>
      </p:sp>
    </p:spTree>
    <p:extLst>
      <p:ext uri="{BB962C8B-B14F-4D97-AF65-F5344CB8AC3E}">
        <p14:creationId xmlns:p14="http://schemas.microsoft.com/office/powerpoint/2010/main" val="197137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5F9F-6B4B-462B-85B1-626D1116D2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6D6F57-05F9-4619-B047-9338F6C889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DD48F3-C7D3-47BD-9F79-503141E0A0AC}"/>
              </a:ext>
            </a:extLst>
          </p:cNvPr>
          <p:cNvSpPr>
            <a:spLocks noGrp="1"/>
          </p:cNvSpPr>
          <p:nvPr>
            <p:ph type="dt" sz="half" idx="10"/>
          </p:nvPr>
        </p:nvSpPr>
        <p:spPr/>
        <p:txBody>
          <a:bodyPr/>
          <a:lstStyle/>
          <a:p>
            <a:fld id="{FD03AB7A-3D29-4F9B-9940-6618146ECE83}" type="datetimeFigureOut">
              <a:rPr lang="en-GB" smtClean="0"/>
              <a:t>25/09/2018</a:t>
            </a:fld>
            <a:endParaRPr lang="en-GB"/>
          </a:p>
        </p:txBody>
      </p:sp>
      <p:sp>
        <p:nvSpPr>
          <p:cNvPr id="5" name="Footer Placeholder 4">
            <a:extLst>
              <a:ext uri="{FF2B5EF4-FFF2-40B4-BE49-F238E27FC236}">
                <a16:creationId xmlns:a16="http://schemas.microsoft.com/office/drawing/2014/main" id="{CE29F1CF-E59E-40C0-B8B1-738066BB39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1EFC32-E942-4926-92B5-6DEF34947234}"/>
              </a:ext>
            </a:extLst>
          </p:cNvPr>
          <p:cNvSpPr>
            <a:spLocks noGrp="1"/>
          </p:cNvSpPr>
          <p:nvPr>
            <p:ph type="sldNum" sz="quarter" idx="12"/>
          </p:nvPr>
        </p:nvSpPr>
        <p:spPr/>
        <p:txBody>
          <a:bodyPr/>
          <a:lstStyle/>
          <a:p>
            <a:fld id="{78FF3511-0644-423B-B10A-C0C76C31EEA5}" type="slidenum">
              <a:rPr lang="en-GB" smtClean="0"/>
              <a:t>‹#›</a:t>
            </a:fld>
            <a:endParaRPr lang="en-GB"/>
          </a:p>
        </p:txBody>
      </p:sp>
    </p:spTree>
    <p:extLst>
      <p:ext uri="{BB962C8B-B14F-4D97-AF65-F5344CB8AC3E}">
        <p14:creationId xmlns:p14="http://schemas.microsoft.com/office/powerpoint/2010/main" val="2032708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5C6CA-8705-4089-85BC-084417041E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FEC2D1-D63A-42DA-BEE7-AAAC94E23F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0AA7A5-71ED-4AFB-9791-30FB31CCA8C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DE0403-2CFA-4E16-9C4A-C33C2F20025F}"/>
              </a:ext>
            </a:extLst>
          </p:cNvPr>
          <p:cNvSpPr>
            <a:spLocks noGrp="1"/>
          </p:cNvSpPr>
          <p:nvPr>
            <p:ph type="dt" sz="half" idx="10"/>
          </p:nvPr>
        </p:nvSpPr>
        <p:spPr/>
        <p:txBody>
          <a:bodyPr/>
          <a:lstStyle/>
          <a:p>
            <a:fld id="{FD03AB7A-3D29-4F9B-9940-6618146ECE83}" type="datetimeFigureOut">
              <a:rPr lang="en-GB" smtClean="0"/>
              <a:t>25/09/2018</a:t>
            </a:fld>
            <a:endParaRPr lang="en-GB"/>
          </a:p>
        </p:txBody>
      </p:sp>
      <p:sp>
        <p:nvSpPr>
          <p:cNvPr id="6" name="Footer Placeholder 5">
            <a:extLst>
              <a:ext uri="{FF2B5EF4-FFF2-40B4-BE49-F238E27FC236}">
                <a16:creationId xmlns:a16="http://schemas.microsoft.com/office/drawing/2014/main" id="{A51204DC-2069-4ECA-B268-F09C7AF8CA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9EC41D-256C-47DE-B1EF-F4C43C5E094C}"/>
              </a:ext>
            </a:extLst>
          </p:cNvPr>
          <p:cNvSpPr>
            <a:spLocks noGrp="1"/>
          </p:cNvSpPr>
          <p:nvPr>
            <p:ph type="sldNum" sz="quarter" idx="12"/>
          </p:nvPr>
        </p:nvSpPr>
        <p:spPr/>
        <p:txBody>
          <a:bodyPr/>
          <a:lstStyle/>
          <a:p>
            <a:fld id="{78FF3511-0644-423B-B10A-C0C76C31EEA5}" type="slidenum">
              <a:rPr lang="en-GB" smtClean="0"/>
              <a:t>‹#›</a:t>
            </a:fld>
            <a:endParaRPr lang="en-GB"/>
          </a:p>
        </p:txBody>
      </p:sp>
    </p:spTree>
    <p:extLst>
      <p:ext uri="{BB962C8B-B14F-4D97-AF65-F5344CB8AC3E}">
        <p14:creationId xmlns:p14="http://schemas.microsoft.com/office/powerpoint/2010/main" val="401251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C227-6DB5-42CA-A1BA-4513B25F5C0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7341D6-62C7-40A5-A452-76CCB099A7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689C7C-42A3-4AA3-A976-E91F53C85D1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CBB164-6B81-40EE-AF47-47384F0BA1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78E8F30-9433-41A6-92AB-28608F3E7DF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7D2E59-A6E9-42E5-A9BF-E1221F68F120}"/>
              </a:ext>
            </a:extLst>
          </p:cNvPr>
          <p:cNvSpPr>
            <a:spLocks noGrp="1"/>
          </p:cNvSpPr>
          <p:nvPr>
            <p:ph type="dt" sz="half" idx="10"/>
          </p:nvPr>
        </p:nvSpPr>
        <p:spPr/>
        <p:txBody>
          <a:bodyPr/>
          <a:lstStyle/>
          <a:p>
            <a:fld id="{FD03AB7A-3D29-4F9B-9940-6618146ECE83}" type="datetimeFigureOut">
              <a:rPr lang="en-GB" smtClean="0"/>
              <a:t>25/09/2018</a:t>
            </a:fld>
            <a:endParaRPr lang="en-GB"/>
          </a:p>
        </p:txBody>
      </p:sp>
      <p:sp>
        <p:nvSpPr>
          <p:cNvPr id="8" name="Footer Placeholder 7">
            <a:extLst>
              <a:ext uri="{FF2B5EF4-FFF2-40B4-BE49-F238E27FC236}">
                <a16:creationId xmlns:a16="http://schemas.microsoft.com/office/drawing/2014/main" id="{176E46FB-23DC-4D31-BDA1-759251F25D9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4171C1-5E82-4F27-9299-82E106F19AFE}"/>
              </a:ext>
            </a:extLst>
          </p:cNvPr>
          <p:cNvSpPr>
            <a:spLocks noGrp="1"/>
          </p:cNvSpPr>
          <p:nvPr>
            <p:ph type="sldNum" sz="quarter" idx="12"/>
          </p:nvPr>
        </p:nvSpPr>
        <p:spPr/>
        <p:txBody>
          <a:bodyPr/>
          <a:lstStyle/>
          <a:p>
            <a:fld id="{78FF3511-0644-423B-B10A-C0C76C31EEA5}" type="slidenum">
              <a:rPr lang="en-GB" smtClean="0"/>
              <a:t>‹#›</a:t>
            </a:fld>
            <a:endParaRPr lang="en-GB"/>
          </a:p>
        </p:txBody>
      </p:sp>
    </p:spTree>
    <p:extLst>
      <p:ext uri="{BB962C8B-B14F-4D97-AF65-F5344CB8AC3E}">
        <p14:creationId xmlns:p14="http://schemas.microsoft.com/office/powerpoint/2010/main" val="344195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65CEF-6308-4D13-B99E-C278FF8772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3C86F8-1FF7-4901-AA41-A4B2257F1426}"/>
              </a:ext>
            </a:extLst>
          </p:cNvPr>
          <p:cNvSpPr>
            <a:spLocks noGrp="1"/>
          </p:cNvSpPr>
          <p:nvPr>
            <p:ph type="dt" sz="half" idx="10"/>
          </p:nvPr>
        </p:nvSpPr>
        <p:spPr/>
        <p:txBody>
          <a:bodyPr/>
          <a:lstStyle/>
          <a:p>
            <a:fld id="{FD03AB7A-3D29-4F9B-9940-6618146ECE83}" type="datetimeFigureOut">
              <a:rPr lang="en-GB" smtClean="0"/>
              <a:t>25/09/2018</a:t>
            </a:fld>
            <a:endParaRPr lang="en-GB"/>
          </a:p>
        </p:txBody>
      </p:sp>
      <p:sp>
        <p:nvSpPr>
          <p:cNvPr id="4" name="Footer Placeholder 3">
            <a:extLst>
              <a:ext uri="{FF2B5EF4-FFF2-40B4-BE49-F238E27FC236}">
                <a16:creationId xmlns:a16="http://schemas.microsoft.com/office/drawing/2014/main" id="{CA5BAB1C-3078-43EF-80EA-CC561B1178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30286C-2FB4-4EB3-987B-3FCD4B467D3E}"/>
              </a:ext>
            </a:extLst>
          </p:cNvPr>
          <p:cNvSpPr>
            <a:spLocks noGrp="1"/>
          </p:cNvSpPr>
          <p:nvPr>
            <p:ph type="sldNum" sz="quarter" idx="12"/>
          </p:nvPr>
        </p:nvSpPr>
        <p:spPr/>
        <p:txBody>
          <a:bodyPr/>
          <a:lstStyle/>
          <a:p>
            <a:fld id="{78FF3511-0644-423B-B10A-C0C76C31EEA5}" type="slidenum">
              <a:rPr lang="en-GB" smtClean="0"/>
              <a:t>‹#›</a:t>
            </a:fld>
            <a:endParaRPr lang="en-GB"/>
          </a:p>
        </p:txBody>
      </p:sp>
    </p:spTree>
    <p:extLst>
      <p:ext uri="{BB962C8B-B14F-4D97-AF65-F5344CB8AC3E}">
        <p14:creationId xmlns:p14="http://schemas.microsoft.com/office/powerpoint/2010/main" val="442983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BB2E80-23A6-4459-ACF9-A8CC36EB5755}"/>
              </a:ext>
            </a:extLst>
          </p:cNvPr>
          <p:cNvSpPr>
            <a:spLocks noGrp="1"/>
          </p:cNvSpPr>
          <p:nvPr>
            <p:ph type="dt" sz="half" idx="10"/>
          </p:nvPr>
        </p:nvSpPr>
        <p:spPr/>
        <p:txBody>
          <a:bodyPr/>
          <a:lstStyle/>
          <a:p>
            <a:fld id="{FD03AB7A-3D29-4F9B-9940-6618146ECE83}" type="datetimeFigureOut">
              <a:rPr lang="en-GB" smtClean="0"/>
              <a:t>25/09/2018</a:t>
            </a:fld>
            <a:endParaRPr lang="en-GB"/>
          </a:p>
        </p:txBody>
      </p:sp>
      <p:sp>
        <p:nvSpPr>
          <p:cNvPr id="3" name="Footer Placeholder 2">
            <a:extLst>
              <a:ext uri="{FF2B5EF4-FFF2-40B4-BE49-F238E27FC236}">
                <a16:creationId xmlns:a16="http://schemas.microsoft.com/office/drawing/2014/main" id="{3F5EA325-E569-4097-9115-932BE142F9B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0A49D7-8457-4DDF-A5EF-70E8321D937F}"/>
              </a:ext>
            </a:extLst>
          </p:cNvPr>
          <p:cNvSpPr>
            <a:spLocks noGrp="1"/>
          </p:cNvSpPr>
          <p:nvPr>
            <p:ph type="sldNum" sz="quarter" idx="12"/>
          </p:nvPr>
        </p:nvSpPr>
        <p:spPr/>
        <p:txBody>
          <a:bodyPr/>
          <a:lstStyle/>
          <a:p>
            <a:fld id="{78FF3511-0644-423B-B10A-C0C76C31EEA5}" type="slidenum">
              <a:rPr lang="en-GB" smtClean="0"/>
              <a:t>‹#›</a:t>
            </a:fld>
            <a:endParaRPr lang="en-GB"/>
          </a:p>
        </p:txBody>
      </p:sp>
    </p:spTree>
    <p:extLst>
      <p:ext uri="{BB962C8B-B14F-4D97-AF65-F5344CB8AC3E}">
        <p14:creationId xmlns:p14="http://schemas.microsoft.com/office/powerpoint/2010/main" val="1604368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67AD8-99D5-4A88-ADEC-CB3662EFDE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743E528-F452-468F-90C0-0B4A7739F3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D07810-6B8A-43EC-95EC-063B9B07CD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6DF5DF-B985-450E-B1F8-4B84959E1E2D}"/>
              </a:ext>
            </a:extLst>
          </p:cNvPr>
          <p:cNvSpPr>
            <a:spLocks noGrp="1"/>
          </p:cNvSpPr>
          <p:nvPr>
            <p:ph type="dt" sz="half" idx="10"/>
          </p:nvPr>
        </p:nvSpPr>
        <p:spPr/>
        <p:txBody>
          <a:bodyPr/>
          <a:lstStyle/>
          <a:p>
            <a:fld id="{FD03AB7A-3D29-4F9B-9940-6618146ECE83}" type="datetimeFigureOut">
              <a:rPr lang="en-GB" smtClean="0"/>
              <a:t>25/09/2018</a:t>
            </a:fld>
            <a:endParaRPr lang="en-GB"/>
          </a:p>
        </p:txBody>
      </p:sp>
      <p:sp>
        <p:nvSpPr>
          <p:cNvPr id="6" name="Footer Placeholder 5">
            <a:extLst>
              <a:ext uri="{FF2B5EF4-FFF2-40B4-BE49-F238E27FC236}">
                <a16:creationId xmlns:a16="http://schemas.microsoft.com/office/drawing/2014/main" id="{A5599EC0-0962-4879-BEFD-550DDED358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2D555F-B22B-4F13-8F62-7A27BFFEFB2C}"/>
              </a:ext>
            </a:extLst>
          </p:cNvPr>
          <p:cNvSpPr>
            <a:spLocks noGrp="1"/>
          </p:cNvSpPr>
          <p:nvPr>
            <p:ph type="sldNum" sz="quarter" idx="12"/>
          </p:nvPr>
        </p:nvSpPr>
        <p:spPr/>
        <p:txBody>
          <a:bodyPr/>
          <a:lstStyle/>
          <a:p>
            <a:fld id="{78FF3511-0644-423B-B10A-C0C76C31EEA5}" type="slidenum">
              <a:rPr lang="en-GB" smtClean="0"/>
              <a:t>‹#›</a:t>
            </a:fld>
            <a:endParaRPr lang="en-GB"/>
          </a:p>
        </p:txBody>
      </p:sp>
    </p:spTree>
    <p:extLst>
      <p:ext uri="{BB962C8B-B14F-4D97-AF65-F5344CB8AC3E}">
        <p14:creationId xmlns:p14="http://schemas.microsoft.com/office/powerpoint/2010/main" val="2911682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BF44-FC42-4C8A-B30B-5756E02461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7BE2852-0822-43AB-ACEA-0AA30D65DA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3AA6664-6045-4B35-949A-B8EBB9B80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FDEF33-37FC-4886-BA6C-1FE3629C9BE7}"/>
              </a:ext>
            </a:extLst>
          </p:cNvPr>
          <p:cNvSpPr>
            <a:spLocks noGrp="1"/>
          </p:cNvSpPr>
          <p:nvPr>
            <p:ph type="dt" sz="half" idx="10"/>
          </p:nvPr>
        </p:nvSpPr>
        <p:spPr/>
        <p:txBody>
          <a:bodyPr/>
          <a:lstStyle/>
          <a:p>
            <a:fld id="{FD03AB7A-3D29-4F9B-9940-6618146ECE83}" type="datetimeFigureOut">
              <a:rPr lang="en-GB" smtClean="0"/>
              <a:t>25/09/2018</a:t>
            </a:fld>
            <a:endParaRPr lang="en-GB"/>
          </a:p>
        </p:txBody>
      </p:sp>
      <p:sp>
        <p:nvSpPr>
          <p:cNvPr id="6" name="Footer Placeholder 5">
            <a:extLst>
              <a:ext uri="{FF2B5EF4-FFF2-40B4-BE49-F238E27FC236}">
                <a16:creationId xmlns:a16="http://schemas.microsoft.com/office/drawing/2014/main" id="{509453BA-E451-42A5-88F9-E6C50826CE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52EE87-89E6-4588-BEC1-11A737244008}"/>
              </a:ext>
            </a:extLst>
          </p:cNvPr>
          <p:cNvSpPr>
            <a:spLocks noGrp="1"/>
          </p:cNvSpPr>
          <p:nvPr>
            <p:ph type="sldNum" sz="quarter" idx="12"/>
          </p:nvPr>
        </p:nvSpPr>
        <p:spPr/>
        <p:txBody>
          <a:bodyPr/>
          <a:lstStyle/>
          <a:p>
            <a:fld id="{78FF3511-0644-423B-B10A-C0C76C31EEA5}" type="slidenum">
              <a:rPr lang="en-GB" smtClean="0"/>
              <a:t>‹#›</a:t>
            </a:fld>
            <a:endParaRPr lang="en-GB"/>
          </a:p>
        </p:txBody>
      </p:sp>
    </p:spTree>
    <p:extLst>
      <p:ext uri="{BB962C8B-B14F-4D97-AF65-F5344CB8AC3E}">
        <p14:creationId xmlns:p14="http://schemas.microsoft.com/office/powerpoint/2010/main" val="1154807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4E0288-531A-4D8D-95CF-CB5BF90F9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9F18DD-83C2-43C7-A2B0-A547A96C0A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9D5154-73B9-4DFC-95C6-230F287F82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3AB7A-3D29-4F9B-9940-6618146ECE83}" type="datetimeFigureOut">
              <a:rPr lang="en-GB" smtClean="0"/>
              <a:t>25/09/2018</a:t>
            </a:fld>
            <a:endParaRPr lang="en-GB"/>
          </a:p>
        </p:txBody>
      </p:sp>
      <p:sp>
        <p:nvSpPr>
          <p:cNvPr id="5" name="Footer Placeholder 4">
            <a:extLst>
              <a:ext uri="{FF2B5EF4-FFF2-40B4-BE49-F238E27FC236}">
                <a16:creationId xmlns:a16="http://schemas.microsoft.com/office/drawing/2014/main" id="{9C12F6F0-41DF-49F2-994B-A031AF1EC9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5494279-61A4-4DEC-9ACF-C05498B39D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F3511-0644-423B-B10A-C0C76C31EEA5}" type="slidenum">
              <a:rPr lang="en-GB" smtClean="0"/>
              <a:t>‹#›</a:t>
            </a:fld>
            <a:endParaRPr lang="en-GB"/>
          </a:p>
        </p:txBody>
      </p:sp>
    </p:spTree>
    <p:extLst>
      <p:ext uri="{BB962C8B-B14F-4D97-AF65-F5344CB8AC3E}">
        <p14:creationId xmlns:p14="http://schemas.microsoft.com/office/powerpoint/2010/main" val="2994285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orcid.org/0000-0001-7794-0218"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scienceeurope.org/coalition-s/"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twitter.com/protohedgeho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www.researchresearch.com/news/article/?articleId=1377349" TargetMode="External"/><Relationship Id="rId2" Type="http://schemas.openxmlformats.org/officeDocument/2006/relationships/hyperlink" Target="https://twitter.com/protohedgehog/status/1036864873886412800" TargetMode="External"/><Relationship Id="rId1" Type="http://schemas.openxmlformats.org/officeDocument/2006/relationships/slideLayout" Target="../slideLayouts/slideLayout7.xml"/><Relationship Id="rId6" Type="http://schemas.openxmlformats.org/officeDocument/2006/relationships/hyperlink" Target="http://twitter.com/protohedgehog" TargetMode="External"/><Relationship Id="rId5" Type="http://schemas.openxmlformats.org/officeDocument/2006/relationships/hyperlink" Target="https://www.nature.com/articles/d41586-018-06178-7"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hyperlink" Target="http://twitter.com/protohedgeho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twitter.com/protohedgeho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hal.archives-ouvertes.fr/hal-01816693/"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s://www.opencon2018.org/opencon_2018_latam" TargetMode="External"/><Relationship Id="rId4" Type="http://schemas.openxmlformats.org/officeDocument/2006/relationships/hyperlink" Target="http://twitter.com/protohedgeho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twitter.com/protohedgehog" TargetMode="External"/><Relationship Id="rId2" Type="http://schemas.openxmlformats.org/officeDocument/2006/relationships/hyperlink" Target="https://www.timeshighereducation.com/blog/why-open-access-publishing-growing-latin-america"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s://www.timeshighereducation.com/blog/springer-nature-committed-being-part-open-access-movemen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hyperlink" Target="https://www.elsevier.com/about/open-science" TargetMode="External"/><Relationship Id="rId4" Type="http://schemas.openxmlformats.org/officeDocument/2006/relationships/hyperlink" Target="http://twitter.com/protohedgeho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health-policy-systems.biomedcentral.com/articles/10.1186/s12961-017-0235-3" TargetMode="External"/><Relationship Id="rId1" Type="http://schemas.openxmlformats.org/officeDocument/2006/relationships/slideLayout" Target="../slideLayouts/slideLayout6.xml"/><Relationship Id="rId4" Type="http://schemas.openxmlformats.org/officeDocument/2006/relationships/hyperlink" Target="http://twitter.com/protohedgeho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twitter.com/blahah404/status/608609909903634432" TargetMode="Externa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http://twitter.com/protohedgehog" TargetMode="External"/><Relationship Id="rId5" Type="http://schemas.openxmlformats.org/officeDocument/2006/relationships/hyperlink" Target="http://sci-hub.tw/" TargetMode="Externa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twitter.com/protohedgehog" TargetMode="External"/><Relationship Id="rId1" Type="http://schemas.openxmlformats.org/officeDocument/2006/relationships/slideLayout" Target="../slideLayouts/slideLayout3.xml"/><Relationship Id="rId4" Type="http://schemas.openxmlformats.org/officeDocument/2006/relationships/hyperlink" Target="https://letsallstandtogether.wordpress.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twitter.com/protohedgehog" TargetMode="External"/><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jrost.org/" TargetMode="External"/><Relationship Id="rId13" Type="http://schemas.openxmlformats.org/officeDocument/2006/relationships/diagramLayout" Target="../diagrams/layout1.xml"/><Relationship Id="rId18" Type="http://schemas.openxmlformats.org/officeDocument/2006/relationships/hyperlink" Target="http://elephantinthelab.org/do-we-need-an-open-science-coalition/" TargetMode="External"/><Relationship Id="rId3" Type="http://schemas.openxmlformats.org/officeDocument/2006/relationships/hyperlink" Target="https://www.scienceeurope.org/coalition-s/" TargetMode="External"/><Relationship Id="rId7" Type="http://schemas.openxmlformats.org/officeDocument/2006/relationships/hyperlink" Target="https://www.openaire.eu/" TargetMode="External"/><Relationship Id="rId12" Type="http://schemas.openxmlformats.org/officeDocument/2006/relationships/diagramData" Target="../diagrams/data1.xml"/><Relationship Id="rId17" Type="http://schemas.openxmlformats.org/officeDocument/2006/relationships/hyperlink" Target="http://twitter.com/protohedgehog" TargetMode="External"/><Relationship Id="rId2" Type="http://schemas.openxmlformats.org/officeDocument/2006/relationships/hyperlink" Target="http://osiglobal.org/" TargetMode="External"/><Relationship Id="rId16" Type="http://schemas.microsoft.com/office/2007/relationships/diagramDrawing" Target="../diagrams/drawing1.xml"/><Relationship Id="rId1" Type="http://schemas.openxmlformats.org/officeDocument/2006/relationships/slideLayout" Target="../slideLayouts/slideLayout2.xml"/><Relationship Id="rId6" Type="http://schemas.openxmlformats.org/officeDocument/2006/relationships/hyperlink" Target="https://doaj.org/" TargetMode="External"/><Relationship Id="rId11" Type="http://schemas.openxmlformats.org/officeDocument/2006/relationships/hyperlink" Target="https://www.force11.org/group/scholarly-commons-working-group" TargetMode="External"/><Relationship Id="rId5" Type="http://schemas.openxmlformats.org/officeDocument/2006/relationships/hyperlink" Target="https://ocsdnet.org/" TargetMode="External"/><Relationship Id="rId15" Type="http://schemas.openxmlformats.org/officeDocument/2006/relationships/diagramColors" Target="../diagrams/colors1.xml"/><Relationship Id="rId10" Type="http://schemas.openxmlformats.org/officeDocument/2006/relationships/hyperlink" Target="https://open-scholarship-strategy.github.io/site/" TargetMode="External"/><Relationship Id="rId4" Type="http://schemas.openxmlformats.org/officeDocument/2006/relationships/hyperlink" Target="http://scielo.org/php/index.php" TargetMode="External"/><Relationship Id="rId9" Type="http://schemas.openxmlformats.org/officeDocument/2006/relationships/hyperlink" Target="https://opensciencemooc.eu/modules/" TargetMode="External"/><Relationship Id="rId1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twitter.com/protohedgehog" TargetMode="External"/><Relationship Id="rId1" Type="http://schemas.openxmlformats.org/officeDocument/2006/relationships/slideLayout" Target="../slideLayouts/slideLayout2.xml"/><Relationship Id="rId4" Type="http://schemas.openxmlformats.org/officeDocument/2006/relationships/hyperlink" Target="http://doi.org/10.5281/zenodo.12855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twitter.com/protohedgehog" TargetMode="External"/><Relationship Id="rId1" Type="http://schemas.openxmlformats.org/officeDocument/2006/relationships/slideLayout" Target="../slideLayouts/slideLayout3.xml"/><Relationship Id="rId4" Type="http://schemas.openxmlformats.org/officeDocument/2006/relationships/hyperlink" Target="https://paywallthemovie.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eerj.com/articles/4375/" TargetMode="External"/><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hyperlink" Target="http://twitter.com/protohedgeho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twitter.com/protohedgeho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who.int/mediacentre/events/meetings/2015/un-sustainable-development-summit/en/"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hyperlink" Target="http://twitter.com/protohedgeho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twitter.com/protohedgeho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twitter.com/protohedgehog" TargetMode="Externa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hyperlink" Target="http://twitter.com/protohedgehog" TargetMode="External"/><Relationship Id="rId2" Type="http://schemas.openxmlformats.org/officeDocument/2006/relationships/hyperlink" Target="http://www.mdpi.com/2304-6775/5/4/22/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26CC8-A999-4BE0-A5A6-1E01282A7409}"/>
              </a:ext>
            </a:extLst>
          </p:cNvPr>
          <p:cNvSpPr>
            <a:spLocks noGrp="1"/>
          </p:cNvSpPr>
          <p:nvPr>
            <p:ph type="ctrTitle"/>
          </p:nvPr>
        </p:nvSpPr>
        <p:spPr>
          <a:xfrm>
            <a:off x="1524000" y="896034"/>
            <a:ext cx="9144000" cy="2387600"/>
          </a:xfrm>
        </p:spPr>
        <p:txBody>
          <a:bodyPr/>
          <a:lstStyle/>
          <a:p>
            <a:r>
              <a:rPr lang="en-GB" b="1" dirty="0"/>
              <a:t>The global road to Open Science</a:t>
            </a:r>
          </a:p>
        </p:txBody>
      </p:sp>
      <p:sp>
        <p:nvSpPr>
          <p:cNvPr id="3" name="Subtitle 2">
            <a:extLst>
              <a:ext uri="{FF2B5EF4-FFF2-40B4-BE49-F238E27FC236}">
                <a16:creationId xmlns:a16="http://schemas.microsoft.com/office/drawing/2014/main" id="{98FD6875-0CD6-4B16-9BAA-E8C49F57515C}"/>
              </a:ext>
            </a:extLst>
          </p:cNvPr>
          <p:cNvSpPr>
            <a:spLocks noGrp="1"/>
          </p:cNvSpPr>
          <p:nvPr>
            <p:ph type="subTitle" idx="1"/>
          </p:nvPr>
        </p:nvSpPr>
        <p:spPr/>
        <p:txBody>
          <a:bodyPr/>
          <a:lstStyle/>
          <a:p>
            <a:r>
              <a:rPr lang="en-GB" dirty="0" err="1"/>
              <a:t>Dr.</a:t>
            </a:r>
            <a:r>
              <a:rPr lang="en-GB" dirty="0"/>
              <a:t> Jon Tennant, Open Science MOOC</a:t>
            </a:r>
          </a:p>
          <a:p>
            <a:r>
              <a:rPr lang="en-GB" dirty="0"/>
              <a:t>@</a:t>
            </a:r>
            <a:r>
              <a:rPr lang="en-GB" dirty="0" err="1"/>
              <a:t>protohedgehog</a:t>
            </a:r>
            <a:endParaRPr lang="en-GB" dirty="0"/>
          </a:p>
        </p:txBody>
      </p:sp>
      <p:sp>
        <p:nvSpPr>
          <p:cNvPr id="4" name="Rectangle 3">
            <a:extLst>
              <a:ext uri="{FF2B5EF4-FFF2-40B4-BE49-F238E27FC236}">
                <a16:creationId xmlns:a16="http://schemas.microsoft.com/office/drawing/2014/main" id="{B6A06CA9-213B-4111-8F81-4A93281FA284}"/>
              </a:ext>
            </a:extLst>
          </p:cNvPr>
          <p:cNvSpPr/>
          <p:nvPr/>
        </p:nvSpPr>
        <p:spPr>
          <a:xfrm>
            <a:off x="4051758" y="4570064"/>
            <a:ext cx="4439036" cy="369332"/>
          </a:xfrm>
          <a:prstGeom prst="rect">
            <a:avLst/>
          </a:prstGeom>
        </p:spPr>
        <p:txBody>
          <a:bodyPr wrap="none">
            <a:spAutoFit/>
          </a:bodyPr>
          <a:lstStyle/>
          <a:p>
            <a:r>
              <a:rPr lang="en-GB" b="0" i="0" dirty="0">
                <a:solidFill>
                  <a:srgbClr val="494A4C"/>
                </a:solidFill>
                <a:effectLst/>
                <a:latin typeface="noto sans" panose="020B0502040504020204" pitchFamily="34"/>
                <a:hlinkClick r:id="rId2"/>
              </a:rPr>
              <a:t>https://orcid.org/0000-0001-7794-0218</a:t>
            </a:r>
            <a:r>
              <a:rPr lang="en-GB" b="0" i="0" dirty="0">
                <a:solidFill>
                  <a:srgbClr val="494A4C"/>
                </a:solidFill>
                <a:effectLst/>
                <a:latin typeface="noto sans" panose="020B0502040504020204" pitchFamily="34"/>
              </a:rPr>
              <a:t> </a:t>
            </a:r>
            <a:endParaRPr lang="en-GB" dirty="0"/>
          </a:p>
        </p:txBody>
      </p:sp>
      <p:pic>
        <p:nvPicPr>
          <p:cNvPr id="6" name="Picture 5">
            <a:extLst>
              <a:ext uri="{FF2B5EF4-FFF2-40B4-BE49-F238E27FC236}">
                <a16:creationId xmlns:a16="http://schemas.microsoft.com/office/drawing/2014/main" id="{0FB8A9B1-7D07-4A75-AFAD-CB4D41F3F3F9}"/>
              </a:ext>
            </a:extLst>
          </p:cNvPr>
          <p:cNvPicPr>
            <a:picLocks noChangeAspect="1"/>
          </p:cNvPicPr>
          <p:nvPr/>
        </p:nvPicPr>
        <p:blipFill>
          <a:blip r:embed="rId3">
            <a:lum/>
            <a:alphaModFix/>
          </a:blip>
          <a:srcRect/>
          <a:stretch>
            <a:fillRect/>
          </a:stretch>
        </p:blipFill>
        <p:spPr>
          <a:xfrm>
            <a:off x="9835325" y="5263606"/>
            <a:ext cx="2242238" cy="1396719"/>
          </a:xfrm>
          <a:prstGeom prst="rect">
            <a:avLst/>
          </a:prstGeom>
          <a:noFill/>
          <a:ln>
            <a:noFill/>
          </a:ln>
        </p:spPr>
      </p:pic>
      <p:pic>
        <p:nvPicPr>
          <p:cNvPr id="1028" name="Picture 4" descr="SciELO 20 Anos">
            <a:extLst>
              <a:ext uri="{FF2B5EF4-FFF2-40B4-BE49-F238E27FC236}">
                <a16:creationId xmlns:a16="http://schemas.microsoft.com/office/drawing/2014/main" id="{37693EBB-0888-4E7E-BAB6-0EAA5429A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758" y="4846805"/>
            <a:ext cx="3810000" cy="19716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373283F-5914-40A7-A7A0-EAB01138015F}"/>
              </a:ext>
            </a:extLst>
          </p:cNvPr>
          <p:cNvSpPr/>
          <p:nvPr/>
        </p:nvSpPr>
        <p:spPr>
          <a:xfrm>
            <a:off x="4340202" y="6123088"/>
            <a:ext cx="4217053" cy="369332"/>
          </a:xfrm>
          <a:prstGeom prst="rect">
            <a:avLst/>
          </a:prstGeom>
        </p:spPr>
        <p:txBody>
          <a:bodyPr wrap="none">
            <a:spAutoFit/>
          </a:bodyPr>
          <a:lstStyle/>
          <a:p>
            <a:pPr algn="ctr"/>
            <a:r>
              <a:rPr lang="en-GB" b="1" i="0" dirty="0">
                <a:solidFill>
                  <a:srgbClr val="000000"/>
                </a:solidFill>
                <a:effectLst/>
                <a:latin typeface="Poppins"/>
              </a:rPr>
              <a:t>September 26-28, 2018, </a:t>
            </a:r>
            <a:r>
              <a:rPr lang="en-GB" b="1" dirty="0"/>
              <a:t>São Paulo</a:t>
            </a:r>
            <a:r>
              <a:rPr lang="en-GB" b="1" i="0" dirty="0">
                <a:solidFill>
                  <a:srgbClr val="000000"/>
                </a:solidFill>
                <a:effectLst/>
                <a:latin typeface="Poppins"/>
              </a:rPr>
              <a:t>, Brazil</a:t>
            </a:r>
          </a:p>
        </p:txBody>
      </p:sp>
    </p:spTree>
    <p:extLst>
      <p:ext uri="{BB962C8B-B14F-4D97-AF65-F5344CB8AC3E}">
        <p14:creationId xmlns:p14="http://schemas.microsoft.com/office/powerpoint/2010/main" val="2850494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scienceeurope.org/wp-content/uploads/2018/09/cOAlitionS_Visual.png">
            <a:extLst>
              <a:ext uri="{FF2B5EF4-FFF2-40B4-BE49-F238E27FC236}">
                <a16:creationId xmlns:a16="http://schemas.microsoft.com/office/drawing/2014/main" id="{3E2C4A52-061C-4580-AE23-F23A1306C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666" y="590427"/>
            <a:ext cx="8890668" cy="62675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BA3BA12-1C1B-450D-81FF-558C604EC7D5}"/>
              </a:ext>
            </a:extLst>
          </p:cNvPr>
          <p:cNvSpPr/>
          <p:nvPr/>
        </p:nvSpPr>
        <p:spPr>
          <a:xfrm>
            <a:off x="71021" y="6479130"/>
            <a:ext cx="2980111" cy="276999"/>
          </a:xfrm>
          <a:prstGeom prst="rect">
            <a:avLst/>
          </a:prstGeom>
        </p:spPr>
        <p:txBody>
          <a:bodyPr wrap="none">
            <a:spAutoFit/>
          </a:bodyPr>
          <a:lstStyle/>
          <a:p>
            <a:r>
              <a:rPr lang="en-GB" sz="1200" dirty="0">
                <a:hlinkClick r:id="rId3"/>
              </a:rPr>
              <a:t>https://www.scienceeurope.org/coalition-s/</a:t>
            </a:r>
            <a:r>
              <a:rPr lang="en-GB" sz="1200" dirty="0"/>
              <a:t> </a:t>
            </a:r>
          </a:p>
        </p:txBody>
      </p:sp>
      <p:sp>
        <p:nvSpPr>
          <p:cNvPr id="4" name="Rectangle 3">
            <a:extLst>
              <a:ext uri="{FF2B5EF4-FFF2-40B4-BE49-F238E27FC236}">
                <a16:creationId xmlns:a16="http://schemas.microsoft.com/office/drawing/2014/main" id="{F7351415-00CB-4B94-B6FD-2FC96F94A8B5}"/>
              </a:ext>
            </a:extLst>
          </p:cNvPr>
          <p:cNvSpPr/>
          <p:nvPr/>
        </p:nvSpPr>
        <p:spPr>
          <a:xfrm>
            <a:off x="9433368" y="6488668"/>
            <a:ext cx="2008883" cy="369332"/>
          </a:xfrm>
          <a:prstGeom prst="rect">
            <a:avLst/>
          </a:prstGeom>
        </p:spPr>
        <p:txBody>
          <a:bodyPr wrap="none">
            <a:spAutoFit/>
          </a:bodyPr>
          <a:lstStyle/>
          <a:p>
            <a:r>
              <a:rPr lang="de-DE" dirty="0">
                <a:latin typeface="Open Sans"/>
                <a:hlinkClick r:id="rId4"/>
              </a:rPr>
              <a:t>@protohedgehog</a:t>
            </a:r>
            <a:endParaRPr lang="en-GB" dirty="0">
              <a:latin typeface="Open Sans"/>
            </a:endParaRPr>
          </a:p>
        </p:txBody>
      </p:sp>
      <p:sp>
        <p:nvSpPr>
          <p:cNvPr id="3" name="Rectangle 2">
            <a:extLst>
              <a:ext uri="{FF2B5EF4-FFF2-40B4-BE49-F238E27FC236}">
                <a16:creationId xmlns:a16="http://schemas.microsoft.com/office/drawing/2014/main" id="{D209B61D-F684-452E-A418-5EE5020CFC23}"/>
              </a:ext>
            </a:extLst>
          </p:cNvPr>
          <p:cNvSpPr/>
          <p:nvPr/>
        </p:nvSpPr>
        <p:spPr>
          <a:xfrm>
            <a:off x="1650666" y="101871"/>
            <a:ext cx="8823954" cy="523220"/>
          </a:xfrm>
          <a:prstGeom prst="rect">
            <a:avLst/>
          </a:prstGeom>
        </p:spPr>
        <p:txBody>
          <a:bodyPr wrap="none">
            <a:spAutoFit/>
          </a:bodyPr>
          <a:lstStyle/>
          <a:p>
            <a:r>
              <a:rPr lang="en-GB" sz="2800" dirty="0"/>
              <a:t>Europe: To boldly go where Latin America has been before?</a:t>
            </a:r>
          </a:p>
        </p:txBody>
      </p:sp>
    </p:spTree>
    <p:extLst>
      <p:ext uri="{BB962C8B-B14F-4D97-AF65-F5344CB8AC3E}">
        <p14:creationId xmlns:p14="http://schemas.microsoft.com/office/powerpoint/2010/main" val="4221843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3BADD3-56D2-4E17-9BF0-6FD824AB7D1D}"/>
              </a:ext>
            </a:extLst>
          </p:cNvPr>
          <p:cNvSpPr/>
          <p:nvPr/>
        </p:nvSpPr>
        <p:spPr>
          <a:xfrm>
            <a:off x="439108" y="1191078"/>
            <a:ext cx="5186533" cy="2031325"/>
          </a:xfrm>
          <a:prstGeom prst="rect">
            <a:avLst/>
          </a:prstGeom>
        </p:spPr>
        <p:txBody>
          <a:bodyPr wrap="square">
            <a:spAutoFit/>
          </a:bodyPr>
          <a:lstStyle/>
          <a:p>
            <a:pPr algn="ctr"/>
            <a:r>
              <a:rPr lang="en-GB" b="1" i="0" dirty="0">
                <a:effectLst/>
                <a:latin typeface="Helvetica" panose="020B0604020202020204" pitchFamily="34" charset="0"/>
              </a:rPr>
              <a:t>“By 2020 scientific publications that result from research funded by public grants provided by participating national and European research councils and funding bodies, must be published in compliant Open Access Journals or on compliant Open Access Platforms.”</a:t>
            </a:r>
            <a:endParaRPr lang="en-GB" dirty="0"/>
          </a:p>
        </p:txBody>
      </p:sp>
      <p:sp>
        <p:nvSpPr>
          <p:cNvPr id="4" name="Rectangle 3">
            <a:extLst>
              <a:ext uri="{FF2B5EF4-FFF2-40B4-BE49-F238E27FC236}">
                <a16:creationId xmlns:a16="http://schemas.microsoft.com/office/drawing/2014/main" id="{861D0683-8FE3-46CA-991A-D4435E479698}"/>
              </a:ext>
            </a:extLst>
          </p:cNvPr>
          <p:cNvSpPr/>
          <p:nvPr/>
        </p:nvSpPr>
        <p:spPr>
          <a:xfrm>
            <a:off x="140563" y="6484101"/>
            <a:ext cx="7383262" cy="276999"/>
          </a:xfrm>
          <a:prstGeom prst="rect">
            <a:avLst/>
          </a:prstGeom>
        </p:spPr>
        <p:txBody>
          <a:bodyPr wrap="square">
            <a:spAutoFit/>
          </a:bodyPr>
          <a:lstStyle/>
          <a:p>
            <a:r>
              <a:rPr lang="en-GB" sz="1200" dirty="0">
                <a:hlinkClick r:id="rId2"/>
              </a:rPr>
              <a:t>https://twitter.com/protohedgehog/status/1036864873886412800</a:t>
            </a:r>
            <a:r>
              <a:rPr lang="en-GB" sz="1200" dirty="0"/>
              <a:t> </a:t>
            </a:r>
          </a:p>
        </p:txBody>
      </p:sp>
      <p:pic>
        <p:nvPicPr>
          <p:cNvPr id="6" name="Picture 5">
            <a:extLst>
              <a:ext uri="{FF2B5EF4-FFF2-40B4-BE49-F238E27FC236}">
                <a16:creationId xmlns:a16="http://schemas.microsoft.com/office/drawing/2014/main" id="{329013F2-2DC8-4CCE-93F7-A911AD17778F}"/>
              </a:ext>
            </a:extLst>
          </p:cNvPr>
          <p:cNvPicPr>
            <a:picLocks noChangeAspect="1"/>
          </p:cNvPicPr>
          <p:nvPr/>
        </p:nvPicPr>
        <p:blipFill rotWithShape="1">
          <a:blip r:embed="rId3"/>
          <a:srcRect l="33859" t="17864" r="34903" b="46557"/>
          <a:stretch/>
        </p:blipFill>
        <p:spPr>
          <a:xfrm>
            <a:off x="6808865" y="2737013"/>
            <a:ext cx="4291489" cy="2749385"/>
          </a:xfrm>
          <a:prstGeom prst="rect">
            <a:avLst/>
          </a:prstGeom>
        </p:spPr>
      </p:pic>
      <p:pic>
        <p:nvPicPr>
          <p:cNvPr id="7" name="Picture 6">
            <a:extLst>
              <a:ext uri="{FF2B5EF4-FFF2-40B4-BE49-F238E27FC236}">
                <a16:creationId xmlns:a16="http://schemas.microsoft.com/office/drawing/2014/main" id="{47AC5380-EF7D-4E1E-A71C-221E409E8C21}"/>
              </a:ext>
            </a:extLst>
          </p:cNvPr>
          <p:cNvPicPr>
            <a:picLocks noChangeAspect="1"/>
          </p:cNvPicPr>
          <p:nvPr/>
        </p:nvPicPr>
        <p:blipFill rotWithShape="1">
          <a:blip r:embed="rId4"/>
          <a:srcRect l="10412" t="40582" r="23033" b="27023"/>
          <a:stretch/>
        </p:blipFill>
        <p:spPr>
          <a:xfrm>
            <a:off x="296078" y="3603278"/>
            <a:ext cx="5799922" cy="1587981"/>
          </a:xfrm>
          <a:prstGeom prst="rect">
            <a:avLst/>
          </a:prstGeom>
        </p:spPr>
      </p:pic>
      <p:sp>
        <p:nvSpPr>
          <p:cNvPr id="8" name="Rectangle 7">
            <a:extLst>
              <a:ext uri="{FF2B5EF4-FFF2-40B4-BE49-F238E27FC236}">
                <a16:creationId xmlns:a16="http://schemas.microsoft.com/office/drawing/2014/main" id="{4644B035-0979-4297-855A-21AFDB5C08C9}"/>
              </a:ext>
            </a:extLst>
          </p:cNvPr>
          <p:cNvSpPr/>
          <p:nvPr/>
        </p:nvSpPr>
        <p:spPr>
          <a:xfrm>
            <a:off x="157902" y="6242614"/>
            <a:ext cx="3668248" cy="276999"/>
          </a:xfrm>
          <a:prstGeom prst="rect">
            <a:avLst/>
          </a:prstGeom>
        </p:spPr>
        <p:txBody>
          <a:bodyPr wrap="none">
            <a:spAutoFit/>
          </a:bodyPr>
          <a:lstStyle/>
          <a:p>
            <a:r>
              <a:rPr lang="en-GB" sz="1200" dirty="0">
                <a:hlinkClick r:id="rId5"/>
              </a:rPr>
              <a:t>https://www.nature.com/articles/d41586-018-06178-7</a:t>
            </a:r>
            <a:r>
              <a:rPr lang="en-GB" sz="1200" dirty="0"/>
              <a:t> </a:t>
            </a:r>
          </a:p>
        </p:txBody>
      </p:sp>
      <p:sp>
        <p:nvSpPr>
          <p:cNvPr id="9" name="Rectangle 8">
            <a:extLst>
              <a:ext uri="{FF2B5EF4-FFF2-40B4-BE49-F238E27FC236}">
                <a16:creationId xmlns:a16="http://schemas.microsoft.com/office/drawing/2014/main" id="{FD5CB12E-B69B-4A1B-AA7B-AB2F2216F914}"/>
              </a:ext>
            </a:extLst>
          </p:cNvPr>
          <p:cNvSpPr/>
          <p:nvPr/>
        </p:nvSpPr>
        <p:spPr>
          <a:xfrm>
            <a:off x="9433368" y="6488668"/>
            <a:ext cx="2008883" cy="369332"/>
          </a:xfrm>
          <a:prstGeom prst="rect">
            <a:avLst/>
          </a:prstGeom>
        </p:spPr>
        <p:txBody>
          <a:bodyPr wrap="none">
            <a:spAutoFit/>
          </a:bodyPr>
          <a:lstStyle/>
          <a:p>
            <a:r>
              <a:rPr lang="de-DE" dirty="0">
                <a:latin typeface="Open Sans"/>
                <a:hlinkClick r:id="rId6"/>
              </a:rPr>
              <a:t>@protohedgehog</a:t>
            </a:r>
            <a:endParaRPr lang="en-GB" dirty="0">
              <a:latin typeface="Open Sans"/>
            </a:endParaRPr>
          </a:p>
        </p:txBody>
      </p:sp>
      <p:sp>
        <p:nvSpPr>
          <p:cNvPr id="5" name="Rectangle 4">
            <a:extLst>
              <a:ext uri="{FF2B5EF4-FFF2-40B4-BE49-F238E27FC236}">
                <a16:creationId xmlns:a16="http://schemas.microsoft.com/office/drawing/2014/main" id="{36568FFC-7BBB-4E5A-850A-DB7CCD248EC1}"/>
              </a:ext>
            </a:extLst>
          </p:cNvPr>
          <p:cNvSpPr/>
          <p:nvPr/>
        </p:nvSpPr>
        <p:spPr>
          <a:xfrm>
            <a:off x="6566360" y="729968"/>
            <a:ext cx="4415776" cy="1754326"/>
          </a:xfrm>
          <a:prstGeom prst="rect">
            <a:avLst/>
          </a:prstGeom>
        </p:spPr>
        <p:txBody>
          <a:bodyPr wrap="square">
            <a:spAutoFit/>
          </a:bodyPr>
          <a:lstStyle/>
          <a:p>
            <a:pPr algn="ctr"/>
            <a:r>
              <a:rPr lang="en-GB" dirty="0">
                <a:latin typeface="Open Sans"/>
              </a:rPr>
              <a:t>“Marie Curie Alumni Association chair Matthew DiFranco said that </a:t>
            </a:r>
            <a:r>
              <a:rPr lang="en-GB" b="1" dirty="0">
                <a:latin typeface="Open Sans"/>
              </a:rPr>
              <a:t>Plan S was a step in the right direction for “reigning in the exploitation of publicly funded research for private profits” by publishers.</a:t>
            </a:r>
            <a:r>
              <a:rPr lang="en-GB" dirty="0">
                <a:latin typeface="Open Sans"/>
              </a:rPr>
              <a:t>”</a:t>
            </a:r>
            <a:endParaRPr lang="en-GB" b="1" dirty="0"/>
          </a:p>
        </p:txBody>
      </p:sp>
      <p:sp>
        <p:nvSpPr>
          <p:cNvPr id="10" name="Rectangle 9">
            <a:extLst>
              <a:ext uri="{FF2B5EF4-FFF2-40B4-BE49-F238E27FC236}">
                <a16:creationId xmlns:a16="http://schemas.microsoft.com/office/drawing/2014/main" id="{1907E258-4EFF-4621-90DC-E58CAA6E4A36}"/>
              </a:ext>
            </a:extLst>
          </p:cNvPr>
          <p:cNvSpPr/>
          <p:nvPr/>
        </p:nvSpPr>
        <p:spPr>
          <a:xfrm>
            <a:off x="157902" y="5991836"/>
            <a:ext cx="7196832" cy="276999"/>
          </a:xfrm>
          <a:prstGeom prst="rect">
            <a:avLst/>
          </a:prstGeom>
        </p:spPr>
        <p:txBody>
          <a:bodyPr wrap="square">
            <a:spAutoFit/>
          </a:bodyPr>
          <a:lstStyle/>
          <a:p>
            <a:r>
              <a:rPr lang="en-GB" sz="1200" dirty="0">
                <a:hlinkClick r:id="rId7"/>
              </a:rPr>
              <a:t>https://www.researchresearch.com/news/article/?articleId=1377349</a:t>
            </a:r>
            <a:r>
              <a:rPr lang="en-GB" sz="1200" dirty="0"/>
              <a:t> </a:t>
            </a:r>
          </a:p>
        </p:txBody>
      </p:sp>
    </p:spTree>
    <p:extLst>
      <p:ext uri="{BB962C8B-B14F-4D97-AF65-F5344CB8AC3E}">
        <p14:creationId xmlns:p14="http://schemas.microsoft.com/office/powerpoint/2010/main" val="2070503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7BAAB-5914-41F6-B78E-5651FC4562EC}"/>
              </a:ext>
            </a:extLst>
          </p:cNvPr>
          <p:cNvSpPr>
            <a:spLocks noGrp="1"/>
          </p:cNvSpPr>
          <p:nvPr>
            <p:ph type="title"/>
          </p:nvPr>
        </p:nvSpPr>
        <p:spPr>
          <a:xfrm>
            <a:off x="1303973" y="-557073"/>
            <a:ext cx="5934508" cy="1639886"/>
          </a:xfrm>
        </p:spPr>
        <p:txBody>
          <a:bodyPr/>
          <a:lstStyle/>
          <a:p>
            <a:r>
              <a:rPr lang="de-DE" dirty="0"/>
              <a:t>Germany versus Elsevier</a:t>
            </a:r>
            <a:endParaRPr lang="en-GB" dirty="0"/>
          </a:p>
        </p:txBody>
      </p:sp>
      <p:sp>
        <p:nvSpPr>
          <p:cNvPr id="4" name="Text Placeholder 3">
            <a:extLst>
              <a:ext uri="{FF2B5EF4-FFF2-40B4-BE49-F238E27FC236}">
                <a16:creationId xmlns:a16="http://schemas.microsoft.com/office/drawing/2014/main" id="{C5874D57-F50B-47CE-99BD-702C2D425E53}"/>
              </a:ext>
            </a:extLst>
          </p:cNvPr>
          <p:cNvSpPr>
            <a:spLocks noGrp="1"/>
          </p:cNvSpPr>
          <p:nvPr>
            <p:ph type="body" sz="half" idx="2"/>
          </p:nvPr>
        </p:nvSpPr>
        <p:spPr>
          <a:xfrm>
            <a:off x="554477" y="1787999"/>
            <a:ext cx="5309141" cy="3282002"/>
          </a:xfrm>
        </p:spPr>
        <p:txBody>
          <a:bodyPr>
            <a:noAutofit/>
          </a:bodyPr>
          <a:lstStyle/>
          <a:p>
            <a:pPr algn="ctr"/>
            <a:endParaRPr lang="en-GB" sz="2100" dirty="0">
              <a:latin typeface="Open Sans"/>
            </a:endParaRPr>
          </a:p>
          <a:p>
            <a:pPr algn="ctr"/>
            <a:r>
              <a:rPr lang="en-GB" sz="2100" dirty="0">
                <a:latin typeface="Open Sans"/>
              </a:rPr>
              <a:t>“One big publisher stated: if your country stops subscribing to our journals, science in your country will be set back significantly. I responded […] it is interesting to hear such a threat from a producer of envelopes who does not have any idea of the contents.”</a:t>
            </a:r>
          </a:p>
        </p:txBody>
      </p:sp>
      <p:pic>
        <p:nvPicPr>
          <p:cNvPr id="8" name="Picture 7">
            <a:extLst>
              <a:ext uri="{FF2B5EF4-FFF2-40B4-BE49-F238E27FC236}">
                <a16:creationId xmlns:a16="http://schemas.microsoft.com/office/drawing/2014/main" id="{A0E848CB-D43A-44DB-9113-68FD2C0C0E25}"/>
              </a:ext>
            </a:extLst>
          </p:cNvPr>
          <p:cNvPicPr>
            <a:picLocks noChangeAspect="1"/>
          </p:cNvPicPr>
          <p:nvPr/>
        </p:nvPicPr>
        <p:blipFill>
          <a:blip r:embed="rId2"/>
          <a:stretch>
            <a:fillRect/>
          </a:stretch>
        </p:blipFill>
        <p:spPr>
          <a:xfrm>
            <a:off x="6096000" y="578331"/>
            <a:ext cx="5937633" cy="3728720"/>
          </a:xfrm>
          <a:prstGeom prst="rect">
            <a:avLst/>
          </a:prstGeom>
        </p:spPr>
      </p:pic>
      <p:pic>
        <p:nvPicPr>
          <p:cNvPr id="6" name="Picture 2" descr="Image result for project deal elsevier">
            <a:extLst>
              <a:ext uri="{FF2B5EF4-FFF2-40B4-BE49-F238E27FC236}">
                <a16:creationId xmlns:a16="http://schemas.microsoft.com/office/drawing/2014/main" id="{6774CB14-2DC4-42CB-8C12-5F6517AE6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973" y="4522411"/>
            <a:ext cx="3711575" cy="14862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0D68897-1714-4D44-8616-B6B3E56CA7C8}"/>
              </a:ext>
            </a:extLst>
          </p:cNvPr>
          <p:cNvSpPr/>
          <p:nvPr/>
        </p:nvSpPr>
        <p:spPr>
          <a:xfrm>
            <a:off x="9433368" y="6488668"/>
            <a:ext cx="2008883" cy="369332"/>
          </a:xfrm>
          <a:prstGeom prst="rect">
            <a:avLst/>
          </a:prstGeom>
        </p:spPr>
        <p:txBody>
          <a:bodyPr wrap="none">
            <a:spAutoFit/>
          </a:bodyPr>
          <a:lstStyle/>
          <a:p>
            <a:r>
              <a:rPr lang="de-DE" dirty="0">
                <a:latin typeface="Open Sans"/>
                <a:hlinkClick r:id="rId4"/>
              </a:rPr>
              <a:t>@protohedgehog</a:t>
            </a:r>
            <a:endParaRPr lang="en-GB" dirty="0">
              <a:latin typeface="Open Sans"/>
            </a:endParaRPr>
          </a:p>
        </p:txBody>
      </p:sp>
      <p:sp>
        <p:nvSpPr>
          <p:cNvPr id="3" name="Rectangle 2">
            <a:extLst>
              <a:ext uri="{FF2B5EF4-FFF2-40B4-BE49-F238E27FC236}">
                <a16:creationId xmlns:a16="http://schemas.microsoft.com/office/drawing/2014/main" id="{C604FF16-7295-4216-9D06-36F8405A4382}"/>
              </a:ext>
            </a:extLst>
          </p:cNvPr>
          <p:cNvSpPr/>
          <p:nvPr/>
        </p:nvSpPr>
        <p:spPr>
          <a:xfrm>
            <a:off x="6096000" y="4442395"/>
            <a:ext cx="6096000" cy="646331"/>
          </a:xfrm>
          <a:prstGeom prst="rect">
            <a:avLst/>
          </a:prstGeom>
        </p:spPr>
        <p:txBody>
          <a:bodyPr>
            <a:spAutoFit/>
          </a:bodyPr>
          <a:lstStyle/>
          <a:p>
            <a:r>
              <a:rPr lang="en-GB" dirty="0">
                <a:solidFill>
                  <a:srgbClr val="14171A"/>
                </a:solidFill>
                <a:latin typeface="Segoe UI" panose="020B0502040204020203" pitchFamily="34" charset="0"/>
              </a:rPr>
              <a:t>Martin </a:t>
            </a:r>
            <a:r>
              <a:rPr lang="en-GB" dirty="0" err="1">
                <a:solidFill>
                  <a:srgbClr val="14171A"/>
                </a:solidFill>
                <a:latin typeface="Segoe UI" panose="020B0502040204020203" pitchFamily="34" charset="0"/>
              </a:rPr>
              <a:t>Grötschel</a:t>
            </a:r>
            <a:r>
              <a:rPr lang="en-GB" dirty="0">
                <a:solidFill>
                  <a:srgbClr val="14171A"/>
                </a:solidFill>
                <a:latin typeface="Segoe UI" panose="020B0502040204020203" pitchFamily="34" charset="0"/>
              </a:rPr>
              <a:t>, President of the Berlin-Brandenburg Academy of Sciences and Humanities</a:t>
            </a:r>
            <a:endParaRPr lang="en-GB" dirty="0"/>
          </a:p>
        </p:txBody>
      </p:sp>
      <p:sp>
        <p:nvSpPr>
          <p:cNvPr id="5" name="TextBox 4">
            <a:extLst>
              <a:ext uri="{FF2B5EF4-FFF2-40B4-BE49-F238E27FC236}">
                <a16:creationId xmlns:a16="http://schemas.microsoft.com/office/drawing/2014/main" id="{C2811F6B-93D0-4E54-BD3D-B523A14B4F49}"/>
              </a:ext>
            </a:extLst>
          </p:cNvPr>
          <p:cNvSpPr txBox="1"/>
          <p:nvPr/>
        </p:nvSpPr>
        <p:spPr>
          <a:xfrm>
            <a:off x="8188257" y="5224070"/>
            <a:ext cx="1911485" cy="830997"/>
          </a:xfrm>
          <a:prstGeom prst="rect">
            <a:avLst/>
          </a:prstGeom>
          <a:noFill/>
        </p:spPr>
        <p:txBody>
          <a:bodyPr wrap="none" rtlCol="0">
            <a:spAutoFit/>
          </a:bodyPr>
          <a:lstStyle/>
          <a:p>
            <a:r>
              <a:rPr lang="en-GB" sz="4800" dirty="0"/>
              <a:t>#HERO</a:t>
            </a:r>
          </a:p>
        </p:txBody>
      </p:sp>
      <p:sp>
        <p:nvSpPr>
          <p:cNvPr id="9" name="TextBox 8">
            <a:extLst>
              <a:ext uri="{FF2B5EF4-FFF2-40B4-BE49-F238E27FC236}">
                <a16:creationId xmlns:a16="http://schemas.microsoft.com/office/drawing/2014/main" id="{FF999CDC-DE77-4546-B41F-27629A62677E}"/>
              </a:ext>
            </a:extLst>
          </p:cNvPr>
          <p:cNvSpPr txBox="1"/>
          <p:nvPr/>
        </p:nvSpPr>
        <p:spPr>
          <a:xfrm>
            <a:off x="2857027" y="5700924"/>
            <a:ext cx="704039" cy="307777"/>
          </a:xfrm>
          <a:prstGeom prst="rect">
            <a:avLst/>
          </a:prstGeom>
          <a:noFill/>
        </p:spPr>
        <p:txBody>
          <a:bodyPr wrap="none" rtlCol="0">
            <a:spAutoFit/>
          </a:bodyPr>
          <a:lstStyle/>
          <a:p>
            <a:r>
              <a:rPr lang="en-GB" sz="1400" dirty="0"/>
              <a:t>#villain</a:t>
            </a:r>
          </a:p>
        </p:txBody>
      </p:sp>
    </p:spTree>
    <p:extLst>
      <p:ext uri="{BB962C8B-B14F-4D97-AF65-F5344CB8AC3E}">
        <p14:creationId xmlns:p14="http://schemas.microsoft.com/office/powerpoint/2010/main" val="44961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FC93-DD62-4B77-90A3-5654198B5607}"/>
              </a:ext>
            </a:extLst>
          </p:cNvPr>
          <p:cNvSpPr>
            <a:spLocks noGrp="1"/>
          </p:cNvSpPr>
          <p:nvPr>
            <p:ph type="title"/>
          </p:nvPr>
        </p:nvSpPr>
        <p:spPr/>
        <p:txBody>
          <a:bodyPr/>
          <a:lstStyle/>
          <a:p>
            <a:r>
              <a:rPr lang="en-GB" dirty="0" err="1"/>
              <a:t>SciELO</a:t>
            </a:r>
            <a:r>
              <a:rPr lang="en-GB" dirty="0"/>
              <a:t>: the hero the world needs?</a:t>
            </a:r>
          </a:p>
        </p:txBody>
      </p:sp>
      <p:sp>
        <p:nvSpPr>
          <p:cNvPr id="3" name="Content Placeholder 2">
            <a:extLst>
              <a:ext uri="{FF2B5EF4-FFF2-40B4-BE49-F238E27FC236}">
                <a16:creationId xmlns:a16="http://schemas.microsoft.com/office/drawing/2014/main" id="{40F3D080-736A-46D3-8649-EEFCF76F2647}"/>
              </a:ext>
            </a:extLst>
          </p:cNvPr>
          <p:cNvSpPr>
            <a:spLocks noGrp="1"/>
          </p:cNvSpPr>
          <p:nvPr>
            <p:ph idx="1"/>
          </p:nvPr>
        </p:nvSpPr>
        <p:spPr>
          <a:xfrm>
            <a:off x="838200" y="1825625"/>
            <a:ext cx="6761480" cy="4351338"/>
          </a:xfrm>
        </p:spPr>
        <p:txBody>
          <a:bodyPr/>
          <a:lstStyle/>
          <a:p>
            <a:r>
              <a:rPr lang="en-GB" dirty="0"/>
              <a:t>Covers Latin America, Iberian Peninsula, and South Africa (13 countries)</a:t>
            </a:r>
          </a:p>
          <a:p>
            <a:r>
              <a:rPr lang="en-GB" dirty="0"/>
              <a:t>Around 750,000 published papers, 1,200 active journals – all OA!</a:t>
            </a:r>
          </a:p>
          <a:p>
            <a:r>
              <a:rPr lang="en-GB" dirty="0"/>
              <a:t>20 years of free/low cost publishing for researchers</a:t>
            </a:r>
          </a:p>
          <a:p>
            <a:r>
              <a:rPr lang="en-GB" dirty="0"/>
              <a:t>Production costs much lower than ‘western’ publishing houses</a:t>
            </a:r>
          </a:p>
        </p:txBody>
      </p:sp>
      <p:sp>
        <p:nvSpPr>
          <p:cNvPr id="4" name="Rectangle 3">
            <a:extLst>
              <a:ext uri="{FF2B5EF4-FFF2-40B4-BE49-F238E27FC236}">
                <a16:creationId xmlns:a16="http://schemas.microsoft.com/office/drawing/2014/main" id="{F5600721-65CD-4AB6-B114-F0A26B91EEB6}"/>
              </a:ext>
            </a:extLst>
          </p:cNvPr>
          <p:cNvSpPr/>
          <p:nvPr/>
        </p:nvSpPr>
        <p:spPr>
          <a:xfrm>
            <a:off x="9433368" y="6488668"/>
            <a:ext cx="2008883" cy="369332"/>
          </a:xfrm>
          <a:prstGeom prst="rect">
            <a:avLst/>
          </a:prstGeom>
        </p:spPr>
        <p:txBody>
          <a:bodyPr wrap="none">
            <a:spAutoFit/>
          </a:bodyPr>
          <a:lstStyle/>
          <a:p>
            <a:r>
              <a:rPr lang="de-DE" dirty="0">
                <a:latin typeface="Open Sans"/>
                <a:hlinkClick r:id="rId2"/>
              </a:rPr>
              <a:t>@protohedgehog</a:t>
            </a:r>
            <a:endParaRPr lang="en-GB" dirty="0">
              <a:latin typeface="Open Sans"/>
            </a:endParaRPr>
          </a:p>
        </p:txBody>
      </p:sp>
      <p:pic>
        <p:nvPicPr>
          <p:cNvPr id="3074" name="Picture 2" descr="Image result for thumbs up gif">
            <a:extLst>
              <a:ext uri="{FF2B5EF4-FFF2-40B4-BE49-F238E27FC236}">
                <a16:creationId xmlns:a16="http://schemas.microsoft.com/office/drawing/2014/main" id="{9EEAE6B7-1F8D-442A-88B2-5ABE0C559FB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34973" y="1938814"/>
            <a:ext cx="3407278" cy="255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652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7798D-E569-40E0-954A-BA0E8ECD2BF5}"/>
              </a:ext>
            </a:extLst>
          </p:cNvPr>
          <p:cNvSpPr>
            <a:spLocks noGrp="1"/>
          </p:cNvSpPr>
          <p:nvPr>
            <p:ph type="title"/>
          </p:nvPr>
        </p:nvSpPr>
        <p:spPr/>
        <p:txBody>
          <a:bodyPr/>
          <a:lstStyle/>
          <a:p>
            <a:r>
              <a:rPr lang="en-GB" dirty="0"/>
              <a:t>REDALYC</a:t>
            </a:r>
          </a:p>
        </p:txBody>
      </p:sp>
      <p:pic>
        <p:nvPicPr>
          <p:cNvPr id="5" name="Picture 4">
            <a:extLst>
              <a:ext uri="{FF2B5EF4-FFF2-40B4-BE49-F238E27FC236}">
                <a16:creationId xmlns:a16="http://schemas.microsoft.com/office/drawing/2014/main" id="{939B3488-79FF-4364-BB51-DB4097F7C6EE}"/>
              </a:ext>
            </a:extLst>
          </p:cNvPr>
          <p:cNvPicPr>
            <a:picLocks noChangeAspect="1"/>
          </p:cNvPicPr>
          <p:nvPr/>
        </p:nvPicPr>
        <p:blipFill>
          <a:blip r:embed="rId2"/>
          <a:stretch>
            <a:fillRect/>
          </a:stretch>
        </p:blipFill>
        <p:spPr>
          <a:xfrm>
            <a:off x="838200" y="1481366"/>
            <a:ext cx="5870254" cy="2943959"/>
          </a:xfrm>
          <a:prstGeom prst="rect">
            <a:avLst/>
          </a:prstGeom>
        </p:spPr>
      </p:pic>
      <p:sp>
        <p:nvSpPr>
          <p:cNvPr id="6" name="Rectangle 5">
            <a:extLst>
              <a:ext uri="{FF2B5EF4-FFF2-40B4-BE49-F238E27FC236}">
                <a16:creationId xmlns:a16="http://schemas.microsoft.com/office/drawing/2014/main" id="{7ECD1CAB-5C31-49B3-8946-BFB64076FE52}"/>
              </a:ext>
            </a:extLst>
          </p:cNvPr>
          <p:cNvSpPr/>
          <p:nvPr/>
        </p:nvSpPr>
        <p:spPr>
          <a:xfrm>
            <a:off x="0" y="6542529"/>
            <a:ext cx="2916183" cy="261610"/>
          </a:xfrm>
          <a:prstGeom prst="rect">
            <a:avLst/>
          </a:prstGeom>
        </p:spPr>
        <p:txBody>
          <a:bodyPr wrap="none">
            <a:spAutoFit/>
          </a:bodyPr>
          <a:lstStyle/>
          <a:p>
            <a:r>
              <a:rPr lang="en-GB" sz="1100" dirty="0">
                <a:hlinkClick r:id="rId3"/>
              </a:rPr>
              <a:t>https://hal.archives-ouvertes.fr/hal-01816693/</a:t>
            </a:r>
            <a:r>
              <a:rPr lang="en-GB" sz="1100" dirty="0"/>
              <a:t> </a:t>
            </a:r>
          </a:p>
        </p:txBody>
      </p:sp>
      <p:sp>
        <p:nvSpPr>
          <p:cNvPr id="7" name="TextBox 6">
            <a:extLst>
              <a:ext uri="{FF2B5EF4-FFF2-40B4-BE49-F238E27FC236}">
                <a16:creationId xmlns:a16="http://schemas.microsoft.com/office/drawing/2014/main" id="{D48D5809-AC9E-4520-938C-8E3DBC85C209}"/>
              </a:ext>
            </a:extLst>
          </p:cNvPr>
          <p:cNvSpPr txBox="1"/>
          <p:nvPr/>
        </p:nvSpPr>
        <p:spPr>
          <a:xfrm>
            <a:off x="255299" y="4588323"/>
            <a:ext cx="4920383" cy="1200329"/>
          </a:xfrm>
          <a:prstGeom prst="rect">
            <a:avLst/>
          </a:prstGeom>
          <a:noFill/>
        </p:spPr>
        <p:txBody>
          <a:bodyPr wrap="square" rtlCol="0">
            <a:spAutoFit/>
          </a:bodyPr>
          <a:lstStyle/>
          <a:p>
            <a:pPr algn="ctr"/>
            <a:r>
              <a:rPr lang="en-GB" sz="2400" dirty="0"/>
              <a:t>We are so far away from anything like either of these in Europe/North America</a:t>
            </a:r>
          </a:p>
        </p:txBody>
      </p:sp>
      <p:sp>
        <p:nvSpPr>
          <p:cNvPr id="8" name="Rectangle 7">
            <a:extLst>
              <a:ext uri="{FF2B5EF4-FFF2-40B4-BE49-F238E27FC236}">
                <a16:creationId xmlns:a16="http://schemas.microsoft.com/office/drawing/2014/main" id="{AEB14FF6-B075-4FE7-BEBE-F8D7A186B912}"/>
              </a:ext>
            </a:extLst>
          </p:cNvPr>
          <p:cNvSpPr/>
          <p:nvPr/>
        </p:nvSpPr>
        <p:spPr>
          <a:xfrm>
            <a:off x="9433368" y="6488668"/>
            <a:ext cx="2008883" cy="369332"/>
          </a:xfrm>
          <a:prstGeom prst="rect">
            <a:avLst/>
          </a:prstGeom>
        </p:spPr>
        <p:txBody>
          <a:bodyPr wrap="none">
            <a:spAutoFit/>
          </a:bodyPr>
          <a:lstStyle/>
          <a:p>
            <a:r>
              <a:rPr lang="de-DE" dirty="0">
                <a:latin typeface="Open Sans"/>
                <a:hlinkClick r:id="rId4"/>
              </a:rPr>
              <a:t>@protohedgehog</a:t>
            </a:r>
            <a:endParaRPr lang="en-GB" dirty="0">
              <a:latin typeface="Open Sans"/>
            </a:endParaRPr>
          </a:p>
        </p:txBody>
      </p:sp>
      <p:sp>
        <p:nvSpPr>
          <p:cNvPr id="9" name="TextBox 8">
            <a:extLst>
              <a:ext uri="{FF2B5EF4-FFF2-40B4-BE49-F238E27FC236}">
                <a16:creationId xmlns:a16="http://schemas.microsoft.com/office/drawing/2014/main" id="{D7082C59-DD59-4CA6-8060-00C1A27D6AA2}"/>
              </a:ext>
            </a:extLst>
          </p:cNvPr>
          <p:cNvSpPr txBox="1"/>
          <p:nvPr/>
        </p:nvSpPr>
        <p:spPr>
          <a:xfrm>
            <a:off x="7011695" y="1397725"/>
            <a:ext cx="4664526" cy="2554545"/>
          </a:xfrm>
          <a:prstGeom prst="rect">
            <a:avLst/>
          </a:prstGeom>
          <a:noFill/>
        </p:spPr>
        <p:txBody>
          <a:bodyPr wrap="square" rtlCol="0">
            <a:spAutoFit/>
          </a:bodyPr>
          <a:lstStyle/>
          <a:p>
            <a:pPr marL="342900" indent="-342900">
              <a:buFont typeface="Wingdings" panose="05000000000000000000" pitchFamily="2" charset="2"/>
              <a:buChar char="Ø"/>
            </a:pPr>
            <a:r>
              <a:rPr lang="en-GB" sz="3200" dirty="0"/>
              <a:t>1,000 journals from 15 countries</a:t>
            </a:r>
          </a:p>
          <a:p>
            <a:pPr marL="342900" indent="-342900">
              <a:buFont typeface="Wingdings" panose="05000000000000000000" pitchFamily="2" charset="2"/>
              <a:buChar char="Ø"/>
            </a:pPr>
            <a:r>
              <a:rPr lang="en-GB" sz="3200" dirty="0"/>
              <a:t>425,000 full text articles</a:t>
            </a:r>
          </a:p>
          <a:p>
            <a:pPr marL="342900" indent="-342900">
              <a:buFont typeface="Wingdings" panose="05000000000000000000" pitchFamily="2" charset="2"/>
              <a:buChar char="Ø"/>
            </a:pPr>
            <a:r>
              <a:rPr lang="en-GB" sz="3200" dirty="0"/>
              <a:t>Generates bibliometric indicators too</a:t>
            </a:r>
          </a:p>
        </p:txBody>
      </p:sp>
      <p:sp>
        <p:nvSpPr>
          <p:cNvPr id="11" name="Rectangle 10">
            <a:extLst>
              <a:ext uri="{FF2B5EF4-FFF2-40B4-BE49-F238E27FC236}">
                <a16:creationId xmlns:a16="http://schemas.microsoft.com/office/drawing/2014/main" id="{CAF819E5-B14A-44B4-96E6-28E84166203B}"/>
              </a:ext>
            </a:extLst>
          </p:cNvPr>
          <p:cNvSpPr/>
          <p:nvPr/>
        </p:nvSpPr>
        <p:spPr>
          <a:xfrm>
            <a:off x="0" y="6317164"/>
            <a:ext cx="3316934" cy="261610"/>
          </a:xfrm>
          <a:prstGeom prst="rect">
            <a:avLst/>
          </a:prstGeom>
        </p:spPr>
        <p:txBody>
          <a:bodyPr wrap="none">
            <a:spAutoFit/>
          </a:bodyPr>
          <a:lstStyle/>
          <a:p>
            <a:r>
              <a:rPr lang="en-GB" sz="1100" dirty="0">
                <a:hlinkClick r:id="rId5"/>
              </a:rPr>
              <a:t>https://www.opencon2018.org/opencon_2018_latam</a:t>
            </a:r>
            <a:r>
              <a:rPr lang="en-GB" sz="1100" dirty="0"/>
              <a:t> </a:t>
            </a:r>
          </a:p>
        </p:txBody>
      </p:sp>
      <p:sp>
        <p:nvSpPr>
          <p:cNvPr id="3" name="Arrow: Right 2">
            <a:extLst>
              <a:ext uri="{FF2B5EF4-FFF2-40B4-BE49-F238E27FC236}">
                <a16:creationId xmlns:a16="http://schemas.microsoft.com/office/drawing/2014/main" id="{2DC72F58-4066-4108-A584-74246A48C4DD}"/>
              </a:ext>
            </a:extLst>
          </p:cNvPr>
          <p:cNvSpPr/>
          <p:nvPr/>
        </p:nvSpPr>
        <p:spPr>
          <a:xfrm>
            <a:off x="5252622" y="4579856"/>
            <a:ext cx="1636449" cy="10830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134D2C9-E922-49D3-94B9-88C67E79BCF5}"/>
              </a:ext>
            </a:extLst>
          </p:cNvPr>
          <p:cNvSpPr txBox="1"/>
          <p:nvPr/>
        </p:nvSpPr>
        <p:spPr>
          <a:xfrm>
            <a:off x="6889071" y="4573129"/>
            <a:ext cx="5298310" cy="1200329"/>
          </a:xfrm>
          <a:prstGeom prst="rect">
            <a:avLst/>
          </a:prstGeom>
          <a:noFill/>
        </p:spPr>
        <p:txBody>
          <a:bodyPr wrap="square" rtlCol="0">
            <a:spAutoFit/>
          </a:bodyPr>
          <a:lstStyle/>
          <a:p>
            <a:pPr algn="ctr"/>
            <a:r>
              <a:rPr lang="en-GB" sz="2400" b="1" dirty="0"/>
              <a:t>What can the ‘western’ world learn from Latin America about doing this stuff better?</a:t>
            </a:r>
          </a:p>
        </p:txBody>
      </p:sp>
    </p:spTree>
    <p:extLst>
      <p:ext uri="{BB962C8B-B14F-4D97-AF65-F5344CB8AC3E}">
        <p14:creationId xmlns:p14="http://schemas.microsoft.com/office/powerpoint/2010/main" val="3996512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47B7-63EC-4889-9B86-71FE3BFA6CDA}"/>
              </a:ext>
            </a:extLst>
          </p:cNvPr>
          <p:cNvSpPr>
            <a:spLocks noGrp="1"/>
          </p:cNvSpPr>
          <p:nvPr>
            <p:ph type="title"/>
          </p:nvPr>
        </p:nvSpPr>
        <p:spPr/>
        <p:txBody>
          <a:bodyPr/>
          <a:lstStyle/>
          <a:p>
            <a:r>
              <a:rPr lang="en-GB" dirty="0"/>
              <a:t>Why are </a:t>
            </a:r>
            <a:r>
              <a:rPr lang="en-GB" dirty="0" err="1"/>
              <a:t>SciELO</a:t>
            </a:r>
            <a:r>
              <a:rPr lang="en-GB" dirty="0"/>
              <a:t>/REDALYC so effective?</a:t>
            </a:r>
          </a:p>
        </p:txBody>
      </p:sp>
      <p:sp>
        <p:nvSpPr>
          <p:cNvPr id="3" name="Content Placeholder 2">
            <a:extLst>
              <a:ext uri="{FF2B5EF4-FFF2-40B4-BE49-F238E27FC236}">
                <a16:creationId xmlns:a16="http://schemas.microsoft.com/office/drawing/2014/main" id="{20CDCA51-021E-47EA-B597-8218DA2D0152}"/>
              </a:ext>
            </a:extLst>
          </p:cNvPr>
          <p:cNvSpPr>
            <a:spLocks noGrp="1"/>
          </p:cNvSpPr>
          <p:nvPr>
            <p:ph idx="1"/>
          </p:nvPr>
        </p:nvSpPr>
        <p:spPr/>
        <p:txBody>
          <a:bodyPr/>
          <a:lstStyle/>
          <a:p>
            <a:r>
              <a:rPr lang="en-GB" dirty="0"/>
              <a:t>Strong cultural commitment and sense of public mission among Latin American universities and researchers:</a:t>
            </a:r>
          </a:p>
          <a:p>
            <a:pPr lvl="1"/>
            <a:r>
              <a:rPr lang="en-GB" dirty="0"/>
              <a:t>“</a:t>
            </a:r>
            <a:r>
              <a:rPr lang="en-GB" i="1" dirty="0" err="1"/>
              <a:t>Iberoamérican</a:t>
            </a:r>
            <a:r>
              <a:rPr lang="en-GB" i="1" dirty="0"/>
              <a:t> scientists especially are committed to the movement as a way to ensure that society benefits from their research</a:t>
            </a:r>
            <a:r>
              <a:rPr lang="en-GB" dirty="0"/>
              <a:t>.” - </a:t>
            </a:r>
            <a:r>
              <a:rPr lang="en-GB" dirty="0" err="1"/>
              <a:t>Victoriano</a:t>
            </a:r>
            <a:r>
              <a:rPr lang="en-GB" dirty="0"/>
              <a:t> </a:t>
            </a:r>
            <a:r>
              <a:rPr lang="en-GB" dirty="0" err="1"/>
              <a:t>Colodrón</a:t>
            </a:r>
            <a:r>
              <a:rPr lang="en-GB" dirty="0"/>
              <a:t>.</a:t>
            </a:r>
          </a:p>
          <a:p>
            <a:r>
              <a:rPr lang="en-GB" dirty="0"/>
              <a:t>Have we lost this idea around much of the rest of the world?</a:t>
            </a:r>
          </a:p>
          <a:p>
            <a:r>
              <a:rPr lang="en-GB" dirty="0"/>
              <a:t>Or have the ‘western’ publishing houses corrupted the process?</a:t>
            </a:r>
          </a:p>
        </p:txBody>
      </p:sp>
      <p:sp>
        <p:nvSpPr>
          <p:cNvPr id="4" name="Rectangle 3">
            <a:extLst>
              <a:ext uri="{FF2B5EF4-FFF2-40B4-BE49-F238E27FC236}">
                <a16:creationId xmlns:a16="http://schemas.microsoft.com/office/drawing/2014/main" id="{8E15E989-E24C-4DB5-99C2-0F4B0FB964C3}"/>
              </a:ext>
            </a:extLst>
          </p:cNvPr>
          <p:cNvSpPr/>
          <p:nvPr/>
        </p:nvSpPr>
        <p:spPr>
          <a:xfrm>
            <a:off x="30658" y="6485105"/>
            <a:ext cx="9865895" cy="276999"/>
          </a:xfrm>
          <a:prstGeom prst="rect">
            <a:avLst/>
          </a:prstGeom>
        </p:spPr>
        <p:txBody>
          <a:bodyPr wrap="square">
            <a:spAutoFit/>
          </a:bodyPr>
          <a:lstStyle/>
          <a:p>
            <a:r>
              <a:rPr lang="en-GB" sz="1200" dirty="0">
                <a:hlinkClick r:id="rId2"/>
              </a:rPr>
              <a:t>https://www.timeshighereducation.com/blog/why-open-access-publishing-growing-latin-america</a:t>
            </a:r>
            <a:r>
              <a:rPr lang="en-GB" sz="1200" dirty="0"/>
              <a:t> </a:t>
            </a:r>
          </a:p>
        </p:txBody>
      </p:sp>
      <p:sp>
        <p:nvSpPr>
          <p:cNvPr id="6" name="Rectangle 5">
            <a:extLst>
              <a:ext uri="{FF2B5EF4-FFF2-40B4-BE49-F238E27FC236}">
                <a16:creationId xmlns:a16="http://schemas.microsoft.com/office/drawing/2014/main" id="{1A9CB454-573A-417E-BB49-80A8C5B0963A}"/>
              </a:ext>
            </a:extLst>
          </p:cNvPr>
          <p:cNvSpPr/>
          <p:nvPr/>
        </p:nvSpPr>
        <p:spPr>
          <a:xfrm>
            <a:off x="9433368" y="6488668"/>
            <a:ext cx="2008883" cy="369332"/>
          </a:xfrm>
          <a:prstGeom prst="rect">
            <a:avLst/>
          </a:prstGeom>
        </p:spPr>
        <p:txBody>
          <a:bodyPr wrap="none">
            <a:spAutoFit/>
          </a:bodyPr>
          <a:lstStyle/>
          <a:p>
            <a:r>
              <a:rPr lang="de-DE" dirty="0">
                <a:latin typeface="Open Sans"/>
                <a:hlinkClick r:id="rId3"/>
              </a:rPr>
              <a:t>@protohedgehog</a:t>
            </a:r>
            <a:endParaRPr lang="en-GB" dirty="0">
              <a:latin typeface="Open Sans"/>
            </a:endParaRPr>
          </a:p>
        </p:txBody>
      </p:sp>
      <p:pic>
        <p:nvPicPr>
          <p:cNvPr id="7" name="Picture 2" descr="Image result for scielo">
            <a:extLst>
              <a:ext uri="{FF2B5EF4-FFF2-40B4-BE49-F238E27FC236}">
                <a16:creationId xmlns:a16="http://schemas.microsoft.com/office/drawing/2014/main" id="{DD21ADAF-5B21-4991-A532-73274F9A2C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496" y="4338397"/>
            <a:ext cx="4293787" cy="197350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redalyc">
            <a:extLst>
              <a:ext uri="{FF2B5EF4-FFF2-40B4-BE49-F238E27FC236}">
                <a16:creationId xmlns:a16="http://schemas.microsoft.com/office/drawing/2014/main" id="{0ED2B4BB-A0B9-490A-B1FD-6289FF86E0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758" t="13209" r="13452" b="23933"/>
          <a:stretch/>
        </p:blipFill>
        <p:spPr bwMode="auto">
          <a:xfrm>
            <a:off x="5407586" y="4572001"/>
            <a:ext cx="3907833" cy="1658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704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A97354-0137-4345-90C8-9CBADDC8DED2}"/>
              </a:ext>
            </a:extLst>
          </p:cNvPr>
          <p:cNvPicPr>
            <a:picLocks noChangeAspect="1"/>
          </p:cNvPicPr>
          <p:nvPr/>
        </p:nvPicPr>
        <p:blipFill>
          <a:blip r:embed="rId3"/>
          <a:stretch>
            <a:fillRect/>
          </a:stretch>
        </p:blipFill>
        <p:spPr>
          <a:xfrm>
            <a:off x="795159" y="1134316"/>
            <a:ext cx="3503071" cy="2208336"/>
          </a:xfrm>
          <a:prstGeom prst="rect">
            <a:avLst/>
          </a:prstGeom>
        </p:spPr>
      </p:pic>
      <p:sp>
        <p:nvSpPr>
          <p:cNvPr id="2" name="Title 1">
            <a:extLst>
              <a:ext uri="{FF2B5EF4-FFF2-40B4-BE49-F238E27FC236}">
                <a16:creationId xmlns:a16="http://schemas.microsoft.com/office/drawing/2014/main" id="{F7627168-6FEA-45B1-B69D-7B7122DE75E3}"/>
              </a:ext>
            </a:extLst>
          </p:cNvPr>
          <p:cNvSpPr txBox="1">
            <a:spLocks noGrp="1"/>
          </p:cNvSpPr>
          <p:nvPr>
            <p:ph type="title" idx="4294967295"/>
          </p:nvPr>
        </p:nvSpPr>
        <p:spPr>
          <a:xfrm>
            <a:off x="2637189" y="21261"/>
            <a:ext cx="10971213" cy="1512887"/>
          </a:xfrm>
        </p:spPr>
        <p:txBody>
          <a:bodyPr/>
          <a:lstStyle/>
          <a:p>
            <a:pPr lvl="0"/>
            <a:r>
              <a:rPr lang="en-GB" dirty="0"/>
              <a:t>Who is leading the global change?</a:t>
            </a:r>
          </a:p>
        </p:txBody>
      </p:sp>
      <p:sp>
        <p:nvSpPr>
          <p:cNvPr id="3" name="Text Placeholder 2">
            <a:extLst>
              <a:ext uri="{FF2B5EF4-FFF2-40B4-BE49-F238E27FC236}">
                <a16:creationId xmlns:a16="http://schemas.microsoft.com/office/drawing/2014/main" id="{BE881F3B-FD15-4670-BF09-4535E3D4805D}"/>
              </a:ext>
            </a:extLst>
          </p:cNvPr>
          <p:cNvSpPr txBox="1">
            <a:spLocks noGrp="1"/>
          </p:cNvSpPr>
          <p:nvPr>
            <p:ph type="body" idx="4294967295"/>
          </p:nvPr>
        </p:nvSpPr>
        <p:spPr>
          <a:xfrm>
            <a:off x="471039" y="1236226"/>
            <a:ext cx="4151313" cy="455847"/>
          </a:xfrm>
        </p:spPr>
        <p:txBody>
          <a:bodyPr>
            <a:normAutofit lnSpcReduction="10000"/>
          </a:bodyPr>
          <a:lstStyle/>
          <a:p>
            <a:pPr marL="0" lvl="0" indent="0" algn="ctr">
              <a:buSzPct val="45000"/>
              <a:buNone/>
            </a:pPr>
            <a:r>
              <a:rPr lang="en-GB" sz="2903" dirty="0"/>
              <a:t>Elsevier?</a:t>
            </a:r>
          </a:p>
        </p:txBody>
      </p:sp>
      <p:sp>
        <p:nvSpPr>
          <p:cNvPr id="5" name="TextBox 4">
            <a:extLst>
              <a:ext uri="{FF2B5EF4-FFF2-40B4-BE49-F238E27FC236}">
                <a16:creationId xmlns:a16="http://schemas.microsoft.com/office/drawing/2014/main" id="{293DBE02-2735-4FBA-B81A-12578A6B2174}"/>
              </a:ext>
            </a:extLst>
          </p:cNvPr>
          <p:cNvSpPr txBox="1"/>
          <p:nvPr/>
        </p:nvSpPr>
        <p:spPr>
          <a:xfrm>
            <a:off x="5617544" y="1608273"/>
            <a:ext cx="6103417" cy="4283552"/>
          </a:xfrm>
          <a:prstGeom prst="rect">
            <a:avLst/>
          </a:prstGeom>
          <a:noFill/>
          <a:ln>
            <a:noFill/>
          </a:ln>
        </p:spPr>
        <p:txBody>
          <a:bodyPr wrap="square" lIns="108847" tIns="54423" rIns="108847" bIns="54423" anchorCtr="0" compatLnSpc="0">
            <a:spAutoFit/>
          </a:bodyPr>
          <a:lstStyle/>
          <a:p>
            <a:pPr algn="ctr" hangingPunct="0"/>
            <a:r>
              <a:rPr lang="en-GB" sz="2177" dirty="0">
                <a:latin typeface="Liberation Sans" pitchFamily="18"/>
                <a:ea typeface="Microsoft YaHei" pitchFamily="2"/>
                <a:cs typeface="Lucida Sans" pitchFamily="2"/>
              </a:rPr>
              <a:t>Organisations stuck in a pre-digital mindset with a key product developed in the 17</a:t>
            </a:r>
            <a:r>
              <a:rPr lang="en-GB" sz="2177" baseline="30000" dirty="0">
                <a:latin typeface="Liberation Sans" pitchFamily="18"/>
                <a:ea typeface="Microsoft YaHei" pitchFamily="2"/>
                <a:cs typeface="Lucida Sans" pitchFamily="2"/>
              </a:rPr>
              <a:t>th</a:t>
            </a:r>
            <a:r>
              <a:rPr lang="en-GB" sz="2177" dirty="0">
                <a:latin typeface="Liberation Sans" pitchFamily="18"/>
                <a:ea typeface="Microsoft YaHei" pitchFamily="2"/>
                <a:cs typeface="Lucida Sans" pitchFamily="2"/>
              </a:rPr>
              <a:t> Century.</a:t>
            </a:r>
          </a:p>
          <a:p>
            <a:pPr algn="ctr" hangingPunct="0"/>
            <a:endParaRPr lang="en-GB" sz="2177" dirty="0">
              <a:latin typeface="Liberation Sans" pitchFamily="18"/>
              <a:ea typeface="Microsoft YaHei" pitchFamily="2"/>
              <a:cs typeface="Lucida Sans" pitchFamily="2"/>
            </a:endParaRPr>
          </a:p>
          <a:p>
            <a:pPr algn="ctr" hangingPunct="0"/>
            <a:r>
              <a:rPr lang="en-GB" sz="2177" dirty="0">
                <a:latin typeface="Liberation Sans" pitchFamily="18"/>
                <a:ea typeface="Microsoft YaHei" pitchFamily="2"/>
                <a:cs typeface="Lucida Sans" pitchFamily="2"/>
              </a:rPr>
              <a:t>Basically the reason why the Open Science ‘movement’ began.</a:t>
            </a:r>
          </a:p>
          <a:p>
            <a:pPr algn="ctr" hangingPunct="0"/>
            <a:endParaRPr lang="en-GB" sz="2177" dirty="0">
              <a:latin typeface="Liberation Sans" pitchFamily="18"/>
              <a:ea typeface="Microsoft YaHei" pitchFamily="2"/>
              <a:cs typeface="Lucida Sans" pitchFamily="2"/>
            </a:endParaRPr>
          </a:p>
          <a:p>
            <a:pPr algn="ctr" hangingPunct="0"/>
            <a:r>
              <a:rPr lang="en-GB" sz="2177" dirty="0">
                <a:latin typeface="Liberation Sans" pitchFamily="18"/>
                <a:ea typeface="Microsoft YaHei" pitchFamily="2"/>
                <a:cs typeface="Lucida Sans" pitchFamily="2"/>
              </a:rPr>
              <a:t>Business models based on exclusion, exploitation of privilege, homogeneity, discrimination, extortion etc...</a:t>
            </a:r>
          </a:p>
          <a:p>
            <a:pPr algn="ctr" hangingPunct="0"/>
            <a:endParaRPr lang="en-GB" sz="2177" dirty="0">
              <a:latin typeface="Liberation Sans" pitchFamily="18"/>
              <a:ea typeface="Microsoft YaHei" pitchFamily="2"/>
              <a:cs typeface="Lucida Sans" pitchFamily="2"/>
            </a:endParaRPr>
          </a:p>
          <a:p>
            <a:pPr algn="ctr" hangingPunct="0"/>
            <a:r>
              <a:rPr lang="en-GB" sz="2177" dirty="0">
                <a:latin typeface="Liberation Sans" pitchFamily="18"/>
                <a:ea typeface="Microsoft YaHei" pitchFamily="2"/>
                <a:cs typeface="Lucida Sans" pitchFamily="2"/>
              </a:rPr>
              <a:t>Who pay lip service to Open Science, while simultaneously subverting it to meet their own intentions.</a:t>
            </a:r>
          </a:p>
        </p:txBody>
      </p:sp>
      <p:sp>
        <p:nvSpPr>
          <p:cNvPr id="7" name="Rectangle 6">
            <a:extLst>
              <a:ext uri="{FF2B5EF4-FFF2-40B4-BE49-F238E27FC236}">
                <a16:creationId xmlns:a16="http://schemas.microsoft.com/office/drawing/2014/main" id="{6B97AE9E-2499-4343-9AB1-909697DC06C7}"/>
              </a:ext>
            </a:extLst>
          </p:cNvPr>
          <p:cNvSpPr/>
          <p:nvPr/>
        </p:nvSpPr>
        <p:spPr>
          <a:xfrm>
            <a:off x="9433368" y="6488668"/>
            <a:ext cx="2008883" cy="369332"/>
          </a:xfrm>
          <a:prstGeom prst="rect">
            <a:avLst/>
          </a:prstGeom>
        </p:spPr>
        <p:txBody>
          <a:bodyPr wrap="none">
            <a:spAutoFit/>
          </a:bodyPr>
          <a:lstStyle/>
          <a:p>
            <a:r>
              <a:rPr lang="de-DE" dirty="0">
                <a:latin typeface="Open Sans"/>
                <a:hlinkClick r:id="rId4"/>
              </a:rPr>
              <a:t>@protohedgehog</a:t>
            </a:r>
            <a:endParaRPr lang="en-GB" dirty="0">
              <a:latin typeface="Open Sans"/>
            </a:endParaRPr>
          </a:p>
        </p:txBody>
      </p:sp>
      <p:sp>
        <p:nvSpPr>
          <p:cNvPr id="6" name="Rectangle 5">
            <a:extLst>
              <a:ext uri="{FF2B5EF4-FFF2-40B4-BE49-F238E27FC236}">
                <a16:creationId xmlns:a16="http://schemas.microsoft.com/office/drawing/2014/main" id="{160018E9-6CE7-4BAA-BB0F-D640F2E2B7BE}"/>
              </a:ext>
            </a:extLst>
          </p:cNvPr>
          <p:cNvSpPr/>
          <p:nvPr/>
        </p:nvSpPr>
        <p:spPr>
          <a:xfrm>
            <a:off x="103559" y="6086003"/>
            <a:ext cx="3144707" cy="276999"/>
          </a:xfrm>
          <a:prstGeom prst="rect">
            <a:avLst/>
          </a:prstGeom>
        </p:spPr>
        <p:txBody>
          <a:bodyPr wrap="none">
            <a:spAutoFit/>
          </a:bodyPr>
          <a:lstStyle/>
          <a:p>
            <a:r>
              <a:rPr lang="en-GB" sz="1200" dirty="0">
                <a:hlinkClick r:id="rId5"/>
              </a:rPr>
              <a:t>https://www.elsevier.com/about/open-science</a:t>
            </a:r>
            <a:r>
              <a:rPr lang="en-GB" sz="1200" dirty="0"/>
              <a:t> </a:t>
            </a:r>
          </a:p>
        </p:txBody>
      </p:sp>
      <p:pic>
        <p:nvPicPr>
          <p:cNvPr id="8" name="Picture 7">
            <a:extLst>
              <a:ext uri="{FF2B5EF4-FFF2-40B4-BE49-F238E27FC236}">
                <a16:creationId xmlns:a16="http://schemas.microsoft.com/office/drawing/2014/main" id="{3D5124FC-E53D-433C-9AAB-15B1F956BF97}"/>
              </a:ext>
            </a:extLst>
          </p:cNvPr>
          <p:cNvPicPr>
            <a:picLocks noChangeAspect="1"/>
          </p:cNvPicPr>
          <p:nvPr/>
        </p:nvPicPr>
        <p:blipFill>
          <a:blip r:embed="rId6"/>
          <a:stretch>
            <a:fillRect/>
          </a:stretch>
        </p:blipFill>
        <p:spPr>
          <a:xfrm>
            <a:off x="471039" y="3869827"/>
            <a:ext cx="4676775" cy="1981200"/>
          </a:xfrm>
          <a:prstGeom prst="rect">
            <a:avLst/>
          </a:prstGeom>
        </p:spPr>
      </p:pic>
      <p:sp>
        <p:nvSpPr>
          <p:cNvPr id="9" name="Rectangle 8">
            <a:extLst>
              <a:ext uri="{FF2B5EF4-FFF2-40B4-BE49-F238E27FC236}">
                <a16:creationId xmlns:a16="http://schemas.microsoft.com/office/drawing/2014/main" id="{B89E9819-6B70-4710-94A3-DD1C9663C909}"/>
              </a:ext>
            </a:extLst>
          </p:cNvPr>
          <p:cNvSpPr/>
          <p:nvPr/>
        </p:nvSpPr>
        <p:spPr>
          <a:xfrm>
            <a:off x="1262547" y="3488714"/>
            <a:ext cx="2749279" cy="538609"/>
          </a:xfrm>
          <a:prstGeom prst="rect">
            <a:avLst/>
          </a:prstGeom>
        </p:spPr>
        <p:txBody>
          <a:bodyPr wrap="none">
            <a:spAutoFit/>
          </a:bodyPr>
          <a:lstStyle/>
          <a:p>
            <a:pPr lvl="0" algn="ctr">
              <a:buSzPct val="45000"/>
            </a:pPr>
            <a:r>
              <a:rPr lang="en-GB" sz="2900" dirty="0"/>
              <a:t>Springer Nature?</a:t>
            </a:r>
          </a:p>
        </p:txBody>
      </p:sp>
      <p:sp>
        <p:nvSpPr>
          <p:cNvPr id="10" name="Rectangle 9">
            <a:extLst>
              <a:ext uri="{FF2B5EF4-FFF2-40B4-BE49-F238E27FC236}">
                <a16:creationId xmlns:a16="http://schemas.microsoft.com/office/drawing/2014/main" id="{AD59307B-D87B-46D5-8F73-8B2ACCE66E9F}"/>
              </a:ext>
            </a:extLst>
          </p:cNvPr>
          <p:cNvSpPr/>
          <p:nvPr/>
        </p:nvSpPr>
        <p:spPr>
          <a:xfrm>
            <a:off x="103559" y="6342011"/>
            <a:ext cx="5654467" cy="461665"/>
          </a:xfrm>
          <a:prstGeom prst="rect">
            <a:avLst/>
          </a:prstGeom>
        </p:spPr>
        <p:txBody>
          <a:bodyPr wrap="square">
            <a:spAutoFit/>
          </a:bodyPr>
          <a:lstStyle/>
          <a:p>
            <a:r>
              <a:rPr lang="en-GB" sz="1200" dirty="0">
                <a:hlinkClick r:id="rId7"/>
              </a:rPr>
              <a:t>https://www.timeshighereducation.com/blog/springer-nature-committed-being-part-open-access-movement</a:t>
            </a:r>
            <a:r>
              <a:rPr lang="en-GB" sz="12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Academics? Attitudes versus practice</a:t>
            </a:r>
          </a:p>
        </p:txBody>
      </p:sp>
      <p:sp>
        <p:nvSpPr>
          <p:cNvPr id="3" name="Rectangle 2"/>
          <p:cNvSpPr/>
          <p:nvPr/>
        </p:nvSpPr>
        <p:spPr>
          <a:xfrm>
            <a:off x="838201" y="1884762"/>
            <a:ext cx="5256212" cy="923330"/>
          </a:xfrm>
          <a:prstGeom prst="rect">
            <a:avLst/>
          </a:prstGeom>
        </p:spPr>
        <p:txBody>
          <a:bodyPr wrap="square">
            <a:spAutoFit/>
          </a:bodyPr>
          <a:lstStyle/>
          <a:p>
            <a:pPr algn="just"/>
            <a:r>
              <a:rPr lang="en-GB" dirty="0">
                <a:latin typeface="Open Sans"/>
              </a:rPr>
              <a:t>“</a:t>
            </a:r>
            <a:r>
              <a:rPr lang="en-GB" b="1" dirty="0">
                <a:latin typeface="Open Sans"/>
              </a:rPr>
              <a:t>60.8% of researchers do not self-archive their work even when it is free and in keeping with journal policy</a:t>
            </a:r>
            <a:r>
              <a:rPr lang="en-GB" dirty="0">
                <a:latin typeface="Open Sans"/>
              </a:rPr>
              <a:t>.”</a:t>
            </a:r>
          </a:p>
        </p:txBody>
      </p:sp>
      <p:sp>
        <p:nvSpPr>
          <p:cNvPr id="4" name="Rectangle 3"/>
          <p:cNvSpPr/>
          <p:nvPr/>
        </p:nvSpPr>
        <p:spPr>
          <a:xfrm>
            <a:off x="838854" y="6565612"/>
            <a:ext cx="7575572" cy="292388"/>
          </a:xfrm>
          <a:prstGeom prst="rect">
            <a:avLst/>
          </a:prstGeom>
        </p:spPr>
        <p:txBody>
          <a:bodyPr wrap="square">
            <a:spAutoFit/>
          </a:bodyPr>
          <a:lstStyle/>
          <a:p>
            <a:r>
              <a:rPr lang="en-GB" sz="1300" dirty="0">
                <a:latin typeface="Open Sans"/>
                <a:hlinkClick r:id="rId2"/>
              </a:rPr>
              <a:t>https://health-policy-systems.biomedcentral.com/articles/10.1186/s12961-017-0235-3</a:t>
            </a:r>
            <a:endParaRPr lang="en-GB" sz="1600" dirty="0"/>
          </a:p>
        </p:txBody>
      </p:sp>
      <p:pic>
        <p:nvPicPr>
          <p:cNvPr id="1026" name="Picture 2" descr="Image result for science saves lives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565" y="2029832"/>
            <a:ext cx="4762500" cy="2667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38200" y="3363332"/>
            <a:ext cx="5311302" cy="1754326"/>
          </a:xfrm>
          <a:prstGeom prst="rect">
            <a:avLst/>
          </a:prstGeom>
        </p:spPr>
        <p:txBody>
          <a:bodyPr wrap="square">
            <a:spAutoFit/>
          </a:bodyPr>
          <a:lstStyle/>
          <a:p>
            <a:pPr algn="just"/>
            <a:r>
              <a:rPr lang="en-GB" dirty="0">
                <a:latin typeface="Open Sans"/>
              </a:rPr>
              <a:t>“In a field where OA seems of practical and </a:t>
            </a:r>
            <a:r>
              <a:rPr lang="en-GB" b="1" dirty="0">
                <a:latin typeface="Open Sans"/>
              </a:rPr>
              <a:t>ethical importance for the sharing of knowledge promoting health equity</a:t>
            </a:r>
            <a:r>
              <a:rPr lang="en-GB" dirty="0">
                <a:latin typeface="Open Sans"/>
              </a:rPr>
              <a:t>, it is surprising that researchers do not make their papers available when they are legally able to do so </a:t>
            </a:r>
            <a:r>
              <a:rPr lang="en-GB" b="1" dirty="0">
                <a:latin typeface="Open Sans"/>
              </a:rPr>
              <a:t>without any cost</a:t>
            </a:r>
            <a:r>
              <a:rPr lang="en-GB" dirty="0">
                <a:latin typeface="Open Sans"/>
              </a:rPr>
              <a:t>.”</a:t>
            </a:r>
          </a:p>
        </p:txBody>
      </p:sp>
      <p:sp>
        <p:nvSpPr>
          <p:cNvPr id="8" name="Rectangle 7">
            <a:extLst>
              <a:ext uri="{FF2B5EF4-FFF2-40B4-BE49-F238E27FC236}">
                <a16:creationId xmlns:a16="http://schemas.microsoft.com/office/drawing/2014/main" id="{B11B4A91-F842-4298-944B-3997A7A1B3BA}"/>
              </a:ext>
            </a:extLst>
          </p:cNvPr>
          <p:cNvSpPr/>
          <p:nvPr/>
        </p:nvSpPr>
        <p:spPr>
          <a:xfrm>
            <a:off x="9433368" y="6488668"/>
            <a:ext cx="2008883" cy="369332"/>
          </a:xfrm>
          <a:prstGeom prst="rect">
            <a:avLst/>
          </a:prstGeom>
        </p:spPr>
        <p:txBody>
          <a:bodyPr wrap="none">
            <a:spAutoFit/>
          </a:bodyPr>
          <a:lstStyle/>
          <a:p>
            <a:r>
              <a:rPr lang="de-DE" dirty="0">
                <a:latin typeface="Open Sans"/>
                <a:hlinkClick r:id="rId4"/>
              </a:rPr>
              <a:t>@protohedgehog</a:t>
            </a:r>
            <a:endParaRPr lang="en-GB" dirty="0">
              <a:latin typeface="Open Sans"/>
            </a:endParaRPr>
          </a:p>
        </p:txBody>
      </p:sp>
    </p:spTree>
    <p:extLst>
      <p:ext uri="{BB962C8B-B14F-4D97-AF65-F5344CB8AC3E}">
        <p14:creationId xmlns:p14="http://schemas.microsoft.com/office/powerpoint/2010/main" val="320982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A0FC-A5CC-4304-8AD1-8680E1726760}"/>
              </a:ext>
            </a:extLst>
          </p:cNvPr>
          <p:cNvSpPr>
            <a:spLocks noGrp="1"/>
          </p:cNvSpPr>
          <p:nvPr>
            <p:ph type="title"/>
          </p:nvPr>
        </p:nvSpPr>
        <p:spPr/>
        <p:txBody>
          <a:bodyPr/>
          <a:lstStyle/>
          <a:p>
            <a:r>
              <a:rPr lang="en-GB" dirty="0"/>
              <a:t>Sci-Hub: Hero or Hindrance?</a:t>
            </a:r>
          </a:p>
        </p:txBody>
      </p:sp>
      <p:sp>
        <p:nvSpPr>
          <p:cNvPr id="3" name="Content Placeholder 2">
            <a:extLst>
              <a:ext uri="{FF2B5EF4-FFF2-40B4-BE49-F238E27FC236}">
                <a16:creationId xmlns:a16="http://schemas.microsoft.com/office/drawing/2014/main" id="{A0FA0CA5-5DE7-40DC-9BFC-BDB5F4A56989}"/>
              </a:ext>
            </a:extLst>
          </p:cNvPr>
          <p:cNvSpPr>
            <a:spLocks noGrp="1"/>
          </p:cNvSpPr>
          <p:nvPr>
            <p:ph idx="1"/>
          </p:nvPr>
        </p:nvSpPr>
        <p:spPr>
          <a:xfrm>
            <a:off x="838199" y="1825625"/>
            <a:ext cx="5695765" cy="4351338"/>
          </a:xfrm>
        </p:spPr>
        <p:txBody>
          <a:bodyPr/>
          <a:lstStyle/>
          <a:p>
            <a:r>
              <a:rPr lang="en-GB" dirty="0"/>
              <a:t>70 million records+ now ‘liberated’</a:t>
            </a:r>
          </a:p>
          <a:p>
            <a:r>
              <a:rPr lang="en-GB" dirty="0"/>
              <a:t>Sued for $15 million USD by Elsevier</a:t>
            </a:r>
          </a:p>
          <a:p>
            <a:r>
              <a:rPr lang="en-GB" dirty="0"/>
              <a:t>And again by the ACS</a:t>
            </a:r>
          </a:p>
          <a:p>
            <a:r>
              <a:rPr lang="en-GB" dirty="0"/>
              <a:t>Clearly provides short-term value through providing access</a:t>
            </a:r>
          </a:p>
          <a:p>
            <a:pPr marL="0" indent="0" algn="ctr">
              <a:buNone/>
            </a:pPr>
            <a:br>
              <a:rPr lang="en-GB" b="1" dirty="0"/>
            </a:br>
            <a:r>
              <a:rPr lang="en-GB" b="1" dirty="0"/>
              <a:t>But has it made us lose our Open Access mojo?</a:t>
            </a:r>
          </a:p>
        </p:txBody>
      </p:sp>
      <p:pic>
        <p:nvPicPr>
          <p:cNvPr id="4" name="Picture 3">
            <a:extLst>
              <a:ext uri="{FF2B5EF4-FFF2-40B4-BE49-F238E27FC236}">
                <a16:creationId xmlns:a16="http://schemas.microsoft.com/office/drawing/2014/main" id="{0D86B52C-0E61-4CBA-B0F2-D5C2F97A15A6}"/>
              </a:ext>
            </a:extLst>
          </p:cNvPr>
          <p:cNvPicPr>
            <a:picLocks noChangeAspect="1"/>
          </p:cNvPicPr>
          <p:nvPr/>
        </p:nvPicPr>
        <p:blipFill rotWithShape="1">
          <a:blip r:embed="rId2"/>
          <a:srcRect l="29490" t="19806" r="31335" b="43430"/>
          <a:stretch/>
        </p:blipFill>
        <p:spPr>
          <a:xfrm>
            <a:off x="6668993" y="3591163"/>
            <a:ext cx="5287363" cy="2791101"/>
          </a:xfrm>
          <a:prstGeom prst="rect">
            <a:avLst/>
          </a:prstGeom>
        </p:spPr>
      </p:pic>
      <p:sp>
        <p:nvSpPr>
          <p:cNvPr id="5" name="Rectangle 4">
            <a:extLst>
              <a:ext uri="{FF2B5EF4-FFF2-40B4-BE49-F238E27FC236}">
                <a16:creationId xmlns:a16="http://schemas.microsoft.com/office/drawing/2014/main" id="{5193C6B6-5B3B-4912-B7B5-F66DDE9CAAAC}"/>
              </a:ext>
            </a:extLst>
          </p:cNvPr>
          <p:cNvSpPr/>
          <p:nvPr/>
        </p:nvSpPr>
        <p:spPr>
          <a:xfrm>
            <a:off x="193102" y="6311900"/>
            <a:ext cx="5902898" cy="369332"/>
          </a:xfrm>
          <a:prstGeom prst="rect">
            <a:avLst/>
          </a:prstGeom>
        </p:spPr>
        <p:txBody>
          <a:bodyPr wrap="none">
            <a:spAutoFit/>
          </a:bodyPr>
          <a:lstStyle/>
          <a:p>
            <a:r>
              <a:rPr lang="en-GB" dirty="0">
                <a:hlinkClick r:id="rId3"/>
              </a:rPr>
              <a:t>https://twitter.com/blahah404/status/608609909903634432</a:t>
            </a:r>
            <a:r>
              <a:rPr lang="en-GB" dirty="0"/>
              <a:t> </a:t>
            </a:r>
          </a:p>
        </p:txBody>
      </p:sp>
      <p:pic>
        <p:nvPicPr>
          <p:cNvPr id="6" name="Picture 5">
            <a:extLst>
              <a:ext uri="{FF2B5EF4-FFF2-40B4-BE49-F238E27FC236}">
                <a16:creationId xmlns:a16="http://schemas.microsoft.com/office/drawing/2014/main" id="{F7939511-E800-4761-8DF7-01EAF08AF66D}"/>
              </a:ext>
            </a:extLst>
          </p:cNvPr>
          <p:cNvPicPr>
            <a:picLocks noChangeAspect="1"/>
          </p:cNvPicPr>
          <p:nvPr/>
        </p:nvPicPr>
        <p:blipFill rotWithShape="1">
          <a:blip r:embed="rId4"/>
          <a:srcRect l="4029" t="14369" r="38908" b="42783"/>
          <a:stretch/>
        </p:blipFill>
        <p:spPr>
          <a:xfrm>
            <a:off x="6668993" y="1275656"/>
            <a:ext cx="5287364" cy="2233243"/>
          </a:xfrm>
          <a:prstGeom prst="rect">
            <a:avLst/>
          </a:prstGeom>
        </p:spPr>
      </p:pic>
      <p:sp>
        <p:nvSpPr>
          <p:cNvPr id="7" name="Rectangle 6">
            <a:extLst>
              <a:ext uri="{FF2B5EF4-FFF2-40B4-BE49-F238E27FC236}">
                <a16:creationId xmlns:a16="http://schemas.microsoft.com/office/drawing/2014/main" id="{E771B173-B876-4873-9BD3-6A66CCD88121}"/>
              </a:ext>
            </a:extLst>
          </p:cNvPr>
          <p:cNvSpPr/>
          <p:nvPr/>
        </p:nvSpPr>
        <p:spPr>
          <a:xfrm>
            <a:off x="235644" y="5992297"/>
            <a:ext cx="1928413" cy="369332"/>
          </a:xfrm>
          <a:prstGeom prst="rect">
            <a:avLst/>
          </a:prstGeom>
        </p:spPr>
        <p:txBody>
          <a:bodyPr wrap="none">
            <a:spAutoFit/>
          </a:bodyPr>
          <a:lstStyle/>
          <a:p>
            <a:r>
              <a:rPr lang="en-GB" dirty="0">
                <a:hlinkClick r:id="rId5"/>
              </a:rPr>
              <a:t>http://sci-hub.tw/</a:t>
            </a:r>
            <a:r>
              <a:rPr lang="en-GB" dirty="0"/>
              <a:t> </a:t>
            </a:r>
          </a:p>
        </p:txBody>
      </p:sp>
      <p:sp>
        <p:nvSpPr>
          <p:cNvPr id="8" name="Rectangle 7">
            <a:extLst>
              <a:ext uri="{FF2B5EF4-FFF2-40B4-BE49-F238E27FC236}">
                <a16:creationId xmlns:a16="http://schemas.microsoft.com/office/drawing/2014/main" id="{2A08F7CD-6BC4-498B-A590-AEECDD82703E}"/>
              </a:ext>
            </a:extLst>
          </p:cNvPr>
          <p:cNvSpPr/>
          <p:nvPr/>
        </p:nvSpPr>
        <p:spPr>
          <a:xfrm>
            <a:off x="9433368" y="6488668"/>
            <a:ext cx="2008883" cy="369332"/>
          </a:xfrm>
          <a:prstGeom prst="rect">
            <a:avLst/>
          </a:prstGeom>
        </p:spPr>
        <p:txBody>
          <a:bodyPr wrap="none">
            <a:spAutoFit/>
          </a:bodyPr>
          <a:lstStyle/>
          <a:p>
            <a:r>
              <a:rPr lang="de-DE" dirty="0">
                <a:latin typeface="Open Sans"/>
                <a:hlinkClick r:id="rId6"/>
              </a:rPr>
              <a:t>@protohedgehog</a:t>
            </a:r>
            <a:endParaRPr lang="en-GB" dirty="0">
              <a:latin typeface="Open Sans"/>
            </a:endParaRPr>
          </a:p>
        </p:txBody>
      </p:sp>
    </p:spTree>
    <p:extLst>
      <p:ext uri="{BB962C8B-B14F-4D97-AF65-F5344CB8AC3E}">
        <p14:creationId xmlns:p14="http://schemas.microsoft.com/office/powerpoint/2010/main" val="975860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86CA7-9CBE-4766-B390-89AC7D4A8CFA}"/>
              </a:ext>
            </a:extLst>
          </p:cNvPr>
          <p:cNvSpPr>
            <a:spLocks noGrp="1"/>
          </p:cNvSpPr>
          <p:nvPr>
            <p:ph type="title"/>
          </p:nvPr>
        </p:nvSpPr>
        <p:spPr/>
        <p:txBody>
          <a:bodyPr/>
          <a:lstStyle/>
          <a:p>
            <a:r>
              <a:rPr lang="en-GB" dirty="0"/>
              <a:t>What can we all achieve if we stand together?</a:t>
            </a:r>
          </a:p>
        </p:txBody>
      </p:sp>
      <p:sp>
        <p:nvSpPr>
          <p:cNvPr id="3" name="Text Placeholder 2">
            <a:extLst>
              <a:ext uri="{FF2B5EF4-FFF2-40B4-BE49-F238E27FC236}">
                <a16:creationId xmlns:a16="http://schemas.microsoft.com/office/drawing/2014/main" id="{F70BA3D6-8961-4FDA-964F-16A328B4D55F}"/>
              </a:ext>
            </a:extLst>
          </p:cNvPr>
          <p:cNvSpPr>
            <a:spLocks noGrp="1"/>
          </p:cNvSpPr>
          <p:nvPr>
            <p:ph type="body" idx="1"/>
          </p:nvPr>
        </p:nvSpPr>
        <p:spPr/>
        <p:txBody>
          <a:bodyPr/>
          <a:lstStyle/>
          <a:p>
            <a:pPr>
              <a:buSzPct val="45000"/>
            </a:pPr>
            <a:r>
              <a:rPr lang="en-GB" dirty="0"/>
              <a:t>We need to stand together as a unified global community to make sure that we are acting in the best interests of the public, not corporate gains.</a:t>
            </a:r>
          </a:p>
        </p:txBody>
      </p:sp>
      <p:sp>
        <p:nvSpPr>
          <p:cNvPr id="5" name="Rectangle 4">
            <a:extLst>
              <a:ext uri="{FF2B5EF4-FFF2-40B4-BE49-F238E27FC236}">
                <a16:creationId xmlns:a16="http://schemas.microsoft.com/office/drawing/2014/main" id="{0675F8AE-6043-4D65-BABB-6634C6A8FBA2}"/>
              </a:ext>
            </a:extLst>
          </p:cNvPr>
          <p:cNvSpPr/>
          <p:nvPr/>
        </p:nvSpPr>
        <p:spPr>
          <a:xfrm>
            <a:off x="9433368" y="6488668"/>
            <a:ext cx="2008883" cy="369332"/>
          </a:xfrm>
          <a:prstGeom prst="rect">
            <a:avLst/>
          </a:prstGeom>
        </p:spPr>
        <p:txBody>
          <a:bodyPr wrap="none">
            <a:spAutoFit/>
          </a:bodyPr>
          <a:lstStyle/>
          <a:p>
            <a:r>
              <a:rPr lang="de-DE" dirty="0">
                <a:latin typeface="Open Sans"/>
                <a:hlinkClick r:id="rId2"/>
              </a:rPr>
              <a:t>@protohedgehog</a:t>
            </a:r>
            <a:endParaRPr lang="en-GB" dirty="0">
              <a:latin typeface="Open Sans"/>
            </a:endParaRPr>
          </a:p>
        </p:txBody>
      </p:sp>
      <p:pic>
        <p:nvPicPr>
          <p:cNvPr id="16386" name="Picture 2" descr="Image result for stand together">
            <a:extLst>
              <a:ext uri="{FF2B5EF4-FFF2-40B4-BE49-F238E27FC236}">
                <a16:creationId xmlns:a16="http://schemas.microsoft.com/office/drawing/2014/main" id="{F505A13C-1C96-4EF8-806E-65E63D30D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100" y="319604"/>
            <a:ext cx="9144000" cy="2381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763FE8E-9054-47BB-9503-009D06B5A5BB}"/>
              </a:ext>
            </a:extLst>
          </p:cNvPr>
          <p:cNvSpPr/>
          <p:nvPr/>
        </p:nvSpPr>
        <p:spPr>
          <a:xfrm>
            <a:off x="144447" y="6353730"/>
            <a:ext cx="4392228" cy="369332"/>
          </a:xfrm>
          <a:prstGeom prst="rect">
            <a:avLst/>
          </a:prstGeom>
        </p:spPr>
        <p:txBody>
          <a:bodyPr wrap="none">
            <a:spAutoFit/>
          </a:bodyPr>
          <a:lstStyle/>
          <a:p>
            <a:r>
              <a:rPr lang="en-GB" dirty="0">
                <a:hlinkClick r:id="rId4"/>
              </a:rPr>
              <a:t>https://letsallstandtogether.wordpress.com/</a:t>
            </a:r>
            <a:r>
              <a:rPr lang="en-GB" dirty="0"/>
              <a:t> </a:t>
            </a:r>
          </a:p>
        </p:txBody>
      </p:sp>
      <p:sp>
        <p:nvSpPr>
          <p:cNvPr id="4" name="Rectangle 3">
            <a:extLst>
              <a:ext uri="{FF2B5EF4-FFF2-40B4-BE49-F238E27FC236}">
                <a16:creationId xmlns:a16="http://schemas.microsoft.com/office/drawing/2014/main" id="{6BF20020-2A8F-4520-81A8-F14141BBB4AA}"/>
              </a:ext>
            </a:extLst>
          </p:cNvPr>
          <p:cNvSpPr/>
          <p:nvPr/>
        </p:nvSpPr>
        <p:spPr>
          <a:xfrm>
            <a:off x="4087909" y="5470307"/>
            <a:ext cx="3696589" cy="646331"/>
          </a:xfrm>
          <a:prstGeom prst="rect">
            <a:avLst/>
          </a:prstGeom>
        </p:spPr>
        <p:txBody>
          <a:bodyPr wrap="none">
            <a:spAutoFit/>
          </a:bodyPr>
          <a:lstStyle/>
          <a:p>
            <a:pPr lvl="0" algn="ctr">
              <a:buSzPct val="45000"/>
            </a:pPr>
            <a:r>
              <a:rPr lang="en-GB" sz="3600" b="1" dirty="0"/>
              <a:t>#</a:t>
            </a:r>
            <a:r>
              <a:rPr lang="en-GB" sz="3600" b="1" dirty="0" err="1"/>
              <a:t>PeopleNotProfits</a:t>
            </a:r>
            <a:endParaRPr lang="en-GB" sz="3600" b="1" dirty="0"/>
          </a:p>
        </p:txBody>
      </p:sp>
    </p:spTree>
    <p:extLst>
      <p:ext uri="{BB962C8B-B14F-4D97-AF65-F5344CB8AC3E}">
        <p14:creationId xmlns:p14="http://schemas.microsoft.com/office/powerpoint/2010/main" val="914018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0DB1E-DA32-4EC3-978B-E19B6C7BA932}"/>
              </a:ext>
            </a:extLst>
          </p:cNvPr>
          <p:cNvSpPr>
            <a:spLocks noGrp="1"/>
          </p:cNvSpPr>
          <p:nvPr>
            <p:ph type="title"/>
          </p:nvPr>
        </p:nvSpPr>
        <p:spPr/>
        <p:txBody>
          <a:bodyPr/>
          <a:lstStyle/>
          <a:p>
            <a:r>
              <a:rPr lang="en-GB" dirty="0"/>
              <a:t>But first, an apology…</a:t>
            </a:r>
          </a:p>
        </p:txBody>
      </p:sp>
      <p:sp>
        <p:nvSpPr>
          <p:cNvPr id="4" name="TextBox 3">
            <a:extLst>
              <a:ext uri="{FF2B5EF4-FFF2-40B4-BE49-F238E27FC236}">
                <a16:creationId xmlns:a16="http://schemas.microsoft.com/office/drawing/2014/main" id="{21D8F36D-77F4-4723-8A7A-D34F26306018}"/>
              </a:ext>
            </a:extLst>
          </p:cNvPr>
          <p:cNvSpPr txBox="1"/>
          <p:nvPr/>
        </p:nvSpPr>
        <p:spPr>
          <a:xfrm>
            <a:off x="195308" y="6332954"/>
            <a:ext cx="3286349" cy="369332"/>
          </a:xfrm>
          <a:prstGeom prst="rect">
            <a:avLst/>
          </a:prstGeom>
          <a:noFill/>
        </p:spPr>
        <p:txBody>
          <a:bodyPr wrap="none" rtlCol="0">
            <a:spAutoFit/>
          </a:bodyPr>
          <a:lstStyle/>
          <a:p>
            <a:r>
              <a:rPr lang="en-GB" dirty="0"/>
              <a:t>And yes, I am in a lot of trouble.. </a:t>
            </a:r>
          </a:p>
        </p:txBody>
      </p:sp>
      <p:pic>
        <p:nvPicPr>
          <p:cNvPr id="1026" name="Picture 2" descr="Image may contain: 2 people, including Jon Tennant, people smiling, close-up and indoor">
            <a:extLst>
              <a:ext uri="{FF2B5EF4-FFF2-40B4-BE49-F238E27FC236}">
                <a16:creationId xmlns:a16="http://schemas.microsoft.com/office/drawing/2014/main" id="{D31D761D-8E1F-4B1B-8439-0296900E1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852" y="1507808"/>
            <a:ext cx="6004264" cy="4503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553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do we need to change cultures?</a:t>
            </a:r>
          </a:p>
        </p:txBody>
      </p:sp>
      <p:sp>
        <p:nvSpPr>
          <p:cNvPr id="3" name="Content Placeholder 2"/>
          <p:cNvSpPr>
            <a:spLocks noGrp="1"/>
          </p:cNvSpPr>
          <p:nvPr>
            <p:ph idx="1"/>
          </p:nvPr>
        </p:nvSpPr>
        <p:spPr>
          <a:xfrm>
            <a:off x="395885" y="1773209"/>
            <a:ext cx="6324511" cy="4678513"/>
          </a:xfrm>
        </p:spPr>
        <p:txBody>
          <a:bodyPr>
            <a:normAutofit/>
          </a:bodyPr>
          <a:lstStyle/>
          <a:p>
            <a:pPr marL="685783" indent="-685783">
              <a:buFont typeface="+mj-lt"/>
              <a:buAutoNum type="arabicPeriod"/>
            </a:pPr>
            <a:r>
              <a:rPr lang="en-GB" sz="2200" b="1" dirty="0">
                <a:latin typeface="Open Sans"/>
              </a:rPr>
              <a:t>Education</a:t>
            </a:r>
            <a:r>
              <a:rPr lang="en-GB" sz="2200" dirty="0">
                <a:latin typeface="Open Sans"/>
              </a:rPr>
              <a:t>, </a:t>
            </a:r>
            <a:r>
              <a:rPr lang="en-GB" sz="2200" b="1" dirty="0">
                <a:latin typeface="Open Sans"/>
              </a:rPr>
              <a:t>training</a:t>
            </a:r>
            <a:r>
              <a:rPr lang="en-GB" sz="2200" dirty="0">
                <a:latin typeface="Open Sans"/>
              </a:rPr>
              <a:t>, </a:t>
            </a:r>
            <a:r>
              <a:rPr lang="en-GB" sz="2200" b="1" dirty="0">
                <a:latin typeface="Open Sans"/>
              </a:rPr>
              <a:t>support</a:t>
            </a:r>
            <a:r>
              <a:rPr lang="en-GB" sz="2200" dirty="0">
                <a:latin typeface="Open Sans"/>
              </a:rPr>
              <a:t>.</a:t>
            </a:r>
          </a:p>
          <a:p>
            <a:pPr marL="685783" indent="-685783">
              <a:buFont typeface="+mj-lt"/>
              <a:buAutoNum type="arabicPeriod"/>
            </a:pPr>
            <a:r>
              <a:rPr lang="en-GB" sz="2200" dirty="0">
                <a:latin typeface="Open Sans"/>
              </a:rPr>
              <a:t>Empowerment and leadership for the next generation.</a:t>
            </a:r>
          </a:p>
          <a:p>
            <a:pPr marL="685783" indent="-685783">
              <a:buFont typeface="+mj-lt"/>
              <a:buAutoNum type="arabicPeriod"/>
            </a:pPr>
            <a:r>
              <a:rPr lang="en-GB" sz="2200" dirty="0">
                <a:latin typeface="Open Sans"/>
              </a:rPr>
              <a:t>Shifting power dynamics to reduce bias and abuse.</a:t>
            </a:r>
          </a:p>
          <a:p>
            <a:pPr marL="685783" indent="-685783">
              <a:buFont typeface="+mj-lt"/>
              <a:buAutoNum type="arabicPeriod"/>
            </a:pPr>
            <a:r>
              <a:rPr lang="en-GB" sz="2200" dirty="0">
                <a:latin typeface="Open Sans"/>
              </a:rPr>
              <a:t>Building a global community based on sharing and collaboration.</a:t>
            </a:r>
          </a:p>
          <a:p>
            <a:pPr marL="685783" indent="-685783">
              <a:buFont typeface="+mj-lt"/>
              <a:buAutoNum type="arabicPeriod"/>
            </a:pPr>
            <a:r>
              <a:rPr lang="en-GB" sz="2200" dirty="0">
                <a:latin typeface="Open Sans"/>
              </a:rPr>
              <a:t>Massive-scale engagement to re-align Open Science with current incentive structures.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0698" y="2097088"/>
            <a:ext cx="4223969" cy="3768691"/>
          </a:xfrm>
          <a:prstGeom prst="rect">
            <a:avLst/>
          </a:prstGeom>
        </p:spPr>
      </p:pic>
      <p:sp>
        <p:nvSpPr>
          <p:cNvPr id="5" name="Rectangle 4">
            <a:extLst>
              <a:ext uri="{FF2B5EF4-FFF2-40B4-BE49-F238E27FC236}">
                <a16:creationId xmlns:a16="http://schemas.microsoft.com/office/drawing/2014/main" id="{01070F84-3A8F-4825-BF6C-E58A5D3B1BDF}"/>
              </a:ext>
            </a:extLst>
          </p:cNvPr>
          <p:cNvSpPr/>
          <p:nvPr/>
        </p:nvSpPr>
        <p:spPr>
          <a:xfrm>
            <a:off x="9433368" y="6451722"/>
            <a:ext cx="2008883" cy="369332"/>
          </a:xfrm>
          <a:prstGeom prst="rect">
            <a:avLst/>
          </a:prstGeom>
        </p:spPr>
        <p:txBody>
          <a:bodyPr wrap="none">
            <a:spAutoFit/>
          </a:bodyPr>
          <a:lstStyle/>
          <a:p>
            <a:r>
              <a:rPr lang="de-DE" dirty="0">
                <a:latin typeface="Open Sans"/>
                <a:hlinkClick r:id="rId3"/>
              </a:rPr>
              <a:t>@protohedgehog</a:t>
            </a:r>
            <a:endParaRPr lang="en-GB" dirty="0">
              <a:latin typeface="Open Sans"/>
            </a:endParaRPr>
          </a:p>
        </p:txBody>
      </p:sp>
    </p:spTree>
    <p:extLst>
      <p:ext uri="{BB962C8B-B14F-4D97-AF65-F5344CB8AC3E}">
        <p14:creationId xmlns:p14="http://schemas.microsoft.com/office/powerpoint/2010/main" val="409119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E0AE-FF30-4AC7-8EB7-137BCD3DEB05}"/>
              </a:ext>
            </a:extLst>
          </p:cNvPr>
          <p:cNvSpPr>
            <a:spLocks noGrp="1"/>
          </p:cNvSpPr>
          <p:nvPr>
            <p:ph type="title"/>
          </p:nvPr>
        </p:nvSpPr>
        <p:spPr>
          <a:xfrm>
            <a:off x="2189480" y="165416"/>
            <a:ext cx="10515600" cy="1325563"/>
          </a:xfrm>
        </p:spPr>
        <p:txBody>
          <a:bodyPr/>
          <a:lstStyle/>
          <a:p>
            <a:r>
              <a:rPr lang="en-GB" dirty="0"/>
              <a:t>Promising initiatives in this space</a:t>
            </a:r>
          </a:p>
        </p:txBody>
      </p:sp>
      <p:sp>
        <p:nvSpPr>
          <p:cNvPr id="3" name="Content Placeholder 2">
            <a:extLst>
              <a:ext uri="{FF2B5EF4-FFF2-40B4-BE49-F238E27FC236}">
                <a16:creationId xmlns:a16="http://schemas.microsoft.com/office/drawing/2014/main" id="{48C91B15-CE6C-4B98-AEA8-EA58F0272EF4}"/>
              </a:ext>
            </a:extLst>
          </p:cNvPr>
          <p:cNvSpPr>
            <a:spLocks noGrp="1"/>
          </p:cNvSpPr>
          <p:nvPr>
            <p:ph idx="1"/>
          </p:nvPr>
        </p:nvSpPr>
        <p:spPr>
          <a:xfrm>
            <a:off x="543560" y="1784985"/>
            <a:ext cx="6141720" cy="4707890"/>
          </a:xfrm>
        </p:spPr>
        <p:txBody>
          <a:bodyPr>
            <a:normAutofit fontScale="77500" lnSpcReduction="20000"/>
          </a:bodyPr>
          <a:lstStyle/>
          <a:p>
            <a:pPr>
              <a:lnSpc>
                <a:spcPct val="150000"/>
              </a:lnSpc>
              <a:buFont typeface="Wingdings" panose="05000000000000000000" pitchFamily="2" charset="2"/>
              <a:buChar char="Ø"/>
            </a:pPr>
            <a:r>
              <a:rPr lang="en-GB" sz="3200" dirty="0"/>
              <a:t> </a:t>
            </a:r>
            <a:r>
              <a:rPr lang="en-GB" sz="3200" dirty="0">
                <a:hlinkClick r:id="rId2"/>
              </a:rPr>
              <a:t>Open Scholarship Initiative</a:t>
            </a:r>
            <a:endParaRPr lang="en-GB" sz="3200" dirty="0"/>
          </a:p>
          <a:p>
            <a:pPr>
              <a:lnSpc>
                <a:spcPct val="150000"/>
              </a:lnSpc>
              <a:buFont typeface="Wingdings" panose="05000000000000000000" pitchFamily="2" charset="2"/>
              <a:buChar char="Ø"/>
            </a:pPr>
            <a:r>
              <a:rPr lang="en-GB" sz="3200" dirty="0"/>
              <a:t> Cross-national initiatives in this space (e.g., </a:t>
            </a:r>
            <a:r>
              <a:rPr lang="en-GB" sz="3200" dirty="0">
                <a:hlinkClick r:id="rId3"/>
              </a:rPr>
              <a:t>Plan S</a:t>
            </a:r>
            <a:r>
              <a:rPr lang="en-GB" sz="3200" dirty="0"/>
              <a:t>, </a:t>
            </a:r>
            <a:r>
              <a:rPr lang="en-GB" sz="3200" dirty="0" err="1">
                <a:hlinkClick r:id="rId4"/>
              </a:rPr>
              <a:t>SciELO</a:t>
            </a:r>
            <a:r>
              <a:rPr lang="en-GB" sz="3200" dirty="0"/>
              <a:t>, </a:t>
            </a:r>
            <a:r>
              <a:rPr lang="en-GB" sz="3200" dirty="0" err="1">
                <a:hlinkClick r:id="rId5"/>
              </a:rPr>
              <a:t>OCSDnet</a:t>
            </a:r>
            <a:r>
              <a:rPr lang="en-GB" sz="3200" dirty="0"/>
              <a:t>, </a:t>
            </a:r>
            <a:r>
              <a:rPr lang="en-GB" sz="3200" dirty="0">
                <a:hlinkClick r:id="rId6"/>
              </a:rPr>
              <a:t>DOAJ</a:t>
            </a:r>
            <a:r>
              <a:rPr lang="en-GB" sz="3200" dirty="0"/>
              <a:t>, </a:t>
            </a:r>
            <a:r>
              <a:rPr lang="en-GB" sz="3200" dirty="0" err="1">
                <a:hlinkClick r:id="rId7"/>
              </a:rPr>
              <a:t>OpenAIRE</a:t>
            </a:r>
            <a:r>
              <a:rPr lang="en-GB" sz="3200" dirty="0"/>
              <a:t>) </a:t>
            </a:r>
          </a:p>
          <a:p>
            <a:pPr>
              <a:lnSpc>
                <a:spcPct val="150000"/>
              </a:lnSpc>
              <a:buFont typeface="Wingdings" panose="05000000000000000000" pitchFamily="2" charset="2"/>
              <a:buChar char="Ø"/>
            </a:pPr>
            <a:r>
              <a:rPr lang="en-GB" sz="3200" dirty="0"/>
              <a:t> </a:t>
            </a:r>
            <a:r>
              <a:rPr lang="en-GB" sz="3200" dirty="0">
                <a:hlinkClick r:id="rId8"/>
              </a:rPr>
              <a:t>Joint Roadmap for Open Science Tools</a:t>
            </a:r>
            <a:endParaRPr lang="en-GB" sz="3200" dirty="0"/>
          </a:p>
          <a:p>
            <a:pPr>
              <a:lnSpc>
                <a:spcPct val="150000"/>
              </a:lnSpc>
              <a:buFont typeface="Wingdings" panose="05000000000000000000" pitchFamily="2" charset="2"/>
              <a:buChar char="Ø"/>
            </a:pPr>
            <a:r>
              <a:rPr lang="en-GB" sz="3200" dirty="0"/>
              <a:t> </a:t>
            </a:r>
            <a:r>
              <a:rPr lang="en-GB" sz="3200" dirty="0">
                <a:hlinkClick r:id="rId9"/>
              </a:rPr>
              <a:t>Open Science MOOC</a:t>
            </a:r>
            <a:r>
              <a:rPr lang="en-GB" sz="3200" dirty="0"/>
              <a:t> and </a:t>
            </a:r>
            <a:r>
              <a:rPr lang="en-GB" sz="3200" dirty="0">
                <a:hlinkClick r:id="rId10"/>
              </a:rPr>
              <a:t>Open Scholarship Strategy</a:t>
            </a:r>
            <a:endParaRPr lang="en-GB" sz="3200" dirty="0"/>
          </a:p>
          <a:p>
            <a:pPr>
              <a:lnSpc>
                <a:spcPct val="150000"/>
              </a:lnSpc>
              <a:buFont typeface="Wingdings" panose="05000000000000000000" pitchFamily="2" charset="2"/>
              <a:buChar char="Ø"/>
            </a:pPr>
            <a:r>
              <a:rPr lang="en-GB" sz="3200" dirty="0"/>
              <a:t> </a:t>
            </a:r>
            <a:r>
              <a:rPr lang="en-GB" sz="3200" dirty="0">
                <a:hlinkClick r:id="rId11"/>
              </a:rPr>
              <a:t>Scholarly Commons</a:t>
            </a:r>
            <a:r>
              <a:rPr lang="en-GB" sz="3200" dirty="0"/>
              <a:t> (Force11)</a:t>
            </a:r>
          </a:p>
        </p:txBody>
      </p:sp>
      <p:graphicFrame>
        <p:nvGraphicFramePr>
          <p:cNvPr id="4" name="Diagram 3">
            <a:extLst>
              <a:ext uri="{FF2B5EF4-FFF2-40B4-BE49-F238E27FC236}">
                <a16:creationId xmlns:a16="http://schemas.microsoft.com/office/drawing/2014/main" id="{B8241DD1-9988-4860-8647-6DA82FB06B4D}"/>
              </a:ext>
            </a:extLst>
          </p:cNvPr>
          <p:cNvGraphicFramePr/>
          <p:nvPr>
            <p:extLst>
              <p:ext uri="{D42A27DB-BD31-4B8C-83A1-F6EECF244321}">
                <p14:modId xmlns:p14="http://schemas.microsoft.com/office/powerpoint/2010/main" val="2051633588"/>
              </p:ext>
            </p:extLst>
          </p:nvPr>
        </p:nvGraphicFramePr>
        <p:xfrm>
          <a:off x="5618480" y="1588981"/>
          <a:ext cx="7355840" cy="490389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5" name="Rectangle 4">
            <a:extLst>
              <a:ext uri="{FF2B5EF4-FFF2-40B4-BE49-F238E27FC236}">
                <a16:creationId xmlns:a16="http://schemas.microsoft.com/office/drawing/2014/main" id="{71A6640E-1355-492B-BE89-9A56F0FD4692}"/>
              </a:ext>
            </a:extLst>
          </p:cNvPr>
          <p:cNvSpPr/>
          <p:nvPr/>
        </p:nvSpPr>
        <p:spPr>
          <a:xfrm>
            <a:off x="9433368" y="6451722"/>
            <a:ext cx="2008883" cy="369332"/>
          </a:xfrm>
          <a:prstGeom prst="rect">
            <a:avLst/>
          </a:prstGeom>
        </p:spPr>
        <p:txBody>
          <a:bodyPr wrap="none">
            <a:spAutoFit/>
          </a:bodyPr>
          <a:lstStyle/>
          <a:p>
            <a:r>
              <a:rPr lang="de-DE" dirty="0">
                <a:latin typeface="Open Sans"/>
                <a:hlinkClick r:id="rId17"/>
              </a:rPr>
              <a:t>@protohedgehog</a:t>
            </a:r>
            <a:endParaRPr lang="en-GB" dirty="0">
              <a:latin typeface="Open Sans"/>
            </a:endParaRPr>
          </a:p>
        </p:txBody>
      </p:sp>
      <p:sp>
        <p:nvSpPr>
          <p:cNvPr id="6" name="Rectangle 5">
            <a:extLst>
              <a:ext uri="{FF2B5EF4-FFF2-40B4-BE49-F238E27FC236}">
                <a16:creationId xmlns:a16="http://schemas.microsoft.com/office/drawing/2014/main" id="{A7786047-2D44-4BB0-A587-693683A860F0}"/>
              </a:ext>
            </a:extLst>
          </p:cNvPr>
          <p:cNvSpPr/>
          <p:nvPr/>
        </p:nvSpPr>
        <p:spPr>
          <a:xfrm>
            <a:off x="111760" y="6451722"/>
            <a:ext cx="7193280" cy="369332"/>
          </a:xfrm>
          <a:prstGeom prst="rect">
            <a:avLst/>
          </a:prstGeom>
        </p:spPr>
        <p:txBody>
          <a:bodyPr wrap="square">
            <a:spAutoFit/>
          </a:bodyPr>
          <a:lstStyle/>
          <a:p>
            <a:r>
              <a:rPr lang="en-GB" dirty="0">
                <a:hlinkClick r:id="rId18"/>
              </a:rPr>
              <a:t>http://elephantinthelab.org/do-we-need-an-open-science-coalition/</a:t>
            </a:r>
            <a:r>
              <a:rPr lang="en-GB" dirty="0"/>
              <a:t> </a:t>
            </a:r>
          </a:p>
        </p:txBody>
      </p:sp>
    </p:spTree>
    <p:extLst>
      <p:ext uri="{BB962C8B-B14F-4D97-AF65-F5344CB8AC3E}">
        <p14:creationId xmlns:p14="http://schemas.microsoft.com/office/powerpoint/2010/main" val="2209484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6E7664-A2D2-473D-8AEA-D05B1310C63C}"/>
              </a:ext>
            </a:extLst>
          </p:cNvPr>
          <p:cNvSpPr/>
          <p:nvPr/>
        </p:nvSpPr>
        <p:spPr>
          <a:xfrm>
            <a:off x="1927698" y="1229404"/>
            <a:ext cx="8336603" cy="1154162"/>
          </a:xfrm>
          <a:prstGeom prst="rect">
            <a:avLst/>
          </a:prstGeom>
        </p:spPr>
        <p:txBody>
          <a:bodyPr wrap="square">
            <a:spAutoFit/>
          </a:bodyPr>
          <a:lstStyle/>
          <a:p>
            <a:pPr algn="ctr"/>
            <a:r>
              <a:rPr lang="en-GB" sz="2300" b="1" dirty="0">
                <a:latin typeface="Open Sans"/>
              </a:rPr>
              <a:t>Pooling knowledge and resources to create an open and decentralised scholarly infrastructure, with communities as the focus.</a:t>
            </a:r>
          </a:p>
        </p:txBody>
      </p:sp>
      <p:sp>
        <p:nvSpPr>
          <p:cNvPr id="3" name="Title 2">
            <a:extLst>
              <a:ext uri="{FF2B5EF4-FFF2-40B4-BE49-F238E27FC236}">
                <a16:creationId xmlns:a16="http://schemas.microsoft.com/office/drawing/2014/main" id="{8CC8D528-6DB3-47F5-AB26-A0453B04ED24}"/>
              </a:ext>
            </a:extLst>
          </p:cNvPr>
          <p:cNvSpPr>
            <a:spLocks noGrp="1"/>
          </p:cNvSpPr>
          <p:nvPr>
            <p:ph type="title"/>
          </p:nvPr>
        </p:nvSpPr>
        <p:spPr>
          <a:xfrm>
            <a:off x="3712725" y="-77683"/>
            <a:ext cx="9905998" cy="1478570"/>
          </a:xfrm>
        </p:spPr>
        <p:txBody>
          <a:bodyPr/>
          <a:lstStyle/>
          <a:p>
            <a:r>
              <a:rPr lang="en-GB" dirty="0"/>
              <a:t>Our ultimate goal</a:t>
            </a:r>
          </a:p>
        </p:txBody>
      </p:sp>
      <p:sp>
        <p:nvSpPr>
          <p:cNvPr id="6" name="Content Placeholder 2">
            <a:extLst>
              <a:ext uri="{FF2B5EF4-FFF2-40B4-BE49-F238E27FC236}">
                <a16:creationId xmlns:a16="http://schemas.microsoft.com/office/drawing/2014/main" id="{AC73EC63-AD69-42AF-AFA4-2362325D5EF3}"/>
              </a:ext>
            </a:extLst>
          </p:cNvPr>
          <p:cNvSpPr txBox="1">
            <a:spLocks/>
          </p:cNvSpPr>
          <p:nvPr/>
        </p:nvSpPr>
        <p:spPr>
          <a:xfrm>
            <a:off x="2354093" y="2601140"/>
            <a:ext cx="11264630" cy="2822143"/>
          </a:xfrm>
          <a:prstGeom prst="rect">
            <a:avLst/>
          </a:prstGeom>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buFont typeface="Wingdings" panose="05000000000000000000" pitchFamily="2" charset="2"/>
              <a:buChar char="ü"/>
            </a:pPr>
            <a:r>
              <a:rPr lang="en-GB" sz="2100" dirty="0">
                <a:latin typeface="Open Sans"/>
              </a:rPr>
              <a:t>Inclusivity</a:t>
            </a:r>
          </a:p>
          <a:p>
            <a:pPr>
              <a:lnSpc>
                <a:spcPct val="100000"/>
              </a:lnSpc>
              <a:buFont typeface="Wingdings" panose="05000000000000000000" pitchFamily="2" charset="2"/>
              <a:buChar char="ü"/>
            </a:pPr>
            <a:r>
              <a:rPr lang="en-GB" sz="2100" dirty="0">
                <a:latin typeface="Open Sans"/>
              </a:rPr>
              <a:t>Equality</a:t>
            </a:r>
          </a:p>
          <a:p>
            <a:pPr>
              <a:lnSpc>
                <a:spcPct val="100000"/>
              </a:lnSpc>
              <a:buFont typeface="Wingdings" panose="05000000000000000000" pitchFamily="2" charset="2"/>
              <a:buChar char="ü"/>
            </a:pPr>
            <a:r>
              <a:rPr lang="en-GB" sz="2100" dirty="0">
                <a:latin typeface="Open Sans"/>
              </a:rPr>
              <a:t>Accountability</a:t>
            </a:r>
          </a:p>
          <a:p>
            <a:pPr>
              <a:lnSpc>
                <a:spcPct val="100000"/>
              </a:lnSpc>
              <a:buFont typeface="Wingdings" panose="05000000000000000000" pitchFamily="2" charset="2"/>
              <a:buChar char="ü"/>
            </a:pPr>
            <a:r>
              <a:rPr lang="en-GB" sz="2100" dirty="0">
                <a:latin typeface="Open Sans"/>
              </a:rPr>
              <a:t>Freedom</a:t>
            </a:r>
          </a:p>
          <a:p>
            <a:pPr>
              <a:lnSpc>
                <a:spcPct val="100000"/>
              </a:lnSpc>
              <a:buFont typeface="Wingdings" panose="05000000000000000000" pitchFamily="2" charset="2"/>
              <a:buChar char="ü"/>
            </a:pPr>
            <a:r>
              <a:rPr lang="en-GB" sz="2100" dirty="0">
                <a:latin typeface="Open Sans"/>
              </a:rPr>
              <a:t>Fairness</a:t>
            </a:r>
          </a:p>
          <a:p>
            <a:pPr>
              <a:lnSpc>
                <a:spcPct val="150000"/>
              </a:lnSpc>
              <a:spcBef>
                <a:spcPts val="0"/>
              </a:spcBef>
            </a:pPr>
            <a:endParaRPr lang="en-GB" sz="2100" dirty="0">
              <a:latin typeface="Open Sans"/>
            </a:endParaRPr>
          </a:p>
          <a:p>
            <a:pPr marL="342900" indent="-342900">
              <a:lnSpc>
                <a:spcPct val="150000"/>
              </a:lnSpc>
            </a:pPr>
            <a:endParaRPr lang="en-GB" sz="2100" dirty="0">
              <a:latin typeface="Open Sans"/>
            </a:endParaRPr>
          </a:p>
          <a:p>
            <a:pPr>
              <a:lnSpc>
                <a:spcPct val="100000"/>
              </a:lnSpc>
              <a:buFont typeface="Wingdings" panose="05000000000000000000" pitchFamily="2" charset="2"/>
              <a:buChar char="ü"/>
            </a:pPr>
            <a:r>
              <a:rPr lang="en-GB" sz="2100" dirty="0">
                <a:latin typeface="Open Sans"/>
              </a:rPr>
              <a:t>Justice</a:t>
            </a:r>
          </a:p>
          <a:p>
            <a:pPr>
              <a:lnSpc>
                <a:spcPct val="100000"/>
              </a:lnSpc>
              <a:buFont typeface="Wingdings" panose="05000000000000000000" pitchFamily="2" charset="2"/>
              <a:buChar char="ü"/>
            </a:pPr>
            <a:r>
              <a:rPr lang="en-GB" sz="2100" dirty="0">
                <a:latin typeface="Open Sans"/>
              </a:rPr>
              <a:t>Truth</a:t>
            </a:r>
          </a:p>
          <a:p>
            <a:pPr>
              <a:lnSpc>
                <a:spcPct val="100000"/>
              </a:lnSpc>
              <a:buFont typeface="Wingdings" panose="05000000000000000000" pitchFamily="2" charset="2"/>
              <a:buChar char="ü"/>
            </a:pPr>
            <a:r>
              <a:rPr lang="en-GB" sz="2100" dirty="0">
                <a:latin typeface="Open Sans"/>
              </a:rPr>
              <a:t>Rigour</a:t>
            </a:r>
          </a:p>
          <a:p>
            <a:pPr>
              <a:lnSpc>
                <a:spcPct val="100000"/>
              </a:lnSpc>
              <a:buFont typeface="Wingdings" panose="05000000000000000000" pitchFamily="2" charset="2"/>
              <a:buChar char="ü"/>
            </a:pPr>
            <a:r>
              <a:rPr lang="en-GB" sz="2100" dirty="0">
                <a:latin typeface="Open Sans"/>
              </a:rPr>
              <a:t>Transparency</a:t>
            </a:r>
          </a:p>
          <a:p>
            <a:pPr>
              <a:lnSpc>
                <a:spcPct val="100000"/>
              </a:lnSpc>
              <a:buFont typeface="Wingdings" panose="05000000000000000000" pitchFamily="2" charset="2"/>
              <a:buChar char="ü"/>
            </a:pPr>
            <a:r>
              <a:rPr lang="en-GB" sz="2100" dirty="0">
                <a:latin typeface="Open Sans"/>
              </a:rPr>
              <a:t>Reproducibility</a:t>
            </a:r>
          </a:p>
          <a:p>
            <a:pPr>
              <a:lnSpc>
                <a:spcPct val="100000"/>
              </a:lnSpc>
              <a:spcBef>
                <a:spcPts val="0"/>
              </a:spcBef>
            </a:pPr>
            <a:endParaRPr lang="en-GB" sz="2100" dirty="0">
              <a:latin typeface="Open Sans"/>
            </a:endParaRPr>
          </a:p>
          <a:p>
            <a:pPr marL="0" indent="0">
              <a:buNone/>
            </a:pPr>
            <a:endParaRPr lang="en-GB" sz="2100" dirty="0">
              <a:latin typeface="Open Sans"/>
            </a:endParaRPr>
          </a:p>
        </p:txBody>
      </p:sp>
      <p:sp>
        <p:nvSpPr>
          <p:cNvPr id="7" name="Arrow: Down 6">
            <a:extLst>
              <a:ext uri="{FF2B5EF4-FFF2-40B4-BE49-F238E27FC236}">
                <a16:creationId xmlns:a16="http://schemas.microsoft.com/office/drawing/2014/main" id="{320361DA-C757-48ED-8C35-3BFDAD7274C1}"/>
              </a:ext>
            </a:extLst>
          </p:cNvPr>
          <p:cNvSpPr/>
          <p:nvPr/>
        </p:nvSpPr>
        <p:spPr>
          <a:xfrm>
            <a:off x="5307186" y="2601140"/>
            <a:ext cx="1577628" cy="23584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6B9A05E-F391-4574-83B7-1F1998A038E2}"/>
              </a:ext>
            </a:extLst>
          </p:cNvPr>
          <p:cNvSpPr/>
          <p:nvPr/>
        </p:nvSpPr>
        <p:spPr>
          <a:xfrm>
            <a:off x="9462551" y="6438230"/>
            <a:ext cx="2008883" cy="369332"/>
          </a:xfrm>
          <a:prstGeom prst="rect">
            <a:avLst/>
          </a:prstGeom>
        </p:spPr>
        <p:txBody>
          <a:bodyPr wrap="none">
            <a:spAutoFit/>
          </a:bodyPr>
          <a:lstStyle/>
          <a:p>
            <a:r>
              <a:rPr lang="de-DE" dirty="0">
                <a:latin typeface="Open Sans"/>
                <a:hlinkClick r:id="rId2"/>
              </a:rPr>
              <a:t>@protohedgehog</a:t>
            </a:r>
            <a:endParaRPr lang="en-GB" dirty="0">
              <a:latin typeface="Open Sans"/>
            </a:endParaRPr>
          </a:p>
        </p:txBody>
      </p:sp>
      <p:sp>
        <p:nvSpPr>
          <p:cNvPr id="4" name="TextBox 3">
            <a:extLst>
              <a:ext uri="{FF2B5EF4-FFF2-40B4-BE49-F238E27FC236}">
                <a16:creationId xmlns:a16="http://schemas.microsoft.com/office/drawing/2014/main" id="{8EF2DFAD-BF02-4547-9A8F-08B12AB069F7}"/>
              </a:ext>
            </a:extLst>
          </p:cNvPr>
          <p:cNvSpPr txBox="1"/>
          <p:nvPr/>
        </p:nvSpPr>
        <p:spPr>
          <a:xfrm>
            <a:off x="761403" y="5394765"/>
            <a:ext cx="10962040" cy="584775"/>
          </a:xfrm>
          <a:prstGeom prst="rect">
            <a:avLst/>
          </a:prstGeom>
          <a:noFill/>
        </p:spPr>
        <p:txBody>
          <a:bodyPr wrap="none" rtlCol="0">
            <a:spAutoFit/>
          </a:bodyPr>
          <a:lstStyle/>
          <a:p>
            <a:r>
              <a:rPr lang="en-GB" sz="3200" b="1" dirty="0"/>
              <a:t>SCIENCE AS A PUBLIC GOOD FOR THE BETTERMENT OF SOCIETY</a:t>
            </a:r>
          </a:p>
        </p:txBody>
      </p:sp>
      <p:pic>
        <p:nvPicPr>
          <p:cNvPr id="10" name="Picture 9">
            <a:extLst>
              <a:ext uri="{FF2B5EF4-FFF2-40B4-BE49-F238E27FC236}">
                <a16:creationId xmlns:a16="http://schemas.microsoft.com/office/drawing/2014/main" id="{CA0C6E17-5DFD-45F4-A2BF-058B77FC3703}"/>
              </a:ext>
            </a:extLst>
          </p:cNvPr>
          <p:cNvPicPr>
            <a:picLocks noChangeAspect="1"/>
          </p:cNvPicPr>
          <p:nvPr/>
        </p:nvPicPr>
        <p:blipFill>
          <a:blip r:embed="rId3">
            <a:lum/>
            <a:alphaModFix/>
          </a:blip>
          <a:srcRect/>
          <a:stretch>
            <a:fillRect/>
          </a:stretch>
        </p:blipFill>
        <p:spPr>
          <a:xfrm>
            <a:off x="1543806" y="393832"/>
            <a:ext cx="8957203" cy="5049610"/>
          </a:xfrm>
          <a:prstGeom prst="rect">
            <a:avLst/>
          </a:prstGeom>
          <a:noFill/>
          <a:ln>
            <a:noFill/>
          </a:ln>
        </p:spPr>
      </p:pic>
      <p:sp>
        <p:nvSpPr>
          <p:cNvPr id="11" name="TextBox 10">
            <a:extLst>
              <a:ext uri="{FF2B5EF4-FFF2-40B4-BE49-F238E27FC236}">
                <a16:creationId xmlns:a16="http://schemas.microsoft.com/office/drawing/2014/main" id="{B4644658-E362-49CA-8CB5-09CB62D97608}"/>
              </a:ext>
            </a:extLst>
          </p:cNvPr>
          <p:cNvSpPr txBox="1"/>
          <p:nvPr/>
        </p:nvSpPr>
        <p:spPr>
          <a:xfrm>
            <a:off x="178216" y="6279276"/>
            <a:ext cx="11688382" cy="728837"/>
          </a:xfrm>
          <a:prstGeom prst="rect">
            <a:avLst/>
          </a:prstGeom>
          <a:noFill/>
          <a:ln>
            <a:noFill/>
          </a:ln>
        </p:spPr>
        <p:txBody>
          <a:bodyPr wrap="none" lIns="108847" tIns="54423" rIns="108847" bIns="54423" anchorCtr="0" compatLnSpc="0"/>
          <a:lstStyle/>
          <a:p>
            <a:pPr hangingPunct="0"/>
            <a:r>
              <a:rPr lang="en-GB" sz="1050" dirty="0">
                <a:latin typeface="Liberation Sans" pitchFamily="18"/>
                <a:ea typeface="Microsoft YaHei" pitchFamily="2"/>
                <a:cs typeface="Lucida Sans" pitchFamily="2"/>
              </a:rPr>
              <a:t>Melanie </a:t>
            </a:r>
            <a:r>
              <a:rPr lang="en-GB" sz="1050" dirty="0" err="1">
                <a:latin typeface="Liberation Sans" pitchFamily="18"/>
                <a:ea typeface="Microsoft YaHei" pitchFamily="2"/>
                <a:cs typeface="Lucida Sans" pitchFamily="2"/>
              </a:rPr>
              <a:t>Imming</a:t>
            </a:r>
            <a:r>
              <a:rPr lang="en-GB" sz="1050" dirty="0">
                <a:latin typeface="Liberation Sans" pitchFamily="18"/>
                <a:ea typeface="Microsoft YaHei" pitchFamily="2"/>
                <a:cs typeface="Lucida Sans" pitchFamily="2"/>
              </a:rPr>
              <a:t>, &amp; Jon Tennant. (2018, June 8). Sticker open science: just science done right. </a:t>
            </a:r>
          </a:p>
          <a:p>
            <a:pPr hangingPunct="0"/>
            <a:r>
              <a:rPr lang="en-GB" sz="1050" dirty="0" err="1">
                <a:latin typeface="Liberation Sans" pitchFamily="18"/>
                <a:ea typeface="Microsoft YaHei" pitchFamily="2"/>
                <a:cs typeface="Lucida Sans" pitchFamily="2"/>
              </a:rPr>
              <a:t>Zenodo</a:t>
            </a:r>
            <a:r>
              <a:rPr lang="en-GB" sz="1050" dirty="0">
                <a:latin typeface="Liberation Sans" pitchFamily="18"/>
                <a:ea typeface="Microsoft YaHei" pitchFamily="2"/>
                <a:cs typeface="Lucida Sans" pitchFamily="2"/>
              </a:rPr>
              <a:t>. </a:t>
            </a:r>
            <a:r>
              <a:rPr lang="en-GB" sz="1050" dirty="0">
                <a:latin typeface="Liberation Sans" pitchFamily="18"/>
                <a:ea typeface="Microsoft YaHei" pitchFamily="2"/>
                <a:cs typeface="Lucida Sans" pitchFamily="2"/>
                <a:hlinkClick r:id="rId4"/>
              </a:rPr>
              <a:t>http://doi.org/10.5281/zenodo.128557</a:t>
            </a:r>
            <a:r>
              <a:rPr lang="en-GB" sz="1050" dirty="0">
                <a:latin typeface="Liberation Sans" pitchFamily="18"/>
                <a:ea typeface="Microsoft YaHei" pitchFamily="2"/>
                <a:cs typeface="Lucida Sans" pitchFamily="2"/>
              </a:rPr>
              <a:t> </a:t>
            </a:r>
          </a:p>
        </p:txBody>
      </p:sp>
    </p:spTree>
    <p:extLst>
      <p:ext uri="{BB962C8B-B14F-4D97-AF65-F5344CB8AC3E}">
        <p14:creationId xmlns:p14="http://schemas.microsoft.com/office/powerpoint/2010/main" val="269955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AD18E-FCC7-4F86-922C-D17608DEB86E}"/>
              </a:ext>
            </a:extLst>
          </p:cNvPr>
          <p:cNvSpPr>
            <a:spLocks noGrp="1"/>
          </p:cNvSpPr>
          <p:nvPr>
            <p:ph type="title"/>
          </p:nvPr>
        </p:nvSpPr>
        <p:spPr/>
        <p:txBody>
          <a:bodyPr/>
          <a:lstStyle/>
          <a:p>
            <a:r>
              <a:rPr lang="en-GB" dirty="0"/>
              <a:t>We are in the midst of a global access crisis</a:t>
            </a:r>
          </a:p>
        </p:txBody>
      </p:sp>
      <p:sp>
        <p:nvSpPr>
          <p:cNvPr id="4" name="Content Placeholder 3">
            <a:extLst>
              <a:ext uri="{FF2B5EF4-FFF2-40B4-BE49-F238E27FC236}">
                <a16:creationId xmlns:a16="http://schemas.microsoft.com/office/drawing/2014/main" id="{993ED311-F10D-4B01-875E-A1FE547510EF}"/>
              </a:ext>
            </a:extLst>
          </p:cNvPr>
          <p:cNvSpPr>
            <a:spLocks noGrp="1"/>
          </p:cNvSpPr>
          <p:nvPr>
            <p:ph type="body" idx="1"/>
          </p:nvPr>
        </p:nvSpPr>
        <p:spPr/>
        <p:txBody>
          <a:bodyPr/>
          <a:lstStyle/>
          <a:p>
            <a:r>
              <a:rPr lang="en-GB" dirty="0"/>
              <a:t>Most scholarly research remains inaccessible to most people on this planet</a:t>
            </a:r>
          </a:p>
        </p:txBody>
      </p:sp>
      <p:sp>
        <p:nvSpPr>
          <p:cNvPr id="3" name="Rectangle 2">
            <a:extLst>
              <a:ext uri="{FF2B5EF4-FFF2-40B4-BE49-F238E27FC236}">
                <a16:creationId xmlns:a16="http://schemas.microsoft.com/office/drawing/2014/main" id="{DB01BBE9-64D8-40CF-ADC7-21FFFB8CB994}"/>
              </a:ext>
            </a:extLst>
          </p:cNvPr>
          <p:cNvSpPr/>
          <p:nvPr/>
        </p:nvSpPr>
        <p:spPr>
          <a:xfrm>
            <a:off x="9433368" y="6488668"/>
            <a:ext cx="2008883" cy="369332"/>
          </a:xfrm>
          <a:prstGeom prst="rect">
            <a:avLst/>
          </a:prstGeom>
        </p:spPr>
        <p:txBody>
          <a:bodyPr wrap="none">
            <a:spAutoFit/>
          </a:bodyPr>
          <a:lstStyle/>
          <a:p>
            <a:r>
              <a:rPr lang="de-DE" dirty="0">
                <a:latin typeface="Open Sans"/>
                <a:hlinkClick r:id="rId2"/>
              </a:rPr>
              <a:t>@protohedgehog</a:t>
            </a:r>
            <a:endParaRPr lang="en-GB" dirty="0">
              <a:latin typeface="Open Sans"/>
            </a:endParaRPr>
          </a:p>
        </p:txBody>
      </p:sp>
      <p:pic>
        <p:nvPicPr>
          <p:cNvPr id="5" name="Picture 4">
            <a:extLst>
              <a:ext uri="{FF2B5EF4-FFF2-40B4-BE49-F238E27FC236}">
                <a16:creationId xmlns:a16="http://schemas.microsoft.com/office/drawing/2014/main" id="{484F4BA6-38CF-4325-B905-7079B783CC6E}"/>
              </a:ext>
            </a:extLst>
          </p:cNvPr>
          <p:cNvPicPr>
            <a:picLocks noChangeAspect="1"/>
          </p:cNvPicPr>
          <p:nvPr/>
        </p:nvPicPr>
        <p:blipFill>
          <a:blip r:embed="rId3"/>
          <a:stretch>
            <a:fillRect/>
          </a:stretch>
        </p:blipFill>
        <p:spPr>
          <a:xfrm>
            <a:off x="2727158" y="564504"/>
            <a:ext cx="6304548" cy="1977772"/>
          </a:xfrm>
          <a:prstGeom prst="rect">
            <a:avLst/>
          </a:prstGeom>
        </p:spPr>
      </p:pic>
      <p:sp>
        <p:nvSpPr>
          <p:cNvPr id="6" name="Rectangle 5">
            <a:extLst>
              <a:ext uri="{FF2B5EF4-FFF2-40B4-BE49-F238E27FC236}">
                <a16:creationId xmlns:a16="http://schemas.microsoft.com/office/drawing/2014/main" id="{59A7F28E-D828-4107-8A69-735C6ABEB04D}"/>
              </a:ext>
            </a:extLst>
          </p:cNvPr>
          <p:cNvSpPr/>
          <p:nvPr/>
        </p:nvSpPr>
        <p:spPr>
          <a:xfrm>
            <a:off x="102664" y="6478869"/>
            <a:ext cx="2463367" cy="307777"/>
          </a:xfrm>
          <a:prstGeom prst="rect">
            <a:avLst/>
          </a:prstGeom>
        </p:spPr>
        <p:txBody>
          <a:bodyPr wrap="none">
            <a:spAutoFit/>
          </a:bodyPr>
          <a:lstStyle/>
          <a:p>
            <a:r>
              <a:rPr lang="en-GB" sz="1400" dirty="0">
                <a:hlinkClick r:id="rId4"/>
              </a:rPr>
              <a:t>https://paywallthemovie.com/</a:t>
            </a:r>
            <a:r>
              <a:rPr lang="en-GB" sz="1400" dirty="0"/>
              <a:t> </a:t>
            </a:r>
          </a:p>
        </p:txBody>
      </p:sp>
    </p:spTree>
    <p:extLst>
      <p:ext uri="{BB962C8B-B14F-4D97-AF65-F5344CB8AC3E}">
        <p14:creationId xmlns:p14="http://schemas.microsoft.com/office/powerpoint/2010/main" val="178655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17E4B-26B1-4738-80EC-CA8FCDDDA041}"/>
              </a:ext>
            </a:extLst>
          </p:cNvPr>
          <p:cNvSpPr>
            <a:spLocks noGrp="1"/>
          </p:cNvSpPr>
          <p:nvPr>
            <p:ph type="title"/>
          </p:nvPr>
        </p:nvSpPr>
        <p:spPr/>
        <p:txBody>
          <a:bodyPr/>
          <a:lstStyle/>
          <a:p>
            <a:r>
              <a:rPr lang="en-GB" dirty="0"/>
              <a:t>Painfully slow growth of Open Access</a:t>
            </a:r>
          </a:p>
        </p:txBody>
      </p:sp>
      <p:pic>
        <p:nvPicPr>
          <p:cNvPr id="4098" name="Picture 2" descr="https://dfzljdn9uc3pi.cloudfront.net/2018/4375/1/fig-2-2x.jpg">
            <a:extLst>
              <a:ext uri="{FF2B5EF4-FFF2-40B4-BE49-F238E27FC236}">
                <a16:creationId xmlns:a16="http://schemas.microsoft.com/office/drawing/2014/main" id="{045A8789-2BC5-4129-93E8-54772F278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11430000"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DFB65A9-70AC-401C-B0AE-815B89EC1C81}"/>
              </a:ext>
            </a:extLst>
          </p:cNvPr>
          <p:cNvSpPr/>
          <p:nvPr/>
        </p:nvSpPr>
        <p:spPr>
          <a:xfrm>
            <a:off x="104113" y="6488668"/>
            <a:ext cx="2272995" cy="276999"/>
          </a:xfrm>
          <a:prstGeom prst="rect">
            <a:avLst/>
          </a:prstGeom>
        </p:spPr>
        <p:txBody>
          <a:bodyPr wrap="none">
            <a:spAutoFit/>
          </a:bodyPr>
          <a:lstStyle/>
          <a:p>
            <a:r>
              <a:rPr lang="en-GB" sz="1200" dirty="0">
                <a:hlinkClick r:id="rId3"/>
              </a:rPr>
              <a:t>https://peerj.com/articles/4375/</a:t>
            </a:r>
            <a:r>
              <a:rPr lang="en-GB" sz="1200" dirty="0"/>
              <a:t> </a:t>
            </a:r>
          </a:p>
        </p:txBody>
      </p:sp>
      <p:sp>
        <p:nvSpPr>
          <p:cNvPr id="4" name="Rectangle 3">
            <a:extLst>
              <a:ext uri="{FF2B5EF4-FFF2-40B4-BE49-F238E27FC236}">
                <a16:creationId xmlns:a16="http://schemas.microsoft.com/office/drawing/2014/main" id="{EACDA055-9444-417D-A948-543D04A9D3D3}"/>
              </a:ext>
            </a:extLst>
          </p:cNvPr>
          <p:cNvSpPr/>
          <p:nvPr/>
        </p:nvSpPr>
        <p:spPr>
          <a:xfrm>
            <a:off x="838200" y="5574139"/>
            <a:ext cx="10776284" cy="646331"/>
          </a:xfrm>
          <a:prstGeom prst="rect">
            <a:avLst/>
          </a:prstGeom>
        </p:spPr>
        <p:txBody>
          <a:bodyPr wrap="square">
            <a:spAutoFit/>
          </a:bodyPr>
          <a:lstStyle/>
          <a:p>
            <a:r>
              <a:rPr lang="en-GB" b="0" i="1" dirty="0">
                <a:solidFill>
                  <a:srgbClr val="333333"/>
                </a:solidFill>
                <a:effectLst/>
                <a:latin typeface="Helvetica Neue"/>
              </a:rPr>
              <a:t>“We estimate that at least 28% of the scholarly literature is OA (19M in total) and that this proportion is growing, driven particularly by growth in Gold and Hybrid.” – Piwowar et al., 2018</a:t>
            </a:r>
            <a:r>
              <a:rPr lang="en-GB" b="0" dirty="0">
                <a:solidFill>
                  <a:srgbClr val="333333"/>
                </a:solidFill>
                <a:effectLst/>
                <a:latin typeface="Helvetica Neue"/>
              </a:rPr>
              <a:t>.</a:t>
            </a:r>
            <a:endParaRPr lang="en-GB" i="1" dirty="0"/>
          </a:p>
        </p:txBody>
      </p:sp>
      <p:sp>
        <p:nvSpPr>
          <p:cNvPr id="6" name="Rectangle 5">
            <a:extLst>
              <a:ext uri="{FF2B5EF4-FFF2-40B4-BE49-F238E27FC236}">
                <a16:creationId xmlns:a16="http://schemas.microsoft.com/office/drawing/2014/main" id="{7792FFCD-9CD1-4F30-A58F-5875230F6377}"/>
              </a:ext>
            </a:extLst>
          </p:cNvPr>
          <p:cNvSpPr/>
          <p:nvPr/>
        </p:nvSpPr>
        <p:spPr>
          <a:xfrm>
            <a:off x="9433368" y="6488668"/>
            <a:ext cx="2008883" cy="369332"/>
          </a:xfrm>
          <a:prstGeom prst="rect">
            <a:avLst/>
          </a:prstGeom>
        </p:spPr>
        <p:txBody>
          <a:bodyPr wrap="none">
            <a:spAutoFit/>
          </a:bodyPr>
          <a:lstStyle/>
          <a:p>
            <a:r>
              <a:rPr lang="de-DE" dirty="0">
                <a:latin typeface="Open Sans"/>
                <a:hlinkClick r:id="rId4"/>
              </a:rPr>
              <a:t>@protohedgehog</a:t>
            </a:r>
            <a:endParaRPr lang="en-GB" dirty="0">
              <a:latin typeface="Open Sans"/>
            </a:endParaRPr>
          </a:p>
        </p:txBody>
      </p:sp>
    </p:spTree>
    <p:extLst>
      <p:ext uri="{BB962C8B-B14F-4D97-AF65-F5344CB8AC3E}">
        <p14:creationId xmlns:p14="http://schemas.microsoft.com/office/powerpoint/2010/main" val="4042690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cdn-images-1.medium.com/max/800/1*R3qE2nYXRduaWgUEXEQbQw.jpeg">
            <a:extLst>
              <a:ext uri="{FF2B5EF4-FFF2-40B4-BE49-F238E27FC236}">
                <a16:creationId xmlns:a16="http://schemas.microsoft.com/office/drawing/2014/main" id="{F12D41C1-DC8C-4FE7-9ED7-556489C4F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553" y="2024849"/>
            <a:ext cx="2539212" cy="390192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14BC844B-34CD-47A0-A9A1-3CE2E4C5D2DB}"/>
              </a:ext>
            </a:extLst>
          </p:cNvPr>
          <p:cNvSpPr txBox="1">
            <a:spLocks noGrp="1"/>
          </p:cNvSpPr>
          <p:nvPr>
            <p:ph type="body" idx="4294967295"/>
          </p:nvPr>
        </p:nvSpPr>
        <p:spPr>
          <a:xfrm>
            <a:off x="3508538" y="2309609"/>
            <a:ext cx="10971212" cy="3976688"/>
          </a:xfrm>
        </p:spPr>
        <p:txBody>
          <a:bodyPr>
            <a:noAutofit/>
          </a:bodyPr>
          <a:lstStyle/>
          <a:p>
            <a:pPr marL="414703" indent="-414703" algn="ctr">
              <a:buFont typeface="Wingdings" panose="05000000000000000000" pitchFamily="2" charset="2"/>
              <a:buChar char="Ø"/>
            </a:pPr>
            <a:r>
              <a:rPr lang="en-GB" sz="2400" b="1" dirty="0"/>
              <a:t>Slow and redundant/wasteful</a:t>
            </a:r>
          </a:p>
          <a:p>
            <a:pPr marL="414703" indent="-414703" algn="ctr">
              <a:buFont typeface="Wingdings" panose="05000000000000000000" pitchFamily="2" charset="2"/>
              <a:buChar char="Ø"/>
            </a:pPr>
            <a:r>
              <a:rPr lang="en-GB" sz="2400" b="1" dirty="0"/>
              <a:t>Ruled by commercial interests</a:t>
            </a:r>
          </a:p>
          <a:p>
            <a:pPr marL="414703" indent="-414703" algn="ctr">
              <a:buFont typeface="Wingdings" panose="05000000000000000000" pitchFamily="2" charset="2"/>
              <a:buChar char="Ø"/>
            </a:pPr>
            <a:r>
              <a:rPr lang="en-GB" sz="2400" b="1" dirty="0"/>
              <a:t>Copyright is broken</a:t>
            </a:r>
          </a:p>
          <a:p>
            <a:pPr marL="414703" indent="-414703" algn="ctr">
              <a:buFont typeface="Wingdings" panose="05000000000000000000" pitchFamily="2" charset="2"/>
              <a:buChar char="Ø"/>
            </a:pPr>
            <a:r>
              <a:rPr lang="en-GB" sz="2400" b="1" dirty="0"/>
              <a:t>Serials/access crisis</a:t>
            </a:r>
          </a:p>
          <a:p>
            <a:pPr marL="414703" indent="-414703" algn="ctr">
              <a:buFont typeface="Wingdings" panose="05000000000000000000" pitchFamily="2" charset="2"/>
              <a:buChar char="Ø"/>
            </a:pPr>
            <a:r>
              <a:rPr lang="en-GB" sz="2400" b="1" dirty="0"/>
              <a:t>Reproducibility crisis</a:t>
            </a:r>
          </a:p>
          <a:p>
            <a:pPr marL="414703" indent="-414703" algn="ctr">
              <a:buFont typeface="Wingdings" panose="05000000000000000000" pitchFamily="2" charset="2"/>
              <a:buChar char="Ø"/>
            </a:pPr>
            <a:r>
              <a:rPr lang="en-GB" sz="2400" b="1" dirty="0"/>
              <a:t>Illusion of academic freedom</a:t>
            </a:r>
          </a:p>
          <a:p>
            <a:pPr marL="414703" indent="-414703" algn="ctr">
              <a:buFont typeface="Wingdings" panose="05000000000000000000" pitchFamily="2" charset="2"/>
              <a:buChar char="Ø"/>
            </a:pPr>
            <a:r>
              <a:rPr lang="en-GB" sz="2400" b="1" dirty="0"/>
              <a:t>Questionable research practices</a:t>
            </a:r>
          </a:p>
          <a:p>
            <a:pPr marL="414703" indent="-414703" algn="ctr">
              <a:buFont typeface="Wingdings" panose="05000000000000000000" pitchFamily="2" charset="2"/>
              <a:buChar char="Ø"/>
            </a:pPr>
            <a:r>
              <a:rPr lang="en-GB" sz="2400" b="1" dirty="0"/>
              <a:t>Closed science means people suffer</a:t>
            </a:r>
          </a:p>
        </p:txBody>
      </p:sp>
      <p:sp>
        <p:nvSpPr>
          <p:cNvPr id="8" name="TextBox 7">
            <a:extLst>
              <a:ext uri="{FF2B5EF4-FFF2-40B4-BE49-F238E27FC236}">
                <a16:creationId xmlns:a16="http://schemas.microsoft.com/office/drawing/2014/main" id="{EA0EF8A1-2B18-4999-BC61-D8CDAFFF7543}"/>
              </a:ext>
            </a:extLst>
          </p:cNvPr>
          <p:cNvSpPr txBox="1"/>
          <p:nvPr/>
        </p:nvSpPr>
        <p:spPr>
          <a:xfrm>
            <a:off x="113009" y="1940278"/>
            <a:ext cx="3959384" cy="2102499"/>
          </a:xfrm>
          <a:prstGeom prst="rect">
            <a:avLst/>
          </a:prstGeom>
          <a:noFill/>
        </p:spPr>
        <p:txBody>
          <a:bodyPr wrap="square" rtlCol="0">
            <a:spAutoFit/>
          </a:bodyPr>
          <a:lstStyle/>
          <a:p>
            <a:pPr algn="ctr"/>
            <a:r>
              <a:rPr lang="en-GB" sz="4354" b="1" dirty="0"/>
              <a:t>Science is not working as it should be</a:t>
            </a:r>
          </a:p>
        </p:txBody>
      </p:sp>
      <p:sp>
        <p:nvSpPr>
          <p:cNvPr id="9" name="Title 1">
            <a:extLst>
              <a:ext uri="{FF2B5EF4-FFF2-40B4-BE49-F238E27FC236}">
                <a16:creationId xmlns:a16="http://schemas.microsoft.com/office/drawing/2014/main" id="{FC5A9F4F-2753-4735-B22E-4FEFABFC2F63}"/>
              </a:ext>
            </a:extLst>
          </p:cNvPr>
          <p:cNvSpPr txBox="1">
            <a:spLocks/>
          </p:cNvSpPr>
          <p:nvPr/>
        </p:nvSpPr>
        <p:spPr>
          <a:xfrm>
            <a:off x="2557272" y="32995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Why Open Science </a:t>
            </a:r>
            <a:r>
              <a:rPr lang="en-GB" i="1" dirty="0"/>
              <a:t>NOW</a:t>
            </a:r>
            <a:r>
              <a:rPr lang="en-GB" dirty="0"/>
              <a:t>?</a:t>
            </a:r>
          </a:p>
        </p:txBody>
      </p:sp>
      <p:sp>
        <p:nvSpPr>
          <p:cNvPr id="10" name="Rectangle 9">
            <a:extLst>
              <a:ext uri="{FF2B5EF4-FFF2-40B4-BE49-F238E27FC236}">
                <a16:creationId xmlns:a16="http://schemas.microsoft.com/office/drawing/2014/main" id="{E7E4E2F7-7BC9-4F09-865E-7019887D5620}"/>
              </a:ext>
            </a:extLst>
          </p:cNvPr>
          <p:cNvSpPr/>
          <p:nvPr/>
        </p:nvSpPr>
        <p:spPr>
          <a:xfrm>
            <a:off x="9433368" y="6488668"/>
            <a:ext cx="2008883" cy="369332"/>
          </a:xfrm>
          <a:prstGeom prst="rect">
            <a:avLst/>
          </a:prstGeom>
        </p:spPr>
        <p:txBody>
          <a:bodyPr wrap="none">
            <a:spAutoFit/>
          </a:bodyPr>
          <a:lstStyle/>
          <a:p>
            <a:r>
              <a:rPr lang="de-DE" dirty="0">
                <a:latin typeface="Open Sans"/>
                <a:hlinkClick r:id="rId4"/>
              </a:rPr>
              <a:t>@protohedgehog</a:t>
            </a:r>
            <a:endParaRPr lang="en-GB" dirty="0">
              <a:latin typeface="Open Sans"/>
            </a:endParaRPr>
          </a:p>
        </p:txBody>
      </p:sp>
      <p:pic>
        <p:nvPicPr>
          <p:cNvPr id="7" name="Picture 2" descr="Image result for open access">
            <a:extLst>
              <a:ext uri="{FF2B5EF4-FFF2-40B4-BE49-F238E27FC236}">
                <a16:creationId xmlns:a16="http://schemas.microsoft.com/office/drawing/2014/main" id="{CEF48E3F-2D05-4458-97D0-65453B25FB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2301" y="4160287"/>
            <a:ext cx="1334105" cy="20843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C89BE3E-9DED-465B-844F-E56B789975E1}"/>
              </a:ext>
            </a:extLst>
          </p:cNvPr>
          <p:cNvSpPr/>
          <p:nvPr/>
        </p:nvSpPr>
        <p:spPr>
          <a:xfrm>
            <a:off x="2714957" y="992736"/>
            <a:ext cx="5683094" cy="369332"/>
          </a:xfrm>
          <a:prstGeom prst="rect">
            <a:avLst/>
          </a:prstGeom>
        </p:spPr>
        <p:txBody>
          <a:bodyPr wrap="none">
            <a:spAutoFit/>
          </a:bodyPr>
          <a:lstStyle/>
          <a:p>
            <a:r>
              <a:rPr lang="en-GB" dirty="0"/>
              <a:t>We have waited long enough, and things are getting worse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658" y="97972"/>
            <a:ext cx="9078686" cy="556189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556658" y="5726790"/>
            <a:ext cx="10058400" cy="66858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hangingPunct="0">
              <a:lnSpc>
                <a:spcPct val="100000"/>
              </a:lnSpc>
              <a:spcBef>
                <a:spcPts val="0"/>
              </a:spcBef>
            </a:pPr>
            <a:r>
              <a:rPr lang="en-GB" sz="2400" b="1" dirty="0">
                <a:solidFill>
                  <a:schemeClr val="tx1"/>
                </a:solidFill>
                <a:latin typeface="Liberation Sans" pitchFamily="18"/>
                <a:ea typeface="Microsoft YaHei" pitchFamily="2"/>
                <a:cs typeface="Lucida Sans" pitchFamily="2"/>
              </a:rPr>
              <a:t>Do you believe that science can </a:t>
            </a:r>
            <a:r>
              <a:rPr lang="en-GB" sz="2400" b="1" i="1" dirty="0">
                <a:solidFill>
                  <a:schemeClr val="tx1"/>
                </a:solidFill>
                <a:latin typeface="Liberation Sans" pitchFamily="18"/>
                <a:ea typeface="Microsoft YaHei" pitchFamily="2"/>
                <a:cs typeface="Lucida Sans" pitchFamily="2"/>
              </a:rPr>
              <a:t>help</a:t>
            </a:r>
            <a:r>
              <a:rPr lang="en-GB" sz="2400" b="1" dirty="0">
                <a:solidFill>
                  <a:schemeClr val="tx1"/>
                </a:solidFill>
                <a:latin typeface="Liberation Sans" pitchFamily="18"/>
                <a:ea typeface="Microsoft YaHei" pitchFamily="2"/>
                <a:cs typeface="Lucida Sans" pitchFamily="2"/>
              </a:rPr>
              <a:t> us solve these problems?</a:t>
            </a:r>
          </a:p>
        </p:txBody>
      </p:sp>
      <p:sp>
        <p:nvSpPr>
          <p:cNvPr id="7" name="Rectangle 6"/>
          <p:cNvSpPr/>
          <p:nvPr/>
        </p:nvSpPr>
        <p:spPr>
          <a:xfrm>
            <a:off x="156067" y="6462303"/>
            <a:ext cx="7343959" cy="492443"/>
          </a:xfrm>
          <a:prstGeom prst="rect">
            <a:avLst/>
          </a:prstGeom>
        </p:spPr>
        <p:txBody>
          <a:bodyPr wrap="square">
            <a:spAutoFit/>
          </a:bodyPr>
          <a:lstStyle/>
          <a:p>
            <a:r>
              <a:rPr lang="en-GB" sz="1300" dirty="0">
                <a:latin typeface="Open Sans"/>
                <a:hlinkClick r:id="rId3"/>
              </a:rPr>
              <a:t>http://www.who.int/mediacentre/events/meetings/2015/un-sustainable-development-summit/en</a:t>
            </a:r>
            <a:endParaRPr lang="en-GB" sz="1300" dirty="0">
              <a:latin typeface="Open Sans"/>
            </a:endParaRPr>
          </a:p>
          <a:p>
            <a:endParaRPr lang="en-GB" sz="1300" dirty="0">
              <a:latin typeface="Open Sans"/>
            </a:endParaRPr>
          </a:p>
        </p:txBody>
      </p:sp>
      <p:sp>
        <p:nvSpPr>
          <p:cNvPr id="6" name="Rectangle 5">
            <a:extLst>
              <a:ext uri="{FF2B5EF4-FFF2-40B4-BE49-F238E27FC236}">
                <a16:creationId xmlns:a16="http://schemas.microsoft.com/office/drawing/2014/main" id="{3460B134-63F0-4A8E-AAFF-733F09E0C078}"/>
              </a:ext>
            </a:extLst>
          </p:cNvPr>
          <p:cNvSpPr/>
          <p:nvPr/>
        </p:nvSpPr>
        <p:spPr>
          <a:xfrm>
            <a:off x="9433368" y="6488668"/>
            <a:ext cx="2008883" cy="369332"/>
          </a:xfrm>
          <a:prstGeom prst="rect">
            <a:avLst/>
          </a:prstGeom>
        </p:spPr>
        <p:txBody>
          <a:bodyPr wrap="none">
            <a:spAutoFit/>
          </a:bodyPr>
          <a:lstStyle/>
          <a:p>
            <a:r>
              <a:rPr lang="de-DE" dirty="0">
                <a:latin typeface="Open Sans"/>
                <a:hlinkClick r:id="rId4"/>
              </a:rPr>
              <a:t>@protohedgehog</a:t>
            </a:r>
            <a:endParaRPr lang="en-GB" dirty="0">
              <a:latin typeface="Open Sans"/>
            </a:endParaRPr>
          </a:p>
        </p:txBody>
      </p:sp>
    </p:spTree>
    <p:extLst>
      <p:ext uri="{BB962C8B-B14F-4D97-AF65-F5344CB8AC3E}">
        <p14:creationId xmlns:p14="http://schemas.microsoft.com/office/powerpoint/2010/main" val="2357584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732" y="314467"/>
            <a:ext cx="10515600" cy="1325563"/>
          </a:xfrm>
        </p:spPr>
        <p:txBody>
          <a:bodyPr/>
          <a:lstStyle/>
          <a:p>
            <a:r>
              <a:rPr lang="en-GB" b="1" dirty="0"/>
              <a:t>YES!</a:t>
            </a:r>
          </a:p>
        </p:txBody>
      </p:sp>
      <p:sp>
        <p:nvSpPr>
          <p:cNvPr id="3" name="Content Placeholder 2"/>
          <p:cNvSpPr>
            <a:spLocks noGrp="1"/>
          </p:cNvSpPr>
          <p:nvPr>
            <p:ph idx="1"/>
          </p:nvPr>
        </p:nvSpPr>
        <p:spPr>
          <a:xfrm>
            <a:off x="646176" y="1848247"/>
            <a:ext cx="6202680" cy="4344559"/>
          </a:xfrm>
        </p:spPr>
        <p:txBody>
          <a:bodyPr>
            <a:normAutofit fontScale="77500" lnSpcReduction="20000"/>
          </a:bodyPr>
          <a:lstStyle/>
          <a:p>
            <a:pPr marL="0" indent="0" algn="ctr">
              <a:buNone/>
            </a:pPr>
            <a:r>
              <a:rPr lang="en-GB" sz="4000" dirty="0">
                <a:latin typeface="Open Sans"/>
              </a:rPr>
              <a:t>But then you also </a:t>
            </a:r>
            <a:r>
              <a:rPr lang="en-GB" sz="4000" i="1" dirty="0">
                <a:latin typeface="Open Sans"/>
              </a:rPr>
              <a:t>must</a:t>
            </a:r>
            <a:r>
              <a:rPr lang="en-GB" sz="4000" dirty="0">
                <a:latin typeface="Open Sans"/>
              </a:rPr>
              <a:t> acknowledge that by preventing access to research, we are acting against meeting these goals.</a:t>
            </a:r>
          </a:p>
          <a:p>
            <a:pPr algn="ctr"/>
            <a:endParaRPr lang="en-GB" sz="4000" dirty="0">
              <a:latin typeface="Open Sans"/>
            </a:endParaRPr>
          </a:p>
          <a:p>
            <a:pPr marL="0" indent="0" algn="ctr">
              <a:buNone/>
            </a:pPr>
            <a:r>
              <a:rPr lang="en-GB" sz="4000" dirty="0">
                <a:latin typeface="Open Sans"/>
              </a:rPr>
              <a:t>And this is what many in the scholarly publishing industry are doing. In exchange for our money. </a:t>
            </a:r>
          </a:p>
          <a:p>
            <a:pPr algn="ctr"/>
            <a:endParaRPr lang="en-GB" sz="4000" dirty="0">
              <a:latin typeface="Open Sans"/>
            </a:endParaRPr>
          </a:p>
          <a:p>
            <a:pPr marL="0" indent="0" algn="ctr">
              <a:buNone/>
            </a:pPr>
            <a:r>
              <a:rPr lang="en-GB" sz="4000" b="1" dirty="0">
                <a:latin typeface="Open Sans"/>
              </a:rPr>
              <a:t>It’s not a bug. </a:t>
            </a:r>
            <a:r>
              <a:rPr lang="de-DE" sz="4000" b="1" dirty="0">
                <a:latin typeface="Open Sans"/>
              </a:rPr>
              <a:t>It‘s a feature.</a:t>
            </a:r>
            <a:endParaRPr lang="en-GB" sz="4000" b="1" dirty="0">
              <a:latin typeface="Open Sans"/>
            </a:endParaRPr>
          </a:p>
        </p:txBody>
      </p:sp>
      <p:sp>
        <p:nvSpPr>
          <p:cNvPr id="5" name="Rectangle 4">
            <a:extLst>
              <a:ext uri="{FF2B5EF4-FFF2-40B4-BE49-F238E27FC236}">
                <a16:creationId xmlns:a16="http://schemas.microsoft.com/office/drawing/2014/main" id="{F9394119-1985-4F79-9192-760DACF5F055}"/>
              </a:ext>
            </a:extLst>
          </p:cNvPr>
          <p:cNvSpPr/>
          <p:nvPr/>
        </p:nvSpPr>
        <p:spPr>
          <a:xfrm>
            <a:off x="9433368" y="6488668"/>
            <a:ext cx="2008883" cy="369332"/>
          </a:xfrm>
          <a:prstGeom prst="rect">
            <a:avLst/>
          </a:prstGeom>
        </p:spPr>
        <p:txBody>
          <a:bodyPr wrap="none">
            <a:spAutoFit/>
          </a:bodyPr>
          <a:lstStyle/>
          <a:p>
            <a:r>
              <a:rPr lang="de-DE" dirty="0">
                <a:latin typeface="Open Sans"/>
                <a:hlinkClick r:id="rId2"/>
              </a:rPr>
              <a:t>@protohedgehog</a:t>
            </a:r>
            <a:endParaRPr lang="en-GB" dirty="0">
              <a:latin typeface="Open Sans"/>
            </a:endParaRPr>
          </a:p>
        </p:txBody>
      </p:sp>
      <p:pic>
        <p:nvPicPr>
          <p:cNvPr id="2050" name="Picture 2" descr="Image result for what if its all a hoax">
            <a:extLst>
              <a:ext uri="{FF2B5EF4-FFF2-40B4-BE49-F238E27FC236}">
                <a16:creationId xmlns:a16="http://schemas.microsoft.com/office/drawing/2014/main" id="{3B1F6CE7-8988-49D0-AF3E-1395F3D8E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940" y="1848247"/>
            <a:ext cx="4726372" cy="3224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E179EE0-CE53-41A5-AFE4-A38525131408}"/>
              </a:ext>
            </a:extLst>
          </p:cNvPr>
          <p:cNvSpPr txBox="1"/>
          <p:nvPr/>
        </p:nvSpPr>
        <p:spPr>
          <a:xfrm>
            <a:off x="2916936" y="6272998"/>
            <a:ext cx="1847814" cy="369332"/>
          </a:xfrm>
          <a:prstGeom prst="rect">
            <a:avLst/>
          </a:prstGeom>
          <a:noFill/>
        </p:spPr>
        <p:txBody>
          <a:bodyPr wrap="none" rtlCol="0">
            <a:spAutoFit/>
          </a:bodyPr>
          <a:lstStyle/>
          <a:p>
            <a:r>
              <a:rPr lang="en-GB" dirty="0"/>
              <a:t>#</a:t>
            </a:r>
            <a:r>
              <a:rPr lang="en-GB" dirty="0" err="1"/>
              <a:t>NotAllPublishers</a:t>
            </a:r>
            <a:endParaRPr lang="en-GB" dirty="0"/>
          </a:p>
        </p:txBody>
      </p:sp>
    </p:spTree>
    <p:extLst>
      <p:ext uri="{BB962C8B-B14F-4D97-AF65-F5344CB8AC3E}">
        <p14:creationId xmlns:p14="http://schemas.microsoft.com/office/powerpoint/2010/main" val="1752208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DE0C7-3EBE-42F2-972A-9DDD8CAEA842}"/>
              </a:ext>
            </a:extLst>
          </p:cNvPr>
          <p:cNvSpPr>
            <a:spLocks noGrp="1"/>
          </p:cNvSpPr>
          <p:nvPr>
            <p:ph type="title"/>
          </p:nvPr>
        </p:nvSpPr>
        <p:spPr/>
        <p:txBody>
          <a:bodyPr/>
          <a:lstStyle/>
          <a:p>
            <a:r>
              <a:rPr lang="en-GB" dirty="0"/>
              <a:t>The regional landscape of OA</a:t>
            </a:r>
          </a:p>
        </p:txBody>
      </p:sp>
      <p:sp>
        <p:nvSpPr>
          <p:cNvPr id="3" name="Text Placeholder 2">
            <a:extLst>
              <a:ext uri="{FF2B5EF4-FFF2-40B4-BE49-F238E27FC236}">
                <a16:creationId xmlns:a16="http://schemas.microsoft.com/office/drawing/2014/main" id="{9C13243B-D237-4C48-AA71-88ED8EFDDE16}"/>
              </a:ext>
            </a:extLst>
          </p:cNvPr>
          <p:cNvSpPr>
            <a:spLocks noGrp="1"/>
          </p:cNvSpPr>
          <p:nvPr>
            <p:ph type="body" idx="1"/>
          </p:nvPr>
        </p:nvSpPr>
        <p:spPr/>
        <p:txBody>
          <a:bodyPr/>
          <a:lstStyle/>
          <a:p>
            <a:r>
              <a:rPr lang="en-GB" dirty="0"/>
              <a:t>China: What is the most populous country in the world doing?</a:t>
            </a:r>
          </a:p>
        </p:txBody>
      </p:sp>
      <p:sp>
        <p:nvSpPr>
          <p:cNvPr id="4" name="Rectangle 3">
            <a:extLst>
              <a:ext uri="{FF2B5EF4-FFF2-40B4-BE49-F238E27FC236}">
                <a16:creationId xmlns:a16="http://schemas.microsoft.com/office/drawing/2014/main" id="{852498D9-6F1A-40A5-95AB-CADAE7F5016D}"/>
              </a:ext>
            </a:extLst>
          </p:cNvPr>
          <p:cNvSpPr/>
          <p:nvPr/>
        </p:nvSpPr>
        <p:spPr>
          <a:xfrm>
            <a:off x="9433368" y="6488668"/>
            <a:ext cx="2008883" cy="369332"/>
          </a:xfrm>
          <a:prstGeom prst="rect">
            <a:avLst/>
          </a:prstGeom>
        </p:spPr>
        <p:txBody>
          <a:bodyPr wrap="none">
            <a:spAutoFit/>
          </a:bodyPr>
          <a:lstStyle/>
          <a:p>
            <a:r>
              <a:rPr lang="de-DE" dirty="0">
                <a:latin typeface="Open Sans"/>
                <a:hlinkClick r:id="rId2"/>
              </a:rPr>
              <a:t>@protohedgehog</a:t>
            </a:r>
            <a:endParaRPr lang="en-GB" dirty="0">
              <a:latin typeface="Open Sans"/>
            </a:endParaRPr>
          </a:p>
        </p:txBody>
      </p:sp>
      <p:pic>
        <p:nvPicPr>
          <p:cNvPr id="6" name="Picture 5">
            <a:extLst>
              <a:ext uri="{FF2B5EF4-FFF2-40B4-BE49-F238E27FC236}">
                <a16:creationId xmlns:a16="http://schemas.microsoft.com/office/drawing/2014/main" id="{8AB16E35-4BDB-4FBA-9611-6DEF1F663433}"/>
              </a:ext>
            </a:extLst>
          </p:cNvPr>
          <p:cNvPicPr>
            <a:picLocks noChangeAspect="1"/>
          </p:cNvPicPr>
          <p:nvPr/>
        </p:nvPicPr>
        <p:blipFill rotWithShape="1">
          <a:blip r:embed="rId3"/>
          <a:srcRect l="26432" t="20712" r="28423" b="44207"/>
          <a:stretch/>
        </p:blipFill>
        <p:spPr>
          <a:xfrm>
            <a:off x="3258105" y="730256"/>
            <a:ext cx="5504156" cy="2405850"/>
          </a:xfrm>
          <a:prstGeom prst="rect">
            <a:avLst/>
          </a:prstGeom>
        </p:spPr>
      </p:pic>
      <p:pic>
        <p:nvPicPr>
          <p:cNvPr id="7" name="Picture 2" descr="Image result for access denied">
            <a:extLst>
              <a:ext uri="{FF2B5EF4-FFF2-40B4-BE49-F238E27FC236}">
                <a16:creationId xmlns:a16="http://schemas.microsoft.com/office/drawing/2014/main" id="{1187E5BD-9E8B-434D-9FD1-A09EC85635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8124" y="546644"/>
            <a:ext cx="4266167" cy="2773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03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235A1-619F-421C-B8E8-727CE5496341}"/>
              </a:ext>
            </a:extLst>
          </p:cNvPr>
          <p:cNvSpPr>
            <a:spLocks noGrp="1"/>
          </p:cNvSpPr>
          <p:nvPr>
            <p:ph type="title"/>
          </p:nvPr>
        </p:nvSpPr>
        <p:spPr/>
        <p:txBody>
          <a:bodyPr/>
          <a:lstStyle/>
          <a:p>
            <a:r>
              <a:rPr lang="en-GB" dirty="0"/>
              <a:t>Turns out, not that much..</a:t>
            </a:r>
          </a:p>
        </p:txBody>
      </p:sp>
      <p:sp>
        <p:nvSpPr>
          <p:cNvPr id="3" name="Content Placeholder 2">
            <a:extLst>
              <a:ext uri="{FF2B5EF4-FFF2-40B4-BE49-F238E27FC236}">
                <a16:creationId xmlns:a16="http://schemas.microsoft.com/office/drawing/2014/main" id="{A440B1CB-5927-4BB4-BBE7-F84B51EA8F63}"/>
              </a:ext>
            </a:extLst>
          </p:cNvPr>
          <p:cNvSpPr>
            <a:spLocks noGrp="1"/>
          </p:cNvSpPr>
          <p:nvPr>
            <p:ph idx="1"/>
          </p:nvPr>
        </p:nvSpPr>
        <p:spPr/>
        <p:txBody>
          <a:bodyPr>
            <a:normAutofit lnSpcReduction="10000"/>
          </a:bodyPr>
          <a:lstStyle/>
          <a:p>
            <a:r>
              <a:rPr lang="en-GB" dirty="0"/>
              <a:t>8114 scholarly journals indexed by the Chinese National Knowledge Information (CNKI) database</a:t>
            </a:r>
          </a:p>
          <a:p>
            <a:pPr lvl="1"/>
            <a:r>
              <a:rPr lang="en-GB" dirty="0"/>
              <a:t>Only 8.44% of these are fully or delayed OA</a:t>
            </a:r>
          </a:p>
          <a:p>
            <a:r>
              <a:rPr lang="en-GB" dirty="0"/>
              <a:t>7174 indexed in the Chinese Science and Technology Paper Citation Database (CSTPCD) (as of 2016)</a:t>
            </a:r>
          </a:p>
          <a:p>
            <a:pPr lvl="1"/>
            <a:r>
              <a:rPr lang="en-GB" dirty="0"/>
              <a:t>Also only around 8% here are OA journals in Chinese</a:t>
            </a:r>
          </a:p>
          <a:p>
            <a:r>
              <a:rPr lang="en-GB" dirty="0"/>
              <a:t>“</a:t>
            </a:r>
            <a:r>
              <a:rPr lang="en-GB" i="1" dirty="0"/>
              <a:t>The central conclusions of the study are that Chinese-language OA journals need to increase their visibility in journal indexes such as the Directory of Open Access Journals (DOAJ), and that </a:t>
            </a:r>
            <a:r>
              <a:rPr lang="en-GB" b="1" i="1" dirty="0"/>
              <a:t>an OA publishing platform (similar to the Latin American </a:t>
            </a:r>
            <a:r>
              <a:rPr lang="en-GB" b="1" i="1" dirty="0" err="1"/>
              <a:t>SciELO</a:t>
            </a:r>
            <a:r>
              <a:rPr lang="en-GB" b="1" i="1" dirty="0"/>
              <a:t>) should be established for Chinese-language OA journals</a:t>
            </a:r>
            <a:r>
              <a:rPr lang="en-GB" dirty="0"/>
              <a:t>.”</a:t>
            </a:r>
          </a:p>
        </p:txBody>
      </p:sp>
      <p:sp>
        <p:nvSpPr>
          <p:cNvPr id="4" name="Rectangle 3">
            <a:extLst>
              <a:ext uri="{FF2B5EF4-FFF2-40B4-BE49-F238E27FC236}">
                <a16:creationId xmlns:a16="http://schemas.microsoft.com/office/drawing/2014/main" id="{A2745683-168F-450B-86FB-FADB313EA6C8}"/>
              </a:ext>
            </a:extLst>
          </p:cNvPr>
          <p:cNvSpPr/>
          <p:nvPr/>
        </p:nvSpPr>
        <p:spPr>
          <a:xfrm>
            <a:off x="0" y="6488668"/>
            <a:ext cx="3167277" cy="276999"/>
          </a:xfrm>
          <a:prstGeom prst="rect">
            <a:avLst/>
          </a:prstGeom>
        </p:spPr>
        <p:txBody>
          <a:bodyPr wrap="none">
            <a:spAutoFit/>
          </a:bodyPr>
          <a:lstStyle/>
          <a:p>
            <a:r>
              <a:rPr lang="en-GB" sz="1200" dirty="0">
                <a:hlinkClick r:id="rId2"/>
              </a:rPr>
              <a:t>http://www.mdpi.com/2304-6775/5/4/22/htm</a:t>
            </a:r>
            <a:r>
              <a:rPr lang="en-GB" sz="1200" dirty="0"/>
              <a:t> </a:t>
            </a:r>
          </a:p>
        </p:txBody>
      </p:sp>
      <p:sp>
        <p:nvSpPr>
          <p:cNvPr id="5" name="Rectangle 4">
            <a:extLst>
              <a:ext uri="{FF2B5EF4-FFF2-40B4-BE49-F238E27FC236}">
                <a16:creationId xmlns:a16="http://schemas.microsoft.com/office/drawing/2014/main" id="{BB2CB936-4E2B-448B-AE1A-04498B50FC35}"/>
              </a:ext>
            </a:extLst>
          </p:cNvPr>
          <p:cNvSpPr/>
          <p:nvPr/>
        </p:nvSpPr>
        <p:spPr>
          <a:xfrm>
            <a:off x="9433368" y="6488668"/>
            <a:ext cx="2008883" cy="369332"/>
          </a:xfrm>
          <a:prstGeom prst="rect">
            <a:avLst/>
          </a:prstGeom>
        </p:spPr>
        <p:txBody>
          <a:bodyPr wrap="none">
            <a:spAutoFit/>
          </a:bodyPr>
          <a:lstStyle/>
          <a:p>
            <a:r>
              <a:rPr lang="de-DE" dirty="0">
                <a:latin typeface="Open Sans"/>
                <a:hlinkClick r:id="rId3"/>
              </a:rPr>
              <a:t>@protohedgehog</a:t>
            </a:r>
            <a:endParaRPr lang="en-GB" dirty="0">
              <a:latin typeface="Open Sans"/>
            </a:endParaRPr>
          </a:p>
        </p:txBody>
      </p:sp>
    </p:spTree>
    <p:extLst>
      <p:ext uri="{BB962C8B-B14F-4D97-AF65-F5344CB8AC3E}">
        <p14:creationId xmlns:p14="http://schemas.microsoft.com/office/powerpoint/2010/main" val="1859115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4270</TotalTime>
  <Words>1363</Words>
  <Application>Microsoft Office PowerPoint</Application>
  <PresentationFormat>Widescreen</PresentationFormat>
  <Paragraphs>158</Paragraphs>
  <Slides>22</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Microsoft YaHei</vt:lpstr>
      <vt:lpstr>Arial</vt:lpstr>
      <vt:lpstr>Calibri</vt:lpstr>
      <vt:lpstr>Calibri Light</vt:lpstr>
      <vt:lpstr>Helvetica</vt:lpstr>
      <vt:lpstr>Helvetica Neue</vt:lpstr>
      <vt:lpstr>Liberation Sans</vt:lpstr>
      <vt:lpstr>Lucida Sans</vt:lpstr>
      <vt:lpstr>noto sans</vt:lpstr>
      <vt:lpstr>Open Sans</vt:lpstr>
      <vt:lpstr>Poppins</vt:lpstr>
      <vt:lpstr>Segoe UI</vt:lpstr>
      <vt:lpstr>Wingdings</vt:lpstr>
      <vt:lpstr>Office Theme</vt:lpstr>
      <vt:lpstr>The global road to Open Science</vt:lpstr>
      <vt:lpstr>But first, an apology…</vt:lpstr>
      <vt:lpstr>We are in the midst of a global access crisis</vt:lpstr>
      <vt:lpstr>Painfully slow growth of Open Access</vt:lpstr>
      <vt:lpstr>PowerPoint Presentation</vt:lpstr>
      <vt:lpstr>PowerPoint Presentation</vt:lpstr>
      <vt:lpstr>YES!</vt:lpstr>
      <vt:lpstr>The regional landscape of OA</vt:lpstr>
      <vt:lpstr>Turns out, not that much..</vt:lpstr>
      <vt:lpstr>PowerPoint Presentation</vt:lpstr>
      <vt:lpstr>PowerPoint Presentation</vt:lpstr>
      <vt:lpstr>Germany versus Elsevier</vt:lpstr>
      <vt:lpstr>SciELO: the hero the world needs?</vt:lpstr>
      <vt:lpstr>REDALYC</vt:lpstr>
      <vt:lpstr>Why are SciELO/REDALYC so effective?</vt:lpstr>
      <vt:lpstr>Who is leading the global change?</vt:lpstr>
      <vt:lpstr>Academics? Attitudes versus practice</vt:lpstr>
      <vt:lpstr>Sci-Hub: Hero or Hindrance?</vt:lpstr>
      <vt:lpstr>What can we all achieve if we stand together?</vt:lpstr>
      <vt:lpstr>What do we need to change cultures?</vt:lpstr>
      <vt:lpstr>Promising initiatives in this space</vt:lpstr>
      <vt:lpstr>Our ultimate goal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SciELO and the global road to Open Access</dc:title>
  <dc:creator>jon tennant</dc:creator>
  <cp:lastModifiedBy>jon tennant</cp:lastModifiedBy>
  <cp:revision>243</cp:revision>
  <dcterms:created xsi:type="dcterms:W3CDTF">2018-09-13T04:06:20Z</dcterms:created>
  <dcterms:modified xsi:type="dcterms:W3CDTF">2018-09-25T18:23:29Z</dcterms:modified>
</cp:coreProperties>
</file>