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2" r:id="rId2"/>
    <p:sldMasterId id="2147483799" r:id="rId3"/>
  </p:sldMasterIdLst>
  <p:notesMasterIdLst>
    <p:notesMasterId r:id="rId25"/>
  </p:notesMasterIdLst>
  <p:handoutMasterIdLst>
    <p:handoutMasterId r:id="rId26"/>
  </p:handoutMasterIdLst>
  <p:sldIdLst>
    <p:sldId id="413" r:id="rId4"/>
    <p:sldId id="396" r:id="rId5"/>
    <p:sldId id="417" r:id="rId6"/>
    <p:sldId id="437" r:id="rId7"/>
    <p:sldId id="436" r:id="rId8"/>
    <p:sldId id="439" r:id="rId9"/>
    <p:sldId id="419" r:id="rId10"/>
    <p:sldId id="418" r:id="rId11"/>
    <p:sldId id="420" r:id="rId12"/>
    <p:sldId id="440" r:id="rId13"/>
    <p:sldId id="428" r:id="rId14"/>
    <p:sldId id="427" r:id="rId15"/>
    <p:sldId id="426" r:id="rId16"/>
    <p:sldId id="430" r:id="rId17"/>
    <p:sldId id="273" r:id="rId18"/>
    <p:sldId id="434" r:id="rId19"/>
    <p:sldId id="435" r:id="rId20"/>
    <p:sldId id="425" r:id="rId21"/>
    <p:sldId id="438" r:id="rId22"/>
    <p:sldId id="423" r:id="rId23"/>
    <p:sldId id="433" r:id="rId24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sci comm" id="{750AE9B1-7FDD-40A2-AD4B-219478961E6E}">
          <p14:sldIdLst>
            <p14:sldId id="413"/>
            <p14:sldId id="396"/>
            <p14:sldId id="417"/>
            <p14:sldId id="437"/>
            <p14:sldId id="436"/>
            <p14:sldId id="439"/>
            <p14:sldId id="419"/>
            <p14:sldId id="418"/>
            <p14:sldId id="420"/>
            <p14:sldId id="440"/>
            <p14:sldId id="428"/>
            <p14:sldId id="427"/>
            <p14:sldId id="426"/>
            <p14:sldId id="430"/>
            <p14:sldId id="273"/>
            <p14:sldId id="434"/>
            <p14:sldId id="435"/>
            <p14:sldId id="425"/>
            <p14:sldId id="438"/>
            <p14:sldId id="423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380"/>
    <a:srgbClr val="F8A208"/>
    <a:srgbClr val="3496D5"/>
    <a:srgbClr val="8798C3"/>
    <a:srgbClr val="687EB4"/>
    <a:srgbClr val="6B80B5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Tamsus stilius 2 – paryškinimas 5/paryškinima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Šviesus stilius 2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Vidutinis stilius 1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91" autoAdjust="0"/>
    <p:restoredTop sz="93979" autoAdjust="0"/>
  </p:normalViewPr>
  <p:slideViewPr>
    <p:cSldViewPr>
      <p:cViewPr varScale="1">
        <p:scale>
          <a:sx n="86" d="100"/>
          <a:sy n="86" d="100"/>
        </p:scale>
        <p:origin x="8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D115-CC72-48EB-A63C-3FD985F4565D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436BB-365F-45E0-83E0-607777C2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3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61D8F-0526-4F0A-AFEA-6026CA10681C}" type="datetimeFigureOut">
              <a:rPr lang="lt-LT" smtClean="0"/>
              <a:pPr/>
              <a:t>2018-10-18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5F2D-6672-4774-9E4A-DE08A79B722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322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9B71C-1F08-4DA5-A9ED-7F6A621558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0F1E45-F188-4DDD-BDB1-57ABA18AE2FD}" type="slidenum">
              <a:t>17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F2837-04FE-4897-BDE9-CEAACEA674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455AA-A383-4B39-A267-24C0C09FEA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0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164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481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67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rgbClr val="4053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2018-03-27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7F82-4B8E-471D-B243-C41798CDBE5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4932040" y="3529143"/>
            <a:ext cx="4211960" cy="10310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301752" rIns="91440" bIns="301752" rtlCol="0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dirty="0"/>
              <a:t>KICK-OFF MEETING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5853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27F82-4B8E-471D-B243-C41798CDBE5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Pavadinimas 1"/>
          <p:cNvSpPr txBox="1">
            <a:spLocks/>
          </p:cNvSpPr>
          <p:nvPr userDrawn="1"/>
        </p:nvSpPr>
        <p:spPr>
          <a:xfrm>
            <a:off x="2520280" y="4725144"/>
            <a:ext cx="4211960" cy="10310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301752" rIns="91440" bIns="301752" rtlCol="0" anchor="ctr" anchorCtr="1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lt-LT" sz="2800" b="1" i="0" u="none" strike="noStrike" kern="1200" cap="none" normalizeH="0" baseline="0" dirty="0" smtClean="0">
                <a:ln>
                  <a:noFill/>
                </a:ln>
                <a:solidFill>
                  <a:srgbClr val="40538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/>
              <a:t>Spustelėję redag. ruoš. pavad. stilių</a:t>
            </a:r>
          </a:p>
        </p:txBody>
      </p:sp>
    </p:spTree>
    <p:extLst>
      <p:ext uri="{BB962C8B-B14F-4D97-AF65-F5344CB8AC3E}">
        <p14:creationId xmlns:p14="http://schemas.microsoft.com/office/powerpoint/2010/main" val="239664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1427053" y="1819213"/>
            <a:ext cx="6611721" cy="1040285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attention</a:t>
            </a:r>
            <a:r>
              <a:rPr lang="en-US" dirty="0"/>
              <a:t>!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27F82-4B8E-471D-B243-C41798CDBE5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Stačiakampis 4"/>
          <p:cNvSpPr/>
          <p:nvPr userDrawn="1"/>
        </p:nvSpPr>
        <p:spPr>
          <a:xfrm>
            <a:off x="7092280" y="188640"/>
            <a:ext cx="18722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ksto vietos rezervavimo ženklas 8"/>
          <p:cNvSpPr>
            <a:spLocks noGrp="1"/>
          </p:cNvSpPr>
          <p:nvPr>
            <p:ph type="body" sz="quarter" idx="12" hasCustomPrompt="1"/>
          </p:nvPr>
        </p:nvSpPr>
        <p:spPr>
          <a:xfrm>
            <a:off x="1445650" y="3539422"/>
            <a:ext cx="6604865" cy="1032948"/>
          </a:xfrm>
          <a:prstGeom prst="rect">
            <a:avLst/>
          </a:prstGeom>
          <a:solidFill>
            <a:schemeClr val="bg1"/>
          </a:solidFill>
        </p:spPr>
        <p:txBody>
          <a:bodyPr lIns="0" tIns="91440" rIns="0" bIns="9144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kumimoji="0" lang="en-US" sz="3200" b="1" i="0" u="none" strike="noStrike" kern="1200" cap="none" normalizeH="0" baseline="0" dirty="0">
                <a:ln>
                  <a:noFill/>
                </a:ln>
                <a:solidFill>
                  <a:srgbClr val="40538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of the speaker</a:t>
            </a:r>
          </a:p>
          <a:p>
            <a:r>
              <a:rPr kumimoji="0" lang="en-US" sz="3200" b="1" i="0" u="none" strike="noStrike" kern="1200" cap="none" normalizeH="0" baseline="0" dirty="0">
                <a:ln>
                  <a:noFill/>
                </a:ln>
                <a:solidFill>
                  <a:srgbClr val="40538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54795"/>
            <a:ext cx="4881549" cy="9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9831-0EF8-4900-99D4-634B6097D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01076-3826-4BB7-9101-745BD68A8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0F0A-5477-4AE3-9D73-D84CDC03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313A-B965-4E3E-8296-0D009113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37544-6CE1-477C-B016-29DB0D7F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4558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ABAB-39AC-4A57-8748-75C61AE4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BDB4-142A-4DDE-8806-F8A92418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D517-EB76-43D2-9ED8-A94CF6DD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5846-558F-4D4B-952B-B50AA35A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22F5-5C85-460C-89A9-78589625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519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F964-DBC2-41EA-AAD7-2DF0BD62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7EE6E-8BCB-4011-8A6A-62A794365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5CD1-2B71-4F36-BAD8-1F1125BD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3F2CE-E044-4B6E-9AB3-C87D4E29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D889-283D-4853-A8C7-7177984B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783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8AD0-E75A-4D68-BA42-F5B5AB9E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61A0-DBDF-43CB-9FE4-64116D864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DD671-FBBD-46F0-A304-7CD4BF853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71803-A882-4A49-A1E7-D7693489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CE08-8903-450F-9340-5CAAA401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1ED7D-F88F-485C-88AE-E8F885AC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39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014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2906-F376-47EE-A389-8F598B23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66DE5-F6E1-4CFB-B328-943103F5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6B497-E793-4C15-9AE2-FFA611B9E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9F0A2-BF73-4E02-B5B0-D9009AE24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366EE-6F1D-490A-B398-F575E8BBF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35B2E-2038-4DA0-A775-6508A6B4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C9E5A-C4B1-4A96-8EAE-0C2BA200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06929-DAFD-4E97-A25E-20D0323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1587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350B-DBA2-43FB-A812-E78E2D82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97851-B08E-46B8-A4BF-9E85B7CB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79B9-164B-4BB0-8BE3-6B11024E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A979C-24B0-4CF1-AB96-DC2646D2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262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441CE-FFF1-41FA-8E40-882D982C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FB9B1-412F-4C0E-B3D7-D2048C56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27A64-A85D-4E98-BD58-05E21811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883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93B6-8A89-4970-9E58-CA66E5EE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2649-C881-441B-940F-D8819601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85EC6-6AB9-4C01-8EC1-CAD2EDB9C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65D21-3665-4DE9-9222-68DF6538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66509-2386-4228-A703-3AE4ADC2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F583F-EB58-4D87-AA31-1F8CAA9B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693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E243-7985-47B4-A80F-61C92C56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B51FB-7C7A-4A32-A4B0-A86054764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E8391-D6D6-4881-A9E9-A9DF45F3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B4F16-D7F5-4994-A151-451F0E84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B5171-C51F-43FD-9878-A9717B8A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E899C-1AE5-4A7A-847D-A696E312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10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41FC-6963-40D9-9153-F96B6C5F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C0D24-5A82-486F-942B-D92E2FA45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D9CE-B7CA-4BDD-88CB-8FDE07CF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E145-37D8-4ACA-A4B4-2E16CBA7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95139-9CDF-4BE5-8B80-A0E40CE9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947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43C6F-5E54-42DE-804C-B450F9BAB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35CB8-E2B2-4AD4-9A94-06F6DF674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4D49B-44D7-4A1A-A290-C7EEA9A8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ABB2-8BFB-465E-997E-5F23DBD5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A7230-0FE7-4FD1-B79A-1BD20777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1971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rgbClr val="4053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2018-03-27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7F82-4B8E-471D-B243-C41798CDBE5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4932040" y="3529143"/>
            <a:ext cx="4211960" cy="10310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301752" rIns="91440" bIns="301752" rtlCol="0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dirty="0"/>
              <a:t>KICK-OFF MEETING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12093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431981"/>
            <a:ext cx="2057400" cy="288032"/>
          </a:xfrm>
        </p:spPr>
        <p:txBody>
          <a:bodyPr/>
          <a:lstStyle/>
          <a:p>
            <a:fld id="{423567E5-C376-4CA1-9A7A-2878EA6D2A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35751"/>
            <a:ext cx="8219256" cy="96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61BE-DFC4-4DA1-BAEF-23BAE2071FA6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80225"/>
            <a:ext cx="8219256" cy="96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7775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7964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975014"/>
            <a:ext cx="3868737" cy="823912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068959"/>
            <a:ext cx="3868737" cy="3120703"/>
          </a:xfrm>
        </p:spPr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5014"/>
            <a:ext cx="3887788" cy="823912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68959"/>
            <a:ext cx="3887788" cy="312070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61BE-DFC4-4DA1-BAEF-23BAE2071FA6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80225"/>
            <a:ext cx="8219256" cy="96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9469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rgbClr val="4053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2018-03-27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7F82-4B8E-471D-B243-C41798CDBE5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4932040" y="3529143"/>
            <a:ext cx="4211960" cy="10310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301752" rIns="91440" bIns="301752" rtlCol="0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dirty="0"/>
              <a:t>KICK-OFF MEETING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630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29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82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396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98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908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2018-03-27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OpenUP OPR Workshop,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094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9" name="Title Placeholder 16"/>
          <p:cNvSpPr txBox="1">
            <a:spLocks/>
          </p:cNvSpPr>
          <p:nvPr/>
        </p:nvSpPr>
        <p:spPr>
          <a:xfrm>
            <a:off x="395536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t-LT" sz="3600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3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1565920"/>
          </a:xfrm>
          <a:prstGeom prst="rect">
            <a:avLst/>
          </a:prstGeom>
        </p:spPr>
      </p:pic>
      <p:sp>
        <p:nvSpPr>
          <p:cNvPr id="20" name="Datos vietos rezervavimo ženklas 2"/>
          <p:cNvSpPr txBox="1">
            <a:spLocks/>
          </p:cNvSpPr>
          <p:nvPr/>
        </p:nvSpPr>
        <p:spPr>
          <a:xfrm>
            <a:off x="474879" y="64036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4053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>
                <a:ln>
                  <a:noFill/>
                </a:ln>
                <a:solidFill>
                  <a:srgbClr val="40538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2016-08-11</a:t>
            </a: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srgbClr val="40538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kaidrės numerio vietos rezervavimo ženklas 3"/>
          <p:cNvSpPr txBox="1">
            <a:spLocks/>
          </p:cNvSpPr>
          <p:nvPr/>
        </p:nvSpPr>
        <p:spPr>
          <a:xfrm>
            <a:off x="6732240" y="64036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4053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27F82-4B8E-471D-B243-C41798CDBE57}" type="slidenum">
              <a:rPr kumimoji="0" lang="lt-LT" sz="1400" b="0" i="0" u="none" strike="noStrike" kern="1200" cap="none" spc="0" normalizeH="0" baseline="0" noProof="0" smtClean="0">
                <a:ln>
                  <a:noFill/>
                </a:ln>
                <a:solidFill>
                  <a:srgbClr val="40538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srgbClr val="40538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54795"/>
            <a:ext cx="4881549" cy="9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2018-03-27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/>
              <a:t>OpenUP OPR Workshop,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C53F-CAFB-45BE-B1A6-C2C7B6B71F8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43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66" r:id="rId12"/>
    <p:sldLayoutId id="2147483691" r:id="rId13"/>
    <p:sldLayoutId id="214748369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B526B-DE5B-4CEF-8BD8-7AAE90E1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9E66-78AF-45C9-A98B-5DE8E20DF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C2CC8-2CCF-4FFF-9407-78D99F0F6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3AEC-2CA0-45AC-8563-B4C8C12DB75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F4C6F-9010-4F07-AA65-0EA5BB353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9F40-B839-4B24-8CB5-59F6D97B5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E076-F1A5-4455-8203-9975C2AEA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665" r:id="rId13"/>
    <p:sldLayoutId id="2147483680" r:id="rId14"/>
    <p:sldLayoutId id="2147483681" r:id="rId15"/>
    <p:sldLayoutId id="2147483704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protohedgeho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protohedgeho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protohedgehog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events/meetings/2015/un-sustainable-development-summit/e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twitter.com/protohedgeho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aywallthemovie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protohedgeho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splasho.com/upgoer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amillingworth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twitter.com/protohedgeho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tsallstandtogether.wordpress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twitter.com/protohedgeho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biology/article?id=10.1371/journal.pbio.100153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twitter.com/protohedgeho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github.com/OpenScienceMOOC/Module-8-Public-Engagement-with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nature.com/soapboxscience/2013/05/15/science-communication-at-a-tipping-poin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twitter.com/protohedgehog" TargetMode="External"/><Relationship Id="rId4" Type="http://schemas.openxmlformats.org/officeDocument/2006/relationships/hyperlink" Target="https://twitter.com/lizneel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ientificamerican.com/guest-blog/effective-communication-better-scienc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twitter.com/protohedgeho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horea.com/users/2/articles/50890-public-friendly-open-science/_show_articl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twitter.com/protohedgeho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protohedgeho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protohedgeho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twitter.com/protohedgehog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EBADE-626D-4AF5-8EB0-6D53ADAA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7F82-4B8E-471D-B243-C41798CDBE57}" type="slidenum">
              <a:rPr lang="lt-LT" smtClean="0"/>
              <a:pPr/>
              <a:t>1</a:t>
            </a:fld>
            <a:endParaRPr lang="lt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00572-0634-462B-B776-A4F54B7F9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56" y="6309320"/>
            <a:ext cx="1331640" cy="4694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119C5E-6EA5-4A93-BEBC-88360B879E11}"/>
              </a:ext>
            </a:extLst>
          </p:cNvPr>
          <p:cNvSpPr/>
          <p:nvPr/>
        </p:nvSpPr>
        <p:spPr>
          <a:xfrm>
            <a:off x="889887" y="4184424"/>
            <a:ext cx="7364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Dr. Jon Tennant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Founder, Open Science MOOC</a:t>
            </a:r>
          </a:p>
          <a:p>
            <a:pPr algn="ctr"/>
            <a:r>
              <a:rPr lang="en-GB" dirty="0"/>
              <a:t>Institute for Globally Distributed Open Research and Education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5C226-55FA-42CC-93CE-7741F0C8DC09}"/>
              </a:ext>
            </a:extLst>
          </p:cNvPr>
          <p:cNvSpPr/>
          <p:nvPr/>
        </p:nvSpPr>
        <p:spPr>
          <a:xfrm>
            <a:off x="251520" y="60793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Scientists with and for society</a:t>
            </a:r>
          </a:p>
          <a:p>
            <a:r>
              <a:rPr lang="en-GB" dirty="0">
                <a:cs typeface="Arial" panose="020B0604020202020204" pitchFamily="34" charset="0"/>
              </a:rPr>
              <a:t>Strasbourg, 19</a:t>
            </a:r>
            <a:r>
              <a:rPr lang="en-GB" baseline="30000" dirty="0">
                <a:cs typeface="Arial" panose="020B0604020202020204" pitchFamily="34" charset="0"/>
              </a:rPr>
              <a:t>th</a:t>
            </a:r>
            <a:r>
              <a:rPr lang="en-GB" dirty="0">
                <a:cs typeface="Arial" panose="020B0604020202020204" pitchFamily="34" charset="0"/>
              </a:rPr>
              <a:t> October</a:t>
            </a:r>
            <a:endParaRPr lang="de-DE" sz="2400" kern="700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A032A-9085-404B-8F56-A4DC2FEEE676}"/>
              </a:ext>
            </a:extLst>
          </p:cNvPr>
          <p:cNvSpPr/>
          <p:nvPr/>
        </p:nvSpPr>
        <p:spPr>
          <a:xfrm>
            <a:off x="395536" y="2474202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Social media, science communication, and your career</a:t>
            </a:r>
            <a:endParaRPr lang="en-GB" sz="4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2AF925-FC59-41F2-B6E9-FAC684DA10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520" y="260648"/>
            <a:ext cx="1944442" cy="121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D679F-2016-4F24-90BF-FD75DDCCC3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28849" r="6258" b="26061"/>
          <a:stretch/>
        </p:blipFill>
        <p:spPr>
          <a:xfrm>
            <a:off x="5238344" y="109056"/>
            <a:ext cx="3701493" cy="12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67A7E01-30AD-42E6-A943-8BFB5EBF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06DE9-34AB-4540-AB88-4213D9C4C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4609" y="1844824"/>
            <a:ext cx="6983735" cy="2088232"/>
          </a:xfrm>
        </p:spPr>
        <p:txBody>
          <a:bodyPr>
            <a:normAutofit/>
          </a:bodyPr>
          <a:lstStyle/>
          <a:p>
            <a:r>
              <a:rPr lang="en-GB" dirty="0"/>
              <a:t>Time. Never enough time.</a:t>
            </a:r>
          </a:p>
          <a:p>
            <a:r>
              <a:rPr lang="en-GB" dirty="0"/>
              <a:t>Privacy issues and over-sharing</a:t>
            </a:r>
          </a:p>
          <a:p>
            <a:r>
              <a:rPr lang="en-GB" dirty="0"/>
              <a:t>Viewed as ‘self-promotion’ by some</a:t>
            </a:r>
          </a:p>
          <a:p>
            <a:r>
              <a:rPr lang="en-GB" dirty="0"/>
              <a:t>Not peer-reviewed so seen as low quality </a:t>
            </a:r>
          </a:p>
          <a:p>
            <a:r>
              <a:rPr lang="en-GB" dirty="0"/>
              <a:t>Can be viewed as a waste of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B432E-4FAB-4386-8AD0-485021A4A709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0FC5FB-DD92-49AF-9F21-0BF1C6C6CE93}"/>
              </a:ext>
            </a:extLst>
          </p:cNvPr>
          <p:cNvSpPr/>
          <p:nvPr/>
        </p:nvSpPr>
        <p:spPr>
          <a:xfrm>
            <a:off x="899592" y="429309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Aidan Horner: </a:t>
            </a:r>
          </a:p>
          <a:p>
            <a:pPr lvl="1"/>
            <a:r>
              <a:rPr lang="en-GB" i="1" dirty="0"/>
              <a:t>	Views on blogging are polarised, a lot like marmite..</a:t>
            </a:r>
            <a:br>
              <a:rPr lang="en-GB" i="1" dirty="0"/>
            </a:br>
            <a:endParaRPr lang="en-GB" i="1" dirty="0"/>
          </a:p>
          <a:p>
            <a:pPr lvl="1"/>
            <a:r>
              <a:rPr lang="en-GB" dirty="0"/>
              <a:t>Chris Chambers: </a:t>
            </a:r>
          </a:p>
          <a:p>
            <a:pPr lvl="1"/>
            <a:r>
              <a:rPr lang="en-GB" i="1" dirty="0"/>
              <a:t>	Being anti-blogging is “narrow ivory-tower hypocritical b*</a:t>
            </a:r>
            <a:r>
              <a:rPr lang="en-GB" i="1" dirty="0" err="1"/>
              <a:t>ll</a:t>
            </a:r>
            <a:r>
              <a:rPr lang="en-GB" i="1" dirty="0"/>
              <a:t>*</a:t>
            </a:r>
            <a:r>
              <a:rPr lang="en-GB" i="1" dirty="0" err="1"/>
              <a:t>cks</a:t>
            </a:r>
            <a:r>
              <a:rPr lang="en-GB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3140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3ED0-FA58-4960-AD8E-ED515D6C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7886700" cy="792088"/>
          </a:xfrm>
        </p:spPr>
        <p:txBody>
          <a:bodyPr/>
          <a:lstStyle/>
          <a:p>
            <a:r>
              <a:rPr lang="en-GB" dirty="0"/>
              <a:t>How to reconcile these?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7868-FA83-4A35-B36E-B39719F7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2040" y="2060848"/>
            <a:ext cx="3312368" cy="15001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Two key points:</a:t>
            </a:r>
          </a:p>
          <a:p>
            <a:pPr marL="457200" indent="-45720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Think strategically</a:t>
            </a:r>
          </a:p>
          <a:p>
            <a:pPr marL="457200" indent="-45720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Don’t be stupid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E462F-FF2C-4FCE-9B38-1BE0BB695A8F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5122" name="Picture 2" descr="Image result for don't be a dick">
            <a:extLst>
              <a:ext uri="{FF2B5EF4-FFF2-40B4-BE49-F238E27FC236}">
                <a16:creationId xmlns:a16="http://schemas.microsoft.com/office/drawing/2014/main" id="{D272326C-387F-404F-A453-036613C8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218939" cy="48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DB28-A4E4-4C89-B5D1-7E741287334C}"/>
              </a:ext>
            </a:extLst>
          </p:cNvPr>
          <p:cNvSpPr txBox="1"/>
          <p:nvPr/>
        </p:nvSpPr>
        <p:spPr>
          <a:xfrm>
            <a:off x="5517272" y="49411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Communication and outreach should not be an afterthought</a:t>
            </a:r>
          </a:p>
        </p:txBody>
      </p:sp>
    </p:spTree>
    <p:extLst>
      <p:ext uri="{BB962C8B-B14F-4D97-AF65-F5344CB8AC3E}">
        <p14:creationId xmlns:p14="http://schemas.microsoft.com/office/powerpoint/2010/main" val="157930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www.nature.com/polopoly_fs/7.25186.1428499402!/image/Vaught%20tweet%201.jpg_gen/derivatives/fullsize/Vaught%20tweet%201.jpg">
            <a:extLst>
              <a:ext uri="{FF2B5EF4-FFF2-40B4-BE49-F238E27FC236}">
                <a16:creationId xmlns:a16="http://schemas.microsoft.com/office/drawing/2014/main" id="{59876C16-BC40-4EE6-9522-32F6F62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6696"/>
            <a:ext cx="4866307" cy="24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88D4F8-5D4E-4809-82AC-BF63E97A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positive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59931-6707-4A41-B3BB-584CB44C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59" y="1484784"/>
            <a:ext cx="7886700" cy="2899519"/>
          </a:xfrm>
        </p:spPr>
        <p:txBody>
          <a:bodyPr/>
          <a:lstStyle/>
          <a:p>
            <a:r>
              <a:rPr lang="en-GB" dirty="0"/>
              <a:t>Open science and collaboration</a:t>
            </a:r>
          </a:p>
          <a:p>
            <a:r>
              <a:rPr lang="en-GB" dirty="0"/>
              <a:t>Networking, 21</a:t>
            </a:r>
            <a:r>
              <a:rPr lang="en-GB" baseline="30000" dirty="0"/>
              <a:t>st</a:t>
            </a:r>
            <a:r>
              <a:rPr lang="en-GB" dirty="0"/>
              <a:t> Century style</a:t>
            </a:r>
          </a:p>
          <a:p>
            <a:r>
              <a:rPr lang="en-GB" dirty="0"/>
              <a:t>Virtual conferences, chats, webinars</a:t>
            </a:r>
          </a:p>
          <a:p>
            <a:r>
              <a:rPr lang="en-GB" dirty="0"/>
              <a:t>Jobs, grants, events, opportunities</a:t>
            </a:r>
          </a:p>
          <a:p>
            <a:r>
              <a:rPr lang="en-GB" dirty="0"/>
              <a:t>Fast and dynamic – stay ahead of the game</a:t>
            </a:r>
          </a:p>
          <a:p>
            <a:r>
              <a:rPr lang="en-GB" dirty="0"/>
              <a:t>Build your digital profile, advance your career</a:t>
            </a:r>
          </a:p>
          <a:p>
            <a:r>
              <a:rPr lang="en-GB" dirty="0"/>
              <a:t>Open up yourself to experiences beyond your physical bubble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160AC-6045-4CDD-A126-E15F133E498B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3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10242" name="Picture 2" descr="Image result for scientists twitter">
            <a:extLst>
              <a:ext uri="{FF2B5EF4-FFF2-40B4-BE49-F238E27FC236}">
                <a16:creationId xmlns:a16="http://schemas.microsoft.com/office/drawing/2014/main" id="{669E70B7-3FE6-4B04-B414-F92A3E0E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" y="4482489"/>
            <a:ext cx="39617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C8FBF-B7FD-4313-8AD8-61A8E74F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226171"/>
            <a:ext cx="7886700" cy="2076488"/>
          </a:xfrm>
        </p:spPr>
        <p:txBody>
          <a:bodyPr>
            <a:normAutofit/>
          </a:bodyPr>
          <a:lstStyle/>
          <a:p>
            <a:r>
              <a:rPr lang="en-GB" dirty="0"/>
              <a:t>Academia.edu and ResearchGate (not recommended)</a:t>
            </a:r>
          </a:p>
          <a:p>
            <a:r>
              <a:rPr lang="en-GB" dirty="0" err="1"/>
              <a:t>Figshare</a:t>
            </a:r>
            <a:r>
              <a:rPr lang="en-GB" dirty="0"/>
              <a:t>, </a:t>
            </a:r>
            <a:r>
              <a:rPr lang="en-GB" b="1" dirty="0" err="1"/>
              <a:t>Zenodo</a:t>
            </a:r>
            <a:r>
              <a:rPr lang="en-GB" dirty="0"/>
              <a:t>, </a:t>
            </a:r>
            <a:r>
              <a:rPr lang="en-GB" b="1" dirty="0"/>
              <a:t>Open Science Framework</a:t>
            </a:r>
            <a:r>
              <a:rPr lang="en-GB" dirty="0"/>
              <a:t>, </a:t>
            </a:r>
            <a:r>
              <a:rPr lang="en-GB" dirty="0" err="1"/>
              <a:t>ScienceOpen</a:t>
            </a:r>
            <a:endParaRPr lang="en-GB" dirty="0"/>
          </a:p>
          <a:p>
            <a:r>
              <a:rPr lang="en-GB" dirty="0"/>
              <a:t>LinkedIn, </a:t>
            </a:r>
            <a:r>
              <a:rPr lang="en-GB" b="1" dirty="0"/>
              <a:t>ORCID, </a:t>
            </a:r>
            <a:r>
              <a:rPr lang="en-GB" dirty="0" err="1"/>
              <a:t>Altmetric</a:t>
            </a:r>
            <a:r>
              <a:rPr lang="en-GB" dirty="0"/>
              <a:t>, </a:t>
            </a:r>
            <a:r>
              <a:rPr lang="en-GB" b="1" dirty="0" err="1"/>
              <a:t>ImpactStory</a:t>
            </a:r>
            <a:r>
              <a:rPr lang="en-GB" dirty="0"/>
              <a:t>, </a:t>
            </a:r>
            <a:r>
              <a:rPr lang="en-GB" dirty="0" err="1"/>
              <a:t>Publons</a:t>
            </a:r>
            <a:endParaRPr lang="en-GB" dirty="0"/>
          </a:p>
          <a:p>
            <a:r>
              <a:rPr lang="en-GB" dirty="0"/>
              <a:t>All social networks designed for you to showcase your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051A9-9B6C-49F5-9F33-C32E645F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20962" r="19288" b="10800"/>
          <a:stretch/>
        </p:blipFill>
        <p:spPr>
          <a:xfrm>
            <a:off x="1325129" y="2780928"/>
            <a:ext cx="6264696" cy="37697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7033E5-56FE-404B-9E1B-09687D60479F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3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19D582A-1676-4AEF-B897-816D6681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78" y="-99392"/>
            <a:ext cx="7886700" cy="1325563"/>
          </a:xfrm>
        </p:spPr>
        <p:txBody>
          <a:bodyPr/>
          <a:lstStyle/>
          <a:p>
            <a:r>
              <a:rPr lang="en-GB" dirty="0"/>
              <a:t>Social media: Just for scientists</a:t>
            </a:r>
          </a:p>
        </p:txBody>
      </p:sp>
    </p:spTree>
    <p:extLst>
      <p:ext uri="{BB962C8B-B14F-4D97-AF65-F5344CB8AC3E}">
        <p14:creationId xmlns:p14="http://schemas.microsoft.com/office/powerpoint/2010/main" val="54346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615B25-43A3-4242-967A-1D3293BF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know if it’s worth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456C2-8ED8-4E6A-AAF1-301910C4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19" y="1851048"/>
            <a:ext cx="7886700" cy="4351338"/>
          </a:xfrm>
        </p:spPr>
        <p:txBody>
          <a:bodyPr/>
          <a:lstStyle/>
          <a:p>
            <a:r>
              <a:rPr lang="en-GB" dirty="0"/>
              <a:t>Impact assessment (woooo..)</a:t>
            </a:r>
          </a:p>
          <a:p>
            <a:pPr lvl="1"/>
            <a:r>
              <a:rPr lang="en-GB" dirty="0"/>
              <a:t>Blog statistics (hits, comments, shares)</a:t>
            </a:r>
          </a:p>
          <a:p>
            <a:pPr lvl="1"/>
            <a:r>
              <a:rPr lang="en-GB" dirty="0"/>
              <a:t>Altmetrics (social media shares)</a:t>
            </a:r>
          </a:p>
          <a:p>
            <a:r>
              <a:rPr lang="en-GB" b="1" dirty="0"/>
              <a:t>The stories and anecdotes</a:t>
            </a:r>
          </a:p>
          <a:p>
            <a:r>
              <a:rPr lang="en-GB" b="1" dirty="0"/>
              <a:t>Being part of a community</a:t>
            </a:r>
          </a:p>
          <a:p>
            <a:r>
              <a:rPr lang="en-GB" b="1" dirty="0"/>
              <a:t>Define your own path in life</a:t>
            </a:r>
          </a:p>
          <a:p>
            <a:pPr lvl="1"/>
            <a:r>
              <a:rPr lang="en-GB" dirty="0"/>
              <a:t>Find out what works for you, and own it!</a:t>
            </a:r>
          </a:p>
          <a:p>
            <a:pPr lvl="1"/>
            <a:r>
              <a:rPr lang="en-GB" dirty="0"/>
              <a:t>Take inspiration from others.</a:t>
            </a:r>
          </a:p>
        </p:txBody>
      </p:sp>
      <p:pic>
        <p:nvPicPr>
          <p:cNvPr id="7" name="Picture 2" descr="Image result for bilbo adventure gif">
            <a:extLst>
              <a:ext uri="{FF2B5EF4-FFF2-40B4-BE49-F238E27FC236}">
                <a16:creationId xmlns:a16="http://schemas.microsoft.com/office/drawing/2014/main" id="{50FB5183-6C78-4672-8A28-B5DBB6246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643" y="1851048"/>
            <a:ext cx="3024336" cy="24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53703-7C5C-4F6E-BB48-2BB0E65E5377}"/>
              </a:ext>
            </a:extLst>
          </p:cNvPr>
          <p:cNvSpPr/>
          <p:nvPr/>
        </p:nvSpPr>
        <p:spPr>
          <a:xfrm>
            <a:off x="2286000" y="5111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It’s a dangerous business, going out your door. You step onto the road, and if you don’t keep your feet, there’s no telling where you might get swept off to </a:t>
            </a:r>
            <a:r>
              <a:rPr lang="en-GB" dirty="0"/>
              <a:t>(Baggins, 1954).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E22BA-D855-4179-95DA-40EC0EBEB271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3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10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2" y="1441673"/>
            <a:ext cx="6809015" cy="41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59632" y="5805264"/>
            <a:ext cx="7543800" cy="501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GB" sz="1800" b="1" dirty="0">
                <a:solidFill>
                  <a:schemeClr val="tx1"/>
                </a:solidFill>
                <a:latin typeface="Liberation Sans" pitchFamily="18"/>
                <a:ea typeface="Microsoft YaHei" pitchFamily="2"/>
                <a:cs typeface="Lucida Sans" pitchFamily="2"/>
              </a:rPr>
              <a:t>Do you believe that science can help us solve these problems?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6465585"/>
            <a:ext cx="550796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75" dirty="0">
                <a:latin typeface="Open Sans"/>
                <a:hlinkClick r:id="rId3"/>
              </a:rPr>
              <a:t>http://www.who.int/mediacentre/events/meetings/2015/un-sustainable-development-summit/en</a:t>
            </a:r>
            <a:endParaRPr lang="en-GB" sz="975" dirty="0">
              <a:latin typeface="Open Sans"/>
            </a:endParaRPr>
          </a:p>
          <a:p>
            <a:endParaRPr lang="en-GB" sz="975" dirty="0"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0B134-63F0-4A8E-AAFF-733F09E0C078}"/>
              </a:ext>
            </a:extLst>
          </p:cNvPr>
          <p:cNvSpPr/>
          <p:nvPr/>
        </p:nvSpPr>
        <p:spPr>
          <a:xfrm>
            <a:off x="7455705" y="646558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4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6E4EF2-FCD4-47DF-8E02-7AEAF66D5287}"/>
              </a:ext>
            </a:extLst>
          </p:cNvPr>
          <p:cNvSpPr txBox="1">
            <a:spLocks/>
          </p:cNvSpPr>
          <p:nvPr/>
        </p:nvSpPr>
        <p:spPr>
          <a:xfrm>
            <a:off x="857249" y="167874"/>
            <a:ext cx="742950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Open Science communication </a:t>
            </a:r>
            <a:r>
              <a:rPr lang="en-GB" i="1" dirty="0"/>
              <a:t>now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758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393434"/>
            <a:ext cx="7886700" cy="994172"/>
          </a:xfrm>
        </p:spPr>
        <p:txBody>
          <a:bodyPr/>
          <a:lstStyle/>
          <a:p>
            <a:r>
              <a:rPr lang="en-GB" b="1" dirty="0"/>
              <a:t>YES!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27" y="1464299"/>
            <a:ext cx="8361345" cy="3017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Open Sans"/>
              </a:rPr>
              <a:t>But then you also </a:t>
            </a:r>
            <a:r>
              <a:rPr lang="en-GB" i="1" dirty="0">
                <a:latin typeface="Open Sans"/>
              </a:rPr>
              <a:t>must</a:t>
            </a:r>
            <a:r>
              <a:rPr lang="en-GB" dirty="0">
                <a:latin typeface="Open Sans"/>
              </a:rPr>
              <a:t> acknowledge that by preventing access to research, we are acting against meeting these goals.</a:t>
            </a:r>
            <a:br>
              <a:rPr lang="en-GB" dirty="0">
                <a:latin typeface="Open Sans"/>
              </a:rPr>
            </a:br>
            <a:endParaRPr lang="en-GB" dirty="0">
              <a:latin typeface="Open Sans"/>
            </a:endParaRPr>
          </a:p>
          <a:p>
            <a:pPr marL="0" indent="0" algn="ctr">
              <a:buNone/>
            </a:pPr>
            <a:r>
              <a:rPr lang="en-GB" dirty="0">
                <a:latin typeface="Open Sans"/>
              </a:rPr>
              <a:t>And this is what the present scholarly publishing industry is doing. In exchange for our money. </a:t>
            </a:r>
          </a:p>
          <a:p>
            <a:pPr algn="ctr"/>
            <a:endParaRPr lang="en-GB" dirty="0">
              <a:latin typeface="Open Sans"/>
            </a:endParaRPr>
          </a:p>
          <a:p>
            <a:pPr marL="0" indent="0" algn="ctr">
              <a:buNone/>
            </a:pPr>
            <a:r>
              <a:rPr lang="en-GB" b="1" dirty="0">
                <a:latin typeface="Open Sans"/>
              </a:rPr>
              <a:t>It’s not a bug. </a:t>
            </a:r>
            <a:r>
              <a:rPr lang="de-DE" b="1" dirty="0">
                <a:latin typeface="Open Sans"/>
              </a:rPr>
              <a:t>It‘s a feature.</a:t>
            </a:r>
          </a:p>
          <a:p>
            <a:pPr marL="0" indent="0" algn="ctr">
              <a:buNone/>
            </a:pPr>
            <a:endParaRPr lang="de-DE" b="1" dirty="0">
              <a:latin typeface="Open Sans"/>
            </a:endParaRPr>
          </a:p>
          <a:p>
            <a:pPr marL="0" indent="0" algn="ctr">
              <a:buNone/>
            </a:pPr>
            <a:r>
              <a:rPr lang="de-DE" dirty="0" err="1">
                <a:latin typeface="Open Sans"/>
              </a:rPr>
              <a:t>We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have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to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be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more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effective</a:t>
            </a:r>
            <a:r>
              <a:rPr lang="de-DE" dirty="0">
                <a:latin typeface="Open Sans"/>
              </a:rPr>
              <a:t> at </a:t>
            </a:r>
            <a:r>
              <a:rPr lang="de-DE" dirty="0" err="1">
                <a:latin typeface="Open Sans"/>
              </a:rPr>
              <a:t>communicating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our</a:t>
            </a:r>
            <a:r>
              <a:rPr lang="de-DE" dirty="0">
                <a:latin typeface="Open Sans"/>
              </a:rPr>
              <a:t> </a:t>
            </a:r>
            <a:r>
              <a:rPr lang="de-DE" dirty="0" err="1">
                <a:latin typeface="Open Sans"/>
              </a:rPr>
              <a:t>research</a:t>
            </a:r>
            <a:r>
              <a:rPr lang="de-DE" dirty="0">
                <a:latin typeface="Open Sans"/>
              </a:rPr>
              <a:t>.</a:t>
            </a:r>
            <a:endParaRPr lang="en-GB" dirty="0">
              <a:latin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94119-1985-4F79-9192-760DACF5F055}"/>
              </a:ext>
            </a:extLst>
          </p:cNvPr>
          <p:cNvSpPr/>
          <p:nvPr/>
        </p:nvSpPr>
        <p:spPr>
          <a:xfrm>
            <a:off x="7561236" y="6453336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6AA4A-15FA-4BC1-8E52-86AAF9315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869160"/>
            <a:ext cx="4728411" cy="1483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CEDA14-E46D-4DC1-9BCE-CBD279DCAA71}"/>
              </a:ext>
            </a:extLst>
          </p:cNvPr>
          <p:cNvSpPr/>
          <p:nvPr/>
        </p:nvSpPr>
        <p:spPr>
          <a:xfrm>
            <a:off x="107504" y="6453336"/>
            <a:ext cx="28135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hlinkClick r:id="rId4"/>
              </a:rPr>
              <a:t>https://paywallthemovie.com/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56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8F0164-6484-4FDA-A04D-7C856B93C4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7504" y="1700808"/>
            <a:ext cx="5575300" cy="38135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000" dirty="0"/>
              <a:t>Things are getting worse</a:t>
            </a:r>
          </a:p>
          <a:p>
            <a:pPr lvl="1" algn="ctr"/>
            <a:r>
              <a:rPr lang="en-GB" dirty="0"/>
              <a:t>Low/variable public trust in science</a:t>
            </a:r>
          </a:p>
          <a:p>
            <a:pPr lvl="1" algn="ctr"/>
            <a:r>
              <a:rPr lang="en-GB" dirty="0"/>
              <a:t>Reproducibility/accessibility crises</a:t>
            </a:r>
          </a:p>
          <a:p>
            <a:pPr lvl="1" algn="ctr"/>
            <a:r>
              <a:rPr lang="en-GB" dirty="0"/>
              <a:t>Co-option of Open Science</a:t>
            </a:r>
          </a:p>
          <a:p>
            <a:pPr lvl="1" algn="ctr"/>
            <a:r>
              <a:rPr lang="en-GB" dirty="0"/>
              <a:t>Commercial interests strengthening</a:t>
            </a:r>
            <a:br>
              <a:rPr lang="en-GB" sz="2700" dirty="0"/>
            </a:br>
            <a:endParaRPr lang="en-GB" sz="2700" dirty="0"/>
          </a:p>
          <a:p>
            <a:pPr marL="0" indent="0" algn="ctr">
              <a:buNone/>
            </a:pPr>
            <a:r>
              <a:rPr lang="en-GB" sz="3000" dirty="0"/>
              <a:t>We have to act </a:t>
            </a:r>
            <a:r>
              <a:rPr lang="en-GB" sz="3000" b="1" dirty="0"/>
              <a:t>now</a:t>
            </a:r>
            <a:r>
              <a:rPr lang="en-GB" sz="3000" dirty="0"/>
              <a:t>, as a global community, and take control of the communication of Science.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89EAA-5C36-4D3B-87FC-D038DBEEDB74}"/>
              </a:ext>
            </a:extLst>
          </p:cNvPr>
          <p:cNvSpPr/>
          <p:nvPr/>
        </p:nvSpPr>
        <p:spPr>
          <a:xfrm>
            <a:off x="7524328" y="6381328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3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7" name="Picture 2" descr="Image result for we destroyed the planet">
            <a:extLst>
              <a:ext uri="{FF2B5EF4-FFF2-40B4-BE49-F238E27FC236}">
                <a16:creationId xmlns:a16="http://schemas.microsoft.com/office/drawing/2014/main" id="{F107A61D-2711-4531-91AE-F49A18A9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93" y="1996551"/>
            <a:ext cx="2836533" cy="28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E2849-4B4C-4394-BD6A-360B1D98322F}"/>
              </a:ext>
            </a:extLst>
          </p:cNvPr>
          <p:cNvSpPr txBox="1">
            <a:spLocks/>
          </p:cNvSpPr>
          <p:nvPr/>
        </p:nvSpPr>
        <p:spPr>
          <a:xfrm>
            <a:off x="1547664" y="476672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Why is sci comm so important </a:t>
            </a:r>
            <a:r>
              <a:rPr lang="en-GB" b="1" i="1" dirty="0"/>
              <a:t>now</a:t>
            </a:r>
            <a:r>
              <a:rPr lang="en-GB" b="1" dirty="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33F6DE-F2D7-4570-B3F7-72EC25B7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Pro-tips 1: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00653-30EF-4300-B2CC-0E4BEA0F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r>
              <a:rPr lang="en-GB" dirty="0"/>
              <a:t>Be patient. Don’t expect to become an expert or viral overnight.</a:t>
            </a:r>
          </a:p>
          <a:p>
            <a:r>
              <a:rPr lang="en-GB" dirty="0"/>
              <a:t>This is a skill and takes training – TEST BELOW!!</a:t>
            </a:r>
          </a:p>
          <a:p>
            <a:r>
              <a:rPr lang="en-GB" dirty="0"/>
              <a:t>Don’t self-promote, let your work do the talking.</a:t>
            </a:r>
          </a:p>
          <a:p>
            <a:r>
              <a:rPr lang="en-GB" dirty="0"/>
              <a:t>Be strategic (i.e., think about what you are doing)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1DAC3-4416-475F-BADA-8FB70263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67E5-C376-4CA1-9A7A-2878EA6D2AF5}" type="slidenum">
              <a:rPr lang="lt-LT" smtClean="0"/>
              <a:pPr/>
              <a:t>18</a:t>
            </a:fld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0DA48-35F0-4566-A75E-4BB1E587978F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1E831-A9C2-4AAA-94EC-16A674267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6204" r="18500" b="27600"/>
          <a:stretch/>
        </p:blipFill>
        <p:spPr>
          <a:xfrm>
            <a:off x="1475656" y="3284984"/>
            <a:ext cx="5832648" cy="2890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87B34C-537C-4EA2-82B1-604C9B1284DD}"/>
              </a:ext>
            </a:extLst>
          </p:cNvPr>
          <p:cNvSpPr/>
          <p:nvPr/>
        </p:nvSpPr>
        <p:spPr>
          <a:xfrm>
            <a:off x="107504" y="6380030"/>
            <a:ext cx="30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http://splasho.com/upgoer5/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04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91B3-EBF3-4ACD-9842-87D0F411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Pro-tips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C9F1-409A-4400-B4AB-4ED37D70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3391"/>
            <a:ext cx="5029200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Establishing trust is critical. Why should people listen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Maintain independence and neutrality.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Don’t fall for the ‘deficit model’.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are an informer, not an advocate. Science speaks.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 engaging, not </a:t>
            </a:r>
            <a:r>
              <a:rPr lang="en-GB" dirty="0" err="1"/>
              <a:t>uni</a:t>
            </a:r>
            <a:r>
              <a:rPr lang="en-GB" dirty="0"/>
              <a:t>-directional.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Don’t be intimidated.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Find out what your unique angle is.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Never lose sight of the message in favour of the story.</a:t>
            </a:r>
          </a:p>
        </p:txBody>
      </p:sp>
      <p:pic>
        <p:nvPicPr>
          <p:cNvPr id="7" name="Picture 2" descr="https://staticaltmetric.s3.amazonaws.com/uploads/2018/02/Sam-MMU-2.jpg">
            <a:extLst>
              <a:ext uri="{FF2B5EF4-FFF2-40B4-BE49-F238E27FC236}">
                <a16:creationId xmlns:a16="http://schemas.microsoft.com/office/drawing/2014/main" id="{DF4AB757-D0D7-4B11-AECA-9CCD49F2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8915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1792A1-F862-4688-B8B1-E9815571427E}"/>
              </a:ext>
            </a:extLst>
          </p:cNvPr>
          <p:cNvSpPr/>
          <p:nvPr/>
        </p:nvSpPr>
        <p:spPr>
          <a:xfrm>
            <a:off x="5508104" y="474901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https://twitter.com/samillingworth</a:t>
            </a:r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936D7-C853-42F2-8711-B9A3F285A18A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4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9221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D2CAEEF-0960-416D-8F27-664314E6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7" y="175065"/>
            <a:ext cx="7886700" cy="1325563"/>
          </a:xfrm>
        </p:spPr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D8D05B-47C3-4FB4-A676-A736EE21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828" y="1396342"/>
            <a:ext cx="8435280" cy="4065315"/>
          </a:xfrm>
        </p:spPr>
        <p:txBody>
          <a:bodyPr>
            <a:normAutofit/>
          </a:bodyPr>
          <a:lstStyle/>
          <a:p>
            <a:r>
              <a:rPr lang="en-GB" dirty="0"/>
              <a:t>Procrastinate </a:t>
            </a:r>
            <a:r>
              <a:rPr lang="en-GB" b="1" dirty="0"/>
              <a:t>way</a:t>
            </a:r>
            <a:r>
              <a:rPr lang="en-GB" dirty="0"/>
              <a:t> too much on Twitter</a:t>
            </a:r>
          </a:p>
          <a:p>
            <a:r>
              <a:rPr lang="en-GB" dirty="0"/>
              <a:t>Extensive blogging and media experience</a:t>
            </a:r>
          </a:p>
          <a:p>
            <a:r>
              <a:rPr lang="en-GB" dirty="0"/>
              <a:t>Worked for a stint in science policy</a:t>
            </a:r>
          </a:p>
          <a:p>
            <a:r>
              <a:rPr lang="en-GB" dirty="0"/>
              <a:t>Freelance science journalist/consultant/thing</a:t>
            </a:r>
          </a:p>
          <a:p>
            <a:r>
              <a:rPr lang="en-GB" dirty="0"/>
              <a:t>PhD in dead things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78210-079F-42C0-B624-A3D4376EB026}"/>
              </a:ext>
            </a:extLst>
          </p:cNvPr>
          <p:cNvSpPr/>
          <p:nvPr/>
        </p:nvSpPr>
        <p:spPr>
          <a:xfrm>
            <a:off x="7558962" y="6381328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80573-2C8A-4BC0-85D5-02D223DDE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30400" r="33463" b="24801"/>
          <a:stretch/>
        </p:blipFill>
        <p:spPr>
          <a:xfrm>
            <a:off x="2627784" y="3501008"/>
            <a:ext cx="37804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B30600-E437-4BA1-8724-3568F0B9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it all mean?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C6EE3-053B-4EE0-8965-4C5C7E01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41" y="1405118"/>
            <a:ext cx="6940227" cy="1775496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As the open science movement is demonstrating, the solitary genius of individuals is rarely superior to the speed and power of expert networks. We are stronger, wiser, and more creative as a community. And we are going to need all of that. </a:t>
            </a:r>
          </a:p>
          <a:p>
            <a:pPr marL="0" indent="0" algn="ctr">
              <a:buNone/>
            </a:pPr>
            <a:r>
              <a:rPr lang="en-GB" dirty="0"/>
              <a:t>Liz Neeley (2013).</a:t>
            </a:r>
          </a:p>
        </p:txBody>
      </p:sp>
      <p:pic>
        <p:nvPicPr>
          <p:cNvPr id="9218" name="Picture 2" descr="Image result for stand together">
            <a:extLst>
              <a:ext uri="{FF2B5EF4-FFF2-40B4-BE49-F238E27FC236}">
                <a16:creationId xmlns:a16="http://schemas.microsoft.com/office/drawing/2014/main" id="{5744BE12-EDF0-441B-8E87-49818BFC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41" y="3200408"/>
            <a:ext cx="6660232" cy="17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657758-8A67-4249-96BB-7F9F06EBC6A9}"/>
              </a:ext>
            </a:extLst>
          </p:cNvPr>
          <p:cNvSpPr/>
          <p:nvPr/>
        </p:nvSpPr>
        <p:spPr>
          <a:xfrm>
            <a:off x="277349" y="6308208"/>
            <a:ext cx="439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https://letsallstandtogether.wordpress.com/</a:t>
            </a:r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7A87F-6553-4785-8E63-AD63A00B506C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4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757A6-9D05-4046-8D71-92B4A5E967C4}"/>
              </a:ext>
            </a:extLst>
          </p:cNvPr>
          <p:cNvSpPr txBox="1"/>
          <p:nvPr/>
        </p:nvSpPr>
        <p:spPr>
          <a:xfrm>
            <a:off x="1197406" y="5320806"/>
            <a:ext cx="6912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The ultimate goal: </a:t>
            </a:r>
          </a:p>
          <a:p>
            <a:pPr algn="ctr"/>
            <a:r>
              <a:rPr lang="en-GB" sz="2000" b="1" dirty="0"/>
              <a:t>SCIENCE AS A PUBLIC GOOD FOR THE BETTERMENT OF SOCIETY</a:t>
            </a:r>
          </a:p>
        </p:txBody>
      </p:sp>
    </p:spTree>
    <p:extLst>
      <p:ext uri="{BB962C8B-B14F-4D97-AF65-F5344CB8AC3E}">
        <p14:creationId xmlns:p14="http://schemas.microsoft.com/office/powerpoint/2010/main" val="31495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0F7E-76A2-4B78-9686-504607AB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more!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E4EF6-348C-42B1-A26E-7F6BD383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61BE-DFC4-4DA1-BAEF-23BAE2071FA6}" type="slidenum">
              <a:rPr lang="lt-LT" smtClean="0"/>
              <a:t>21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939D0-CF29-455C-BBEC-B79050ED6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27600" r="43608" b="36000"/>
          <a:stretch/>
        </p:blipFill>
        <p:spPr>
          <a:xfrm>
            <a:off x="634735" y="1404005"/>
            <a:ext cx="4458508" cy="23130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7FF573-7527-4150-BDA5-24599760A81F}"/>
              </a:ext>
            </a:extLst>
          </p:cNvPr>
          <p:cNvSpPr/>
          <p:nvPr/>
        </p:nvSpPr>
        <p:spPr>
          <a:xfrm>
            <a:off x="5305822" y="1704955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http://journals.plos.org/plosbiology/article?id=10.1371/journal.pbio.1001535</a:t>
            </a:r>
            <a:r>
              <a:rPr lang="en-GB" sz="12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B31A9-0707-460A-A299-3394580A27CD}"/>
              </a:ext>
            </a:extLst>
          </p:cNvPr>
          <p:cNvSpPr/>
          <p:nvPr/>
        </p:nvSpPr>
        <p:spPr>
          <a:xfrm>
            <a:off x="2097521" y="5130829"/>
            <a:ext cx="2995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https://github.com/OpenScienceMOOC/Module-8-Public-Engagement-with-Science</a:t>
            </a:r>
            <a:r>
              <a:rPr lang="en-GB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CBD9A-D38C-490E-A476-F52597FCE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43" y="3687350"/>
            <a:ext cx="3745442" cy="30167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4A9839-60BF-4C08-98B0-8A90111C23A9}"/>
              </a:ext>
            </a:extLst>
          </p:cNvPr>
          <p:cNvSpPr/>
          <p:nvPr/>
        </p:nvSpPr>
        <p:spPr>
          <a:xfrm>
            <a:off x="107504" y="6460459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6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3510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D2CAEEF-0960-416D-8F27-664314E6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is all the fuss about?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D8D05B-47C3-4FB4-A676-A736EE21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9"/>
            <a:ext cx="5329975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Liz Neeley (2013):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Science communication is at a tipping point. For decades, we’ve making the case for broader engagement. Whether it’s framed as a moral imperative, a financial obligation, or a pragmatic undertaking, the question is settled.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“Should we?” </a:t>
            </a:r>
            <a:r>
              <a:rPr lang="en-GB" b="1" i="1" dirty="0"/>
              <a:t>Yes</a:t>
            </a:r>
            <a:r>
              <a:rPr lang="en-GB" i="1" dirty="0"/>
              <a:t>. The hard question remains “</a:t>
            </a:r>
            <a:r>
              <a:rPr lang="en-GB" b="1" i="1" dirty="0"/>
              <a:t>How</a:t>
            </a:r>
            <a:r>
              <a:rPr lang="en-GB" i="1" dirty="0"/>
              <a:t>?”</a:t>
            </a:r>
          </a:p>
        </p:txBody>
      </p:sp>
      <p:pic>
        <p:nvPicPr>
          <p:cNvPr id="1026" name="Picture 2" descr="liz">
            <a:extLst>
              <a:ext uri="{FF2B5EF4-FFF2-40B4-BE49-F238E27FC236}">
                <a16:creationId xmlns:a16="http://schemas.microsoft.com/office/drawing/2014/main" id="{24C5F534-F47B-4D1E-9541-9D6353BB6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92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4B3B60-01D1-4288-AE6E-104D18AB9B8E}"/>
              </a:ext>
            </a:extLst>
          </p:cNvPr>
          <p:cNvSpPr/>
          <p:nvPr/>
        </p:nvSpPr>
        <p:spPr>
          <a:xfrm>
            <a:off x="179512" y="607514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http://blogs.nature.com/soapboxscience/2013/05/15/science-communication-at-a-tipping-point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02568-A46D-49A1-AAFF-E0F152EC3101}"/>
              </a:ext>
            </a:extLst>
          </p:cNvPr>
          <p:cNvSpPr/>
          <p:nvPr/>
        </p:nvSpPr>
        <p:spPr>
          <a:xfrm>
            <a:off x="5995477" y="5008527"/>
            <a:ext cx="294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https://twitter.com/lizneeley</a:t>
            </a:r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A2AF1-3857-4608-B30E-A2D09D81A80E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5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746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2163-6D18-4E9F-9237-7729C08A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what is ‘science communication’?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5ED6C-F5C5-4219-A29E-B37EC1EB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0" y="169068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“..any activity that involves one person transmitting science-related information to another, from peer-reviewed articles to tweets.”</a:t>
            </a:r>
          </a:p>
        </p:txBody>
      </p:sp>
      <p:pic>
        <p:nvPicPr>
          <p:cNvPr id="3074" name="Picture 2" descr="https://blogs.scientificamerican.com/guest-blog/files/2015/02/science-communication.png">
            <a:extLst>
              <a:ext uri="{FF2B5EF4-FFF2-40B4-BE49-F238E27FC236}">
                <a16:creationId xmlns:a16="http://schemas.microsoft.com/office/drawing/2014/main" id="{89646CBD-D518-4E99-98CA-00B7E19D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3687"/>
            <a:ext cx="6480720" cy="31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247C8F-2711-4B06-A3B9-4D5193DF6E1C}"/>
              </a:ext>
            </a:extLst>
          </p:cNvPr>
          <p:cNvSpPr txBox="1"/>
          <p:nvPr/>
        </p:nvSpPr>
        <p:spPr>
          <a:xfrm>
            <a:off x="2663788" y="5589240"/>
            <a:ext cx="369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AKA, Public Engagement with Science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04466-151F-4D60-8E96-40DAA4CCD8F2}"/>
              </a:ext>
            </a:extLst>
          </p:cNvPr>
          <p:cNvSpPr/>
          <p:nvPr/>
        </p:nvSpPr>
        <p:spPr>
          <a:xfrm>
            <a:off x="179512" y="611029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https://blogs.scientificamerican.com/guest-blog/effective-communication-better-science/</a:t>
            </a:r>
            <a:r>
              <a:rPr lang="en-GB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7AB13-49A5-4FE0-8AE0-E3D3EBBAA2F2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4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2592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872C-4514-4366-A4F8-4F16889A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1" y="73763"/>
            <a:ext cx="7886700" cy="1325563"/>
          </a:xfrm>
        </p:spPr>
        <p:txBody>
          <a:bodyPr/>
          <a:lstStyle/>
          <a:p>
            <a:r>
              <a:rPr lang="en-GB" dirty="0"/>
              <a:t>‘Traditional’ science communication</a:t>
            </a:r>
          </a:p>
        </p:txBody>
      </p:sp>
      <p:pic>
        <p:nvPicPr>
          <p:cNvPr id="2050" name="Picture 2" descr="https://www.authorea.com/users/2/articles/50890/master/file/figures/PFOS/PFOS.jpg">
            <a:extLst>
              <a:ext uri="{FF2B5EF4-FFF2-40B4-BE49-F238E27FC236}">
                <a16:creationId xmlns:a16="http://schemas.microsoft.com/office/drawing/2014/main" id="{33457B11-72E7-4EA8-8874-DE62CE69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18" y="1690688"/>
            <a:ext cx="4832586" cy="45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FC46D6-B29A-463D-960F-92BF77DF242A}"/>
              </a:ext>
            </a:extLst>
          </p:cNvPr>
          <p:cNvSpPr/>
          <p:nvPr/>
        </p:nvSpPr>
        <p:spPr>
          <a:xfrm>
            <a:off x="107504" y="616970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https://www.authorea.com/users/2/articles/50890-public-friendly-open-science/_show_article</a:t>
            </a:r>
            <a:r>
              <a:rPr lang="en-GB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4CA4B6C-2AA0-430E-B798-09AA6FD9AB7D}"/>
              </a:ext>
            </a:extLst>
          </p:cNvPr>
          <p:cNvSpPr/>
          <p:nvPr/>
        </p:nvSpPr>
        <p:spPr>
          <a:xfrm>
            <a:off x="2085318" y="1087746"/>
            <a:ext cx="493495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24036-6FE3-4951-A3C6-FBDC05A41FEB}"/>
              </a:ext>
            </a:extLst>
          </p:cNvPr>
          <p:cNvSpPr txBox="1"/>
          <p:nvPr/>
        </p:nvSpPr>
        <p:spPr>
          <a:xfrm>
            <a:off x="7086312" y="1175675"/>
            <a:ext cx="175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Information flow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578C9-D5BB-4DA6-A79D-23B7801A8234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4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680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F81C-CC73-405E-A66E-C222C3AD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rules for effective science communication?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A4BEAC-CB89-419B-A8BE-B5BF4D64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1202"/>
            <a:ext cx="7886700" cy="1359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Rule 1</a:t>
            </a:r>
            <a:r>
              <a:rPr lang="en-GB" dirty="0"/>
              <a:t>: Tell people what you are going to tell them</a:t>
            </a:r>
          </a:p>
          <a:p>
            <a:pPr marL="0" indent="0" algn="ctr">
              <a:buNone/>
            </a:pPr>
            <a:r>
              <a:rPr lang="en-GB" b="1" dirty="0"/>
              <a:t>Rule 2</a:t>
            </a:r>
            <a:r>
              <a:rPr lang="en-GB" dirty="0"/>
              <a:t>: Tell them the information</a:t>
            </a:r>
          </a:p>
          <a:p>
            <a:pPr marL="0" indent="0" algn="ctr">
              <a:buNone/>
            </a:pPr>
            <a:r>
              <a:rPr lang="en-GB" b="1" dirty="0"/>
              <a:t>Rule 3</a:t>
            </a:r>
            <a:r>
              <a:rPr lang="en-GB" dirty="0"/>
              <a:t> Tell the people what you just told them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DE3EC2-5FDA-45C7-8031-B94AC033205E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97355E1-EEFA-4482-9A25-535570020927}"/>
              </a:ext>
            </a:extLst>
          </p:cNvPr>
          <p:cNvSpPr/>
          <p:nvPr/>
        </p:nvSpPr>
        <p:spPr>
          <a:xfrm rot="18000000">
            <a:off x="1999332" y="3159016"/>
            <a:ext cx="1089510" cy="762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268C70-14F3-40D7-8F13-76F19EE7B678}"/>
              </a:ext>
            </a:extLst>
          </p:cNvPr>
          <p:cNvSpPr/>
          <p:nvPr/>
        </p:nvSpPr>
        <p:spPr>
          <a:xfrm>
            <a:off x="4544378" y="36945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NOT..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/>
              <a:t>Abstract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/>
              <a:t>Introduction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/>
              <a:t>Methods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/>
              <a:t>Results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/>
              <a:t>Discussion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/>
              <a:t>Conclusions</a:t>
            </a: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6AD15B4B-1388-4284-B19A-9DD2DA4FF4F2}"/>
              </a:ext>
            </a:extLst>
          </p:cNvPr>
          <p:cNvSpPr/>
          <p:nvPr/>
        </p:nvSpPr>
        <p:spPr>
          <a:xfrm>
            <a:off x="5292080" y="3046978"/>
            <a:ext cx="3420380" cy="342038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BA6EF-E0CB-4452-9CE6-A139188262CE}"/>
              </a:ext>
            </a:extLst>
          </p:cNvPr>
          <p:cNvSpPr txBox="1"/>
          <p:nvPr/>
        </p:nvSpPr>
        <p:spPr>
          <a:xfrm>
            <a:off x="607466" y="4337022"/>
            <a:ext cx="39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Works really well for public talks</a:t>
            </a:r>
          </a:p>
          <a:p>
            <a:r>
              <a:rPr lang="en-GB" dirty="0"/>
              <a:t>But less so for online social engagement</a:t>
            </a:r>
          </a:p>
        </p:txBody>
      </p:sp>
    </p:spTree>
    <p:extLst>
      <p:ext uri="{BB962C8B-B14F-4D97-AF65-F5344CB8AC3E}">
        <p14:creationId xmlns:p14="http://schemas.microsoft.com/office/powerpoint/2010/main" val="2668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D2CAEEF-0960-416D-8F27-664314E6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social media?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D8D05B-47C3-4FB4-A676-A736EE21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4627"/>
            <a:ext cx="7886700" cy="4351338"/>
          </a:xfrm>
        </p:spPr>
        <p:txBody>
          <a:bodyPr/>
          <a:lstStyle/>
          <a:p>
            <a:r>
              <a:rPr lang="en-GB" dirty="0"/>
              <a:t>Whatever you want it to be</a:t>
            </a:r>
          </a:p>
          <a:p>
            <a:r>
              <a:rPr lang="en-GB" dirty="0"/>
              <a:t>A way to mobilise the </a:t>
            </a:r>
            <a:r>
              <a:rPr lang="en-GB" b="1" dirty="0"/>
              <a:t>power of networks</a:t>
            </a:r>
          </a:p>
          <a:p>
            <a:pPr lvl="1"/>
            <a:r>
              <a:rPr lang="en-GB" dirty="0"/>
              <a:t>i.e., </a:t>
            </a:r>
            <a:r>
              <a:rPr lang="en-GB" b="1" dirty="0"/>
              <a:t>NOT </a:t>
            </a:r>
            <a:r>
              <a:rPr lang="en-GB" b="1" dirty="0" err="1"/>
              <a:t>uni</a:t>
            </a:r>
            <a:r>
              <a:rPr lang="en-GB" b="1" dirty="0"/>
              <a:t>-directional</a:t>
            </a:r>
          </a:p>
          <a:p>
            <a:r>
              <a:rPr lang="en-GB" dirty="0"/>
              <a:t>Where everything happens</a:t>
            </a:r>
          </a:p>
          <a:p>
            <a:pPr lvl="1"/>
            <a:r>
              <a:rPr lang="en-GB" i="1" dirty="0"/>
              <a:t>If a tree falls in a forest and no-one is around to tweet it, did it really happen?</a:t>
            </a:r>
          </a:p>
        </p:txBody>
      </p:sp>
      <p:pic>
        <p:nvPicPr>
          <p:cNvPr id="2050" name="Picture 2" descr="Image result for make a face or something you little shit">
            <a:extLst>
              <a:ext uri="{FF2B5EF4-FFF2-40B4-BE49-F238E27FC236}">
                <a16:creationId xmlns:a16="http://schemas.microsoft.com/office/drawing/2014/main" id="{3C1AFD63-2A95-43A4-861E-B3A67910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789040"/>
            <a:ext cx="62103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2046E-1D3A-48DE-98D4-C56F0D0F7582}"/>
              </a:ext>
            </a:extLst>
          </p:cNvPr>
          <p:cNvSpPr txBox="1"/>
          <p:nvPr/>
        </p:nvSpPr>
        <p:spPr>
          <a:xfrm>
            <a:off x="358171" y="505909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this..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9B89F-3183-489C-8354-A1DD5DF9ECC2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3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4312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D2CAEEF-0960-416D-8F27-664314E6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question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D8D05B-47C3-4FB4-A676-A736EE21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6" y="1712633"/>
            <a:ext cx="4431630" cy="4079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are </a:t>
            </a:r>
            <a:r>
              <a:rPr lang="en-GB" i="1" dirty="0"/>
              <a:t>all</a:t>
            </a:r>
            <a:r>
              <a:rPr lang="en-GB" dirty="0"/>
              <a:t> looking to get a competitive edge in modern academia.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roles can social media play in the digital age of science communication? While..</a:t>
            </a:r>
            <a:br>
              <a:rPr lang="en-GB" dirty="0"/>
            </a:b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Enhancing </a:t>
            </a:r>
            <a:r>
              <a:rPr lang="en-GB" b="1" dirty="0"/>
              <a:t>your</a:t>
            </a:r>
            <a:r>
              <a:rPr lang="en-GB" dirty="0"/>
              <a:t> academic experience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Diversifying </a:t>
            </a:r>
            <a:r>
              <a:rPr lang="en-GB" b="1" dirty="0"/>
              <a:t>your</a:t>
            </a:r>
            <a:r>
              <a:rPr lang="en-GB" dirty="0"/>
              <a:t> skill-set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Furthering </a:t>
            </a:r>
            <a:r>
              <a:rPr lang="en-GB" b="1" dirty="0"/>
              <a:t>your</a:t>
            </a:r>
            <a:r>
              <a:rPr lang="en-GB" dirty="0"/>
              <a:t> career</a:t>
            </a:r>
          </a:p>
        </p:txBody>
      </p:sp>
      <p:pic>
        <p:nvPicPr>
          <p:cNvPr id="1026" name="Picture 2" descr="https://ih1.redbubble.net/image.4679535.5113/flat,1000x1000,075,f.jpg">
            <a:extLst>
              <a:ext uri="{FF2B5EF4-FFF2-40B4-BE49-F238E27FC236}">
                <a16:creationId xmlns:a16="http://schemas.microsoft.com/office/drawing/2014/main" id="{1B1F3244-48DF-4B70-9EF0-FA50DC6D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75" y="1556792"/>
            <a:ext cx="411168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96FE15-6D5B-4ED6-9DA1-A369AD1697B8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3"/>
              </a:rPr>
              <a:t>@protohedgehog</a:t>
            </a:r>
            <a:endParaRPr lang="en-GB" sz="135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8384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67A7E01-30AD-42E6-A943-8BFB5EBF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CFFB-85C0-45EA-B68F-0E06EB54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844824"/>
            <a:ext cx="6966495" cy="3684588"/>
          </a:xfrm>
        </p:spPr>
        <p:txBody>
          <a:bodyPr>
            <a:normAutofit/>
          </a:bodyPr>
          <a:lstStyle/>
          <a:p>
            <a:r>
              <a:rPr lang="en-GB" dirty="0"/>
              <a:t>Opens up research – access and accessibility</a:t>
            </a:r>
          </a:p>
          <a:p>
            <a:r>
              <a:rPr lang="en-GB" dirty="0"/>
              <a:t>Communication with different audiences</a:t>
            </a:r>
          </a:p>
          <a:p>
            <a:r>
              <a:rPr lang="en-GB" dirty="0"/>
              <a:t>Impact case studies</a:t>
            </a:r>
          </a:p>
          <a:p>
            <a:r>
              <a:rPr lang="en-GB" dirty="0"/>
              <a:t>Feedback and discussion about your work</a:t>
            </a:r>
          </a:p>
          <a:p>
            <a:r>
              <a:rPr lang="en-GB" dirty="0"/>
              <a:t>Natural development of online profile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4EF8A-A278-47D3-9F87-A96E9694B9B7}"/>
              </a:ext>
            </a:extLst>
          </p:cNvPr>
          <p:cNvSpPr/>
          <p:nvPr/>
        </p:nvSpPr>
        <p:spPr>
          <a:xfrm>
            <a:off x="7563196" y="6414655"/>
            <a:ext cx="15531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latin typeface="Open Sans"/>
                <a:hlinkClick r:id="rId2"/>
              </a:rPr>
              <a:t>@protohedgehog</a:t>
            </a:r>
            <a:endParaRPr lang="en-GB" sz="1350" dirty="0">
              <a:latin typeface="Open San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59855D-6A6F-47A6-AB15-5AF04A987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99" r="1963" b="26201"/>
          <a:stretch/>
        </p:blipFill>
        <p:spPr>
          <a:xfrm>
            <a:off x="899592" y="4194631"/>
            <a:ext cx="6968136" cy="19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307"/>
      </p:ext>
    </p:extLst>
  </p:cSld>
  <p:clrMapOvr>
    <a:masterClrMapping/>
  </p:clrMapOvr>
</p:sld>
</file>

<file path=ppt/theme/theme1.xml><?xml version="1.0" encoding="utf-8"?>
<a:theme xmlns:a="http://schemas.openxmlformats.org/drawingml/2006/main" name="Vartotojo dizain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PPMI PPT EN</Template>
  <TotalTime>1776</TotalTime>
  <Words>1019</Words>
  <Application>Microsoft Office PowerPoint</Application>
  <PresentationFormat>On-screen Show (4:3)</PresentationFormat>
  <Paragraphs>168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Cambria</vt:lpstr>
      <vt:lpstr>Liberation Sans</vt:lpstr>
      <vt:lpstr>Lucida Sans</vt:lpstr>
      <vt:lpstr>Open Sans</vt:lpstr>
      <vt:lpstr>Wingdings</vt:lpstr>
      <vt:lpstr>Vartotojo dizainas</vt:lpstr>
      <vt:lpstr>Custom Design</vt:lpstr>
      <vt:lpstr>Office Theme</vt:lpstr>
      <vt:lpstr>PowerPoint Presentation</vt:lpstr>
      <vt:lpstr>Who am I?</vt:lpstr>
      <vt:lpstr>So what is all the fuss about?</vt:lpstr>
      <vt:lpstr>But what is ‘science communication’?</vt:lpstr>
      <vt:lpstr>‘Traditional’ science communication</vt:lpstr>
      <vt:lpstr>3 rules for effective science communication?</vt:lpstr>
      <vt:lpstr>What is social media?</vt:lpstr>
      <vt:lpstr>The key question</vt:lpstr>
      <vt:lpstr>Pros</vt:lpstr>
      <vt:lpstr>Cons</vt:lpstr>
      <vt:lpstr>How to reconcile these?</vt:lpstr>
      <vt:lpstr>More positive points</vt:lpstr>
      <vt:lpstr>Social media: Just for scientists</vt:lpstr>
      <vt:lpstr>How to know if it’s worth it</vt:lpstr>
      <vt:lpstr>PowerPoint Presentation</vt:lpstr>
      <vt:lpstr>YES!</vt:lpstr>
      <vt:lpstr>PowerPoint Presentation</vt:lpstr>
      <vt:lpstr>Pro-tips 1:</vt:lpstr>
      <vt:lpstr>Pro-tips 2:</vt:lpstr>
      <vt:lpstr>What does it all mean?</vt:lpstr>
      <vt:lpstr>Learn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jon tennant</cp:lastModifiedBy>
  <cp:revision>592</cp:revision>
  <cp:lastPrinted>2017-01-19T08:56:48Z</cp:lastPrinted>
  <dcterms:created xsi:type="dcterms:W3CDTF">2014-04-02T08:04:55Z</dcterms:created>
  <dcterms:modified xsi:type="dcterms:W3CDTF">2018-10-18T11:04:26Z</dcterms:modified>
</cp:coreProperties>
</file>