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438" r:id="rId2"/>
    <p:sldId id="257" r:id="rId3"/>
    <p:sldId id="430" r:id="rId4"/>
    <p:sldId id="443" r:id="rId5"/>
    <p:sldId id="444" r:id="rId6"/>
    <p:sldId id="447" r:id="rId7"/>
    <p:sldId id="416" r:id="rId8"/>
    <p:sldId id="273" r:id="rId9"/>
    <p:sldId id="274" r:id="rId10"/>
    <p:sldId id="403" r:id="rId11"/>
    <p:sldId id="417" r:id="rId12"/>
    <p:sldId id="351" r:id="rId13"/>
    <p:sldId id="409" r:id="rId14"/>
    <p:sldId id="420" r:id="rId15"/>
    <p:sldId id="399" r:id="rId16"/>
    <p:sldId id="398" r:id="rId17"/>
    <p:sldId id="449" r:id="rId18"/>
    <p:sldId id="421" r:id="rId19"/>
    <p:sldId id="346" r:id="rId20"/>
    <p:sldId id="418" r:id="rId21"/>
    <p:sldId id="260" r:id="rId22"/>
    <p:sldId id="402" r:id="rId23"/>
    <p:sldId id="423" r:id="rId24"/>
    <p:sldId id="441" r:id="rId25"/>
    <p:sldId id="446" r:id="rId26"/>
    <p:sldId id="401" r:id="rId27"/>
    <p:sldId id="429" r:id="rId28"/>
    <p:sldId id="422" r:id="rId29"/>
    <p:sldId id="432" r:id="rId30"/>
    <p:sldId id="445" r:id="rId31"/>
    <p:sldId id="450" r:id="rId32"/>
    <p:sldId id="370" r:id="rId33"/>
    <p:sldId id="424" r:id="rId34"/>
    <p:sldId id="382" r:id="rId35"/>
    <p:sldId id="353" r:id="rId36"/>
    <p:sldId id="451" r:id="rId37"/>
    <p:sldId id="300" r:id="rId38"/>
    <p:sldId id="293" r:id="rId39"/>
    <p:sldId id="319" r:id="rId40"/>
    <p:sldId id="359" r:id="rId41"/>
    <p:sldId id="442" r:id="rId42"/>
    <p:sldId id="390" r:id="rId43"/>
    <p:sldId id="454" r:id="rId44"/>
    <p:sldId id="389" r:id="rId45"/>
    <p:sldId id="452" r:id="rId46"/>
    <p:sldId id="412" r:id="rId47"/>
    <p:sldId id="310" r:id="rId48"/>
    <p:sldId id="328" r:id="rId49"/>
    <p:sldId id="327" r:id="rId50"/>
    <p:sldId id="439" r:id="rId51"/>
    <p:sldId id="384" r:id="rId52"/>
    <p:sldId id="266" r:id="rId53"/>
    <p:sldId id="419" r:id="rId54"/>
    <p:sldId id="261" r:id="rId55"/>
    <p:sldId id="262" r:id="rId56"/>
    <p:sldId id="425" r:id="rId57"/>
    <p:sldId id="264" r:id="rId58"/>
    <p:sldId id="268" r:id="rId59"/>
    <p:sldId id="267" r:id="rId60"/>
    <p:sldId id="269" r:id="rId61"/>
    <p:sldId id="271" r:id="rId62"/>
    <p:sldId id="272" r:id="rId63"/>
    <p:sldId id="270" r:id="rId64"/>
    <p:sldId id="426" r:id="rId65"/>
    <p:sldId id="427" r:id="rId66"/>
    <p:sldId id="276" r:id="rId67"/>
    <p:sldId id="277" r:id="rId68"/>
    <p:sldId id="453" r:id="rId69"/>
    <p:sldId id="280" r:id="rId70"/>
    <p:sldId id="332" r:id="rId71"/>
    <p:sldId id="448" r:id="rId72"/>
    <p:sldId id="440" r:id="rId73"/>
    <p:sldId id="431" r:id="rId74"/>
    <p:sldId id="281" r:id="rId75"/>
    <p:sldId id="378" r:id="rId76"/>
    <p:sldId id="434" r:id="rId77"/>
    <p:sldId id="435" r:id="rId78"/>
    <p:sldId id="436" r:id="rId79"/>
    <p:sldId id="437" r:id="rId80"/>
    <p:sldId id="371" r:id="rId81"/>
    <p:sldId id="284" r:id="rId82"/>
    <p:sldId id="314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01" autoAdjust="0"/>
    <p:restoredTop sz="94660"/>
  </p:normalViewPr>
  <p:slideViewPr>
    <p:cSldViewPr snapToGrid="0">
      <p:cViewPr>
        <p:scale>
          <a:sx n="75" d="100"/>
          <a:sy n="75" d="100"/>
        </p:scale>
        <p:origin x="418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BA4D2-3455-4AD9-A142-098DFCAEFCCA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C319196-C785-4532-93D1-C47E822DAEB0}">
      <dgm:prSet phldrT="[Text]"/>
      <dgm:spPr/>
      <dgm:t>
        <a:bodyPr/>
        <a:lstStyle/>
        <a:p>
          <a:r>
            <a:rPr lang="en-GB" dirty="0">
              <a:latin typeface="Open Sans"/>
            </a:rPr>
            <a:t>Your career</a:t>
          </a:r>
        </a:p>
      </dgm:t>
    </dgm:pt>
    <dgm:pt modelId="{BDEDF9D6-C586-4CD7-B106-0B68EE099C50}" type="parTrans" cxnId="{1E765571-B26C-4400-A6E4-81E6B38C72D3}">
      <dgm:prSet/>
      <dgm:spPr/>
      <dgm:t>
        <a:bodyPr/>
        <a:lstStyle/>
        <a:p>
          <a:endParaRPr lang="en-GB">
            <a:latin typeface="Open Sans"/>
          </a:endParaRPr>
        </a:p>
      </dgm:t>
    </dgm:pt>
    <dgm:pt modelId="{07E9C813-8744-4A0C-9F78-A08BF2A944C3}" type="sibTrans" cxnId="{1E765571-B26C-4400-A6E4-81E6B38C72D3}">
      <dgm:prSet/>
      <dgm:spPr/>
      <dgm:t>
        <a:bodyPr/>
        <a:lstStyle/>
        <a:p>
          <a:endParaRPr lang="en-GB">
            <a:latin typeface="Open Sans"/>
          </a:endParaRPr>
        </a:p>
      </dgm:t>
    </dgm:pt>
    <dgm:pt modelId="{480CC3ED-EC87-449F-891A-4144D7493032}">
      <dgm:prSet phldrT="[Text]"/>
      <dgm:spPr/>
      <dgm:t>
        <a:bodyPr/>
        <a:lstStyle/>
        <a:p>
          <a:r>
            <a:rPr lang="en-GB" dirty="0">
              <a:latin typeface="Open Sans"/>
            </a:rPr>
            <a:t>Open Science</a:t>
          </a:r>
        </a:p>
      </dgm:t>
    </dgm:pt>
    <dgm:pt modelId="{13A4ACB5-26D0-4983-B1EF-0D4DCDA951F4}" type="parTrans" cxnId="{3919E0F5-817C-4BAF-B362-E4CEA9B162D3}">
      <dgm:prSet/>
      <dgm:spPr/>
      <dgm:t>
        <a:bodyPr/>
        <a:lstStyle/>
        <a:p>
          <a:endParaRPr lang="en-GB">
            <a:latin typeface="Open Sans"/>
          </a:endParaRPr>
        </a:p>
      </dgm:t>
    </dgm:pt>
    <dgm:pt modelId="{FCB77570-2B6C-4930-88D9-AE43D085A83A}" type="sibTrans" cxnId="{3919E0F5-817C-4BAF-B362-E4CEA9B162D3}">
      <dgm:prSet/>
      <dgm:spPr/>
      <dgm:t>
        <a:bodyPr/>
        <a:lstStyle/>
        <a:p>
          <a:endParaRPr lang="en-GB">
            <a:latin typeface="Open Sans"/>
          </a:endParaRPr>
        </a:p>
      </dgm:t>
    </dgm:pt>
    <dgm:pt modelId="{B254C4FE-C810-4372-9CD3-8DE6348DA1A7}" type="pres">
      <dgm:prSet presAssocID="{A4DBA4D2-3455-4AD9-A142-098DFCAEFCCA}" presName="compositeShape" presStyleCnt="0">
        <dgm:presLayoutVars>
          <dgm:chMax val="2"/>
          <dgm:dir/>
          <dgm:resizeHandles val="exact"/>
        </dgm:presLayoutVars>
      </dgm:prSet>
      <dgm:spPr/>
    </dgm:pt>
    <dgm:pt modelId="{7DD08BA2-831B-4133-90EC-4BD774DA9BBE}" type="pres">
      <dgm:prSet presAssocID="{8C319196-C785-4532-93D1-C47E822DAEB0}" presName="upArrow" presStyleLbl="node1" presStyleIdx="0" presStyleCnt="2" custLinFactNeighborX="30224" custLinFactNeighborY="-617"/>
      <dgm:spPr>
        <a:solidFill>
          <a:schemeClr val="accent4"/>
        </a:solidFill>
      </dgm:spPr>
    </dgm:pt>
    <dgm:pt modelId="{615A27F7-638F-41DE-B8A1-41887ECB8718}" type="pres">
      <dgm:prSet presAssocID="{8C319196-C785-4532-93D1-C47E822DAEB0}" presName="upArrowText" presStyleLbl="revTx" presStyleIdx="0" presStyleCnt="2" custLinFactNeighborX="18291" custLinFactNeighborY="-2402">
        <dgm:presLayoutVars>
          <dgm:chMax val="0"/>
          <dgm:bulletEnabled val="1"/>
        </dgm:presLayoutVars>
      </dgm:prSet>
      <dgm:spPr/>
    </dgm:pt>
    <dgm:pt modelId="{E15F2074-F41A-4430-9E04-BDDD5DFF4241}" type="pres">
      <dgm:prSet presAssocID="{480CC3ED-EC87-449F-891A-4144D7493032}" presName="downArrow" presStyleLbl="node1" presStyleIdx="1" presStyleCnt="2"/>
      <dgm:spPr/>
    </dgm:pt>
    <dgm:pt modelId="{C8C0FE46-523F-401A-8CF7-C222A77A3C90}" type="pres">
      <dgm:prSet presAssocID="{480CC3ED-EC87-449F-891A-4144D7493032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1E765571-B26C-4400-A6E4-81E6B38C72D3}" srcId="{A4DBA4D2-3455-4AD9-A142-098DFCAEFCCA}" destId="{8C319196-C785-4532-93D1-C47E822DAEB0}" srcOrd="0" destOrd="0" parTransId="{BDEDF9D6-C586-4CD7-B106-0B68EE099C50}" sibTransId="{07E9C813-8744-4A0C-9F78-A08BF2A944C3}"/>
    <dgm:cxn modelId="{6D7DB696-767E-4E3E-B954-646AF29D0A32}" type="presOf" srcId="{A4DBA4D2-3455-4AD9-A142-098DFCAEFCCA}" destId="{B254C4FE-C810-4372-9CD3-8DE6348DA1A7}" srcOrd="0" destOrd="0" presId="urn:microsoft.com/office/officeart/2005/8/layout/arrow4"/>
    <dgm:cxn modelId="{1B7923AF-C056-4C02-8ED8-DA2E110D7542}" type="presOf" srcId="{8C319196-C785-4532-93D1-C47E822DAEB0}" destId="{615A27F7-638F-41DE-B8A1-41887ECB8718}" srcOrd="0" destOrd="0" presId="urn:microsoft.com/office/officeart/2005/8/layout/arrow4"/>
    <dgm:cxn modelId="{65405FD8-0783-4B79-B35F-346450D52879}" type="presOf" srcId="{480CC3ED-EC87-449F-891A-4144D7493032}" destId="{C8C0FE46-523F-401A-8CF7-C222A77A3C90}" srcOrd="0" destOrd="0" presId="urn:microsoft.com/office/officeart/2005/8/layout/arrow4"/>
    <dgm:cxn modelId="{3919E0F5-817C-4BAF-B362-E4CEA9B162D3}" srcId="{A4DBA4D2-3455-4AD9-A142-098DFCAEFCCA}" destId="{480CC3ED-EC87-449F-891A-4144D7493032}" srcOrd="1" destOrd="0" parTransId="{13A4ACB5-26D0-4983-B1EF-0D4DCDA951F4}" sibTransId="{FCB77570-2B6C-4930-88D9-AE43D085A83A}"/>
    <dgm:cxn modelId="{94B22876-A04E-4B15-9824-0ABF6AC7605D}" type="presParOf" srcId="{B254C4FE-C810-4372-9CD3-8DE6348DA1A7}" destId="{7DD08BA2-831B-4133-90EC-4BD774DA9BBE}" srcOrd="0" destOrd="0" presId="urn:microsoft.com/office/officeart/2005/8/layout/arrow4"/>
    <dgm:cxn modelId="{3907E3CA-5F35-4566-A218-A09AB67DC755}" type="presParOf" srcId="{B254C4FE-C810-4372-9CD3-8DE6348DA1A7}" destId="{615A27F7-638F-41DE-B8A1-41887ECB8718}" srcOrd="1" destOrd="0" presId="urn:microsoft.com/office/officeart/2005/8/layout/arrow4"/>
    <dgm:cxn modelId="{157DDA43-DB68-4772-A102-A82CF47ADB2C}" type="presParOf" srcId="{B254C4FE-C810-4372-9CD3-8DE6348DA1A7}" destId="{E15F2074-F41A-4430-9E04-BDDD5DFF4241}" srcOrd="2" destOrd="0" presId="urn:microsoft.com/office/officeart/2005/8/layout/arrow4"/>
    <dgm:cxn modelId="{6AA5A3E8-2B2C-44C1-B4BB-2C5DB98D86E0}" type="presParOf" srcId="{B254C4FE-C810-4372-9CD3-8DE6348DA1A7}" destId="{C8C0FE46-523F-401A-8CF7-C222A77A3C9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DBA4D2-3455-4AD9-A142-098DFCAEFCCA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C319196-C785-4532-93D1-C47E822DAEB0}">
      <dgm:prSet phldrT="[Text]"/>
      <dgm:spPr/>
      <dgm:t>
        <a:bodyPr/>
        <a:lstStyle/>
        <a:p>
          <a:r>
            <a:rPr lang="en-GB" dirty="0">
              <a:latin typeface="Open Sans"/>
            </a:rPr>
            <a:t>Your career</a:t>
          </a:r>
        </a:p>
      </dgm:t>
    </dgm:pt>
    <dgm:pt modelId="{BDEDF9D6-C586-4CD7-B106-0B68EE099C50}" type="parTrans" cxnId="{1E765571-B26C-4400-A6E4-81E6B38C72D3}">
      <dgm:prSet/>
      <dgm:spPr/>
      <dgm:t>
        <a:bodyPr/>
        <a:lstStyle/>
        <a:p>
          <a:endParaRPr lang="en-GB"/>
        </a:p>
      </dgm:t>
    </dgm:pt>
    <dgm:pt modelId="{07E9C813-8744-4A0C-9F78-A08BF2A944C3}" type="sibTrans" cxnId="{1E765571-B26C-4400-A6E4-81E6B38C72D3}">
      <dgm:prSet/>
      <dgm:spPr/>
      <dgm:t>
        <a:bodyPr/>
        <a:lstStyle/>
        <a:p>
          <a:endParaRPr lang="en-GB"/>
        </a:p>
      </dgm:t>
    </dgm:pt>
    <dgm:pt modelId="{480CC3ED-EC87-449F-891A-4144D7493032}">
      <dgm:prSet phldrT="[Text]"/>
      <dgm:spPr/>
      <dgm:t>
        <a:bodyPr/>
        <a:lstStyle/>
        <a:p>
          <a:r>
            <a:rPr lang="en-GB" dirty="0">
              <a:latin typeface="Open Sans"/>
            </a:rPr>
            <a:t>Open Science</a:t>
          </a:r>
        </a:p>
      </dgm:t>
    </dgm:pt>
    <dgm:pt modelId="{13A4ACB5-26D0-4983-B1EF-0D4DCDA951F4}" type="parTrans" cxnId="{3919E0F5-817C-4BAF-B362-E4CEA9B162D3}">
      <dgm:prSet/>
      <dgm:spPr/>
      <dgm:t>
        <a:bodyPr/>
        <a:lstStyle/>
        <a:p>
          <a:endParaRPr lang="en-GB"/>
        </a:p>
      </dgm:t>
    </dgm:pt>
    <dgm:pt modelId="{FCB77570-2B6C-4930-88D9-AE43D085A83A}" type="sibTrans" cxnId="{3919E0F5-817C-4BAF-B362-E4CEA9B162D3}">
      <dgm:prSet/>
      <dgm:spPr/>
      <dgm:t>
        <a:bodyPr/>
        <a:lstStyle/>
        <a:p>
          <a:endParaRPr lang="en-GB"/>
        </a:p>
      </dgm:t>
    </dgm:pt>
    <dgm:pt modelId="{B254C4FE-C810-4372-9CD3-8DE6348DA1A7}" type="pres">
      <dgm:prSet presAssocID="{A4DBA4D2-3455-4AD9-A142-098DFCAEFCCA}" presName="compositeShape" presStyleCnt="0">
        <dgm:presLayoutVars>
          <dgm:chMax val="2"/>
          <dgm:dir/>
          <dgm:resizeHandles val="exact"/>
        </dgm:presLayoutVars>
      </dgm:prSet>
      <dgm:spPr/>
    </dgm:pt>
    <dgm:pt modelId="{7DD08BA2-831B-4133-90EC-4BD774DA9BBE}" type="pres">
      <dgm:prSet presAssocID="{8C319196-C785-4532-93D1-C47E822DAEB0}" presName="upArrow" presStyleLbl="node1" presStyleIdx="0" presStyleCnt="2" custLinFactNeighborX="30224" custLinFactNeighborY="-617"/>
      <dgm:spPr>
        <a:solidFill>
          <a:schemeClr val="accent4"/>
        </a:solidFill>
      </dgm:spPr>
    </dgm:pt>
    <dgm:pt modelId="{615A27F7-638F-41DE-B8A1-41887ECB8718}" type="pres">
      <dgm:prSet presAssocID="{8C319196-C785-4532-93D1-C47E822DAEB0}" presName="upArrowText" presStyleLbl="revTx" presStyleIdx="0" presStyleCnt="2" custLinFactNeighborX="18291" custLinFactNeighborY="-2402">
        <dgm:presLayoutVars>
          <dgm:chMax val="0"/>
          <dgm:bulletEnabled val="1"/>
        </dgm:presLayoutVars>
      </dgm:prSet>
      <dgm:spPr/>
    </dgm:pt>
    <dgm:pt modelId="{E15F2074-F41A-4430-9E04-BDDD5DFF4241}" type="pres">
      <dgm:prSet presAssocID="{480CC3ED-EC87-449F-891A-4144D7493032}" presName="downArrow" presStyleLbl="node1" presStyleIdx="1" presStyleCnt="2"/>
      <dgm:spPr/>
    </dgm:pt>
    <dgm:pt modelId="{C8C0FE46-523F-401A-8CF7-C222A77A3C90}" type="pres">
      <dgm:prSet presAssocID="{480CC3ED-EC87-449F-891A-4144D7493032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1E765571-B26C-4400-A6E4-81E6B38C72D3}" srcId="{A4DBA4D2-3455-4AD9-A142-098DFCAEFCCA}" destId="{8C319196-C785-4532-93D1-C47E822DAEB0}" srcOrd="0" destOrd="0" parTransId="{BDEDF9D6-C586-4CD7-B106-0B68EE099C50}" sibTransId="{07E9C813-8744-4A0C-9F78-A08BF2A944C3}"/>
    <dgm:cxn modelId="{6D7DB696-767E-4E3E-B954-646AF29D0A32}" type="presOf" srcId="{A4DBA4D2-3455-4AD9-A142-098DFCAEFCCA}" destId="{B254C4FE-C810-4372-9CD3-8DE6348DA1A7}" srcOrd="0" destOrd="0" presId="urn:microsoft.com/office/officeart/2005/8/layout/arrow4"/>
    <dgm:cxn modelId="{1B7923AF-C056-4C02-8ED8-DA2E110D7542}" type="presOf" srcId="{8C319196-C785-4532-93D1-C47E822DAEB0}" destId="{615A27F7-638F-41DE-B8A1-41887ECB8718}" srcOrd="0" destOrd="0" presId="urn:microsoft.com/office/officeart/2005/8/layout/arrow4"/>
    <dgm:cxn modelId="{65405FD8-0783-4B79-B35F-346450D52879}" type="presOf" srcId="{480CC3ED-EC87-449F-891A-4144D7493032}" destId="{C8C0FE46-523F-401A-8CF7-C222A77A3C90}" srcOrd="0" destOrd="0" presId="urn:microsoft.com/office/officeart/2005/8/layout/arrow4"/>
    <dgm:cxn modelId="{3919E0F5-817C-4BAF-B362-E4CEA9B162D3}" srcId="{A4DBA4D2-3455-4AD9-A142-098DFCAEFCCA}" destId="{480CC3ED-EC87-449F-891A-4144D7493032}" srcOrd="1" destOrd="0" parTransId="{13A4ACB5-26D0-4983-B1EF-0D4DCDA951F4}" sibTransId="{FCB77570-2B6C-4930-88D9-AE43D085A83A}"/>
    <dgm:cxn modelId="{94B22876-A04E-4B15-9824-0ABF6AC7605D}" type="presParOf" srcId="{B254C4FE-C810-4372-9CD3-8DE6348DA1A7}" destId="{7DD08BA2-831B-4133-90EC-4BD774DA9BBE}" srcOrd="0" destOrd="0" presId="urn:microsoft.com/office/officeart/2005/8/layout/arrow4"/>
    <dgm:cxn modelId="{3907E3CA-5F35-4566-A218-A09AB67DC755}" type="presParOf" srcId="{B254C4FE-C810-4372-9CD3-8DE6348DA1A7}" destId="{615A27F7-638F-41DE-B8A1-41887ECB8718}" srcOrd="1" destOrd="0" presId="urn:microsoft.com/office/officeart/2005/8/layout/arrow4"/>
    <dgm:cxn modelId="{157DDA43-DB68-4772-A102-A82CF47ADB2C}" type="presParOf" srcId="{B254C4FE-C810-4372-9CD3-8DE6348DA1A7}" destId="{E15F2074-F41A-4430-9E04-BDDD5DFF4241}" srcOrd="2" destOrd="0" presId="urn:microsoft.com/office/officeart/2005/8/layout/arrow4"/>
    <dgm:cxn modelId="{6AA5A3E8-2B2C-44C1-B4BB-2C5DB98D86E0}" type="presParOf" srcId="{B254C4FE-C810-4372-9CD3-8DE6348DA1A7}" destId="{C8C0FE46-523F-401A-8CF7-C222A77A3C9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DBA4D2-3455-4AD9-A142-098DFCAEFCCA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C319196-C785-4532-93D1-C47E822DAEB0}">
      <dgm:prSet phldrT="[Text]"/>
      <dgm:spPr/>
      <dgm:t>
        <a:bodyPr/>
        <a:lstStyle/>
        <a:p>
          <a:pPr algn="ctr"/>
          <a:r>
            <a:rPr lang="en-GB" dirty="0">
              <a:latin typeface="Open Sans"/>
            </a:rPr>
            <a:t>Your career</a:t>
          </a:r>
        </a:p>
      </dgm:t>
    </dgm:pt>
    <dgm:pt modelId="{BDEDF9D6-C586-4CD7-B106-0B68EE099C50}" type="parTrans" cxnId="{1E765571-B26C-4400-A6E4-81E6B38C72D3}">
      <dgm:prSet/>
      <dgm:spPr/>
      <dgm:t>
        <a:bodyPr/>
        <a:lstStyle/>
        <a:p>
          <a:endParaRPr lang="en-GB"/>
        </a:p>
      </dgm:t>
    </dgm:pt>
    <dgm:pt modelId="{07E9C813-8744-4A0C-9F78-A08BF2A944C3}" type="sibTrans" cxnId="{1E765571-B26C-4400-A6E4-81E6B38C72D3}">
      <dgm:prSet/>
      <dgm:spPr/>
      <dgm:t>
        <a:bodyPr/>
        <a:lstStyle/>
        <a:p>
          <a:endParaRPr lang="en-GB"/>
        </a:p>
      </dgm:t>
    </dgm:pt>
    <dgm:pt modelId="{480CC3ED-EC87-449F-891A-4144D7493032}">
      <dgm:prSet phldrT="[Text]"/>
      <dgm:spPr/>
      <dgm:t>
        <a:bodyPr/>
        <a:lstStyle/>
        <a:p>
          <a:pPr algn="ctr"/>
          <a:r>
            <a:rPr lang="en-GB" dirty="0">
              <a:latin typeface="Open Sans"/>
            </a:rPr>
            <a:t>Open Science</a:t>
          </a:r>
        </a:p>
      </dgm:t>
    </dgm:pt>
    <dgm:pt modelId="{FCB77570-2B6C-4930-88D9-AE43D085A83A}" type="sibTrans" cxnId="{3919E0F5-817C-4BAF-B362-E4CEA9B162D3}">
      <dgm:prSet/>
      <dgm:spPr/>
      <dgm:t>
        <a:bodyPr/>
        <a:lstStyle/>
        <a:p>
          <a:endParaRPr lang="en-GB"/>
        </a:p>
      </dgm:t>
    </dgm:pt>
    <dgm:pt modelId="{13A4ACB5-26D0-4983-B1EF-0D4DCDA951F4}" type="parTrans" cxnId="{3919E0F5-817C-4BAF-B362-E4CEA9B162D3}">
      <dgm:prSet/>
      <dgm:spPr/>
      <dgm:t>
        <a:bodyPr/>
        <a:lstStyle/>
        <a:p>
          <a:endParaRPr lang="en-GB"/>
        </a:p>
      </dgm:t>
    </dgm:pt>
    <dgm:pt modelId="{B254C4FE-C810-4372-9CD3-8DE6348DA1A7}" type="pres">
      <dgm:prSet presAssocID="{A4DBA4D2-3455-4AD9-A142-098DFCAEFCCA}" presName="compositeShape" presStyleCnt="0">
        <dgm:presLayoutVars>
          <dgm:chMax val="2"/>
          <dgm:dir/>
          <dgm:resizeHandles val="exact"/>
        </dgm:presLayoutVars>
      </dgm:prSet>
      <dgm:spPr/>
    </dgm:pt>
    <dgm:pt modelId="{7DD08BA2-831B-4133-90EC-4BD774DA9BBE}" type="pres">
      <dgm:prSet presAssocID="{8C319196-C785-4532-93D1-C47E822DAEB0}" presName="upArrow" presStyleLbl="node1" presStyleIdx="0" presStyleCnt="2" custLinFactX="35655" custLinFactNeighborX="100000" custLinFactNeighborY="71048"/>
      <dgm:spPr>
        <a:solidFill>
          <a:schemeClr val="accent4"/>
        </a:solidFill>
      </dgm:spPr>
    </dgm:pt>
    <dgm:pt modelId="{615A27F7-638F-41DE-B8A1-41887ECB8718}" type="pres">
      <dgm:prSet presAssocID="{8C319196-C785-4532-93D1-C47E822DAEB0}" presName="upArrowText" presStyleLbl="revTx" presStyleIdx="0" presStyleCnt="2" custScaleX="56325" custLinFactNeighborX="-1455" custLinFactNeighborY="1754">
        <dgm:presLayoutVars>
          <dgm:chMax val="0"/>
          <dgm:bulletEnabled val="1"/>
        </dgm:presLayoutVars>
      </dgm:prSet>
      <dgm:spPr/>
    </dgm:pt>
    <dgm:pt modelId="{E15F2074-F41A-4430-9E04-BDDD5DFF4241}" type="pres">
      <dgm:prSet presAssocID="{480CC3ED-EC87-449F-891A-4144D7493032}" presName="downArrow" presStyleLbl="node1" presStyleIdx="1" presStyleCnt="2" custAng="10800000" custLinFactNeighborX="-6854" custLinFactNeighborY="-37285"/>
      <dgm:spPr/>
    </dgm:pt>
    <dgm:pt modelId="{C8C0FE46-523F-401A-8CF7-C222A77A3C90}" type="pres">
      <dgm:prSet presAssocID="{480CC3ED-EC87-449F-891A-4144D7493032}" presName="downArrowText" presStyleLbl="revTx" presStyleIdx="1" presStyleCnt="2" custScaleX="62851" custLinFactY="-6321" custLinFactNeighborX="-85003" custLinFactNeighborY="-100000">
        <dgm:presLayoutVars>
          <dgm:chMax val="0"/>
          <dgm:bulletEnabled val="1"/>
        </dgm:presLayoutVars>
      </dgm:prSet>
      <dgm:spPr/>
    </dgm:pt>
  </dgm:ptLst>
  <dgm:cxnLst>
    <dgm:cxn modelId="{1E765571-B26C-4400-A6E4-81E6B38C72D3}" srcId="{A4DBA4D2-3455-4AD9-A142-098DFCAEFCCA}" destId="{8C319196-C785-4532-93D1-C47E822DAEB0}" srcOrd="0" destOrd="0" parTransId="{BDEDF9D6-C586-4CD7-B106-0B68EE099C50}" sibTransId="{07E9C813-8744-4A0C-9F78-A08BF2A944C3}"/>
    <dgm:cxn modelId="{6D7DB696-767E-4E3E-B954-646AF29D0A32}" type="presOf" srcId="{A4DBA4D2-3455-4AD9-A142-098DFCAEFCCA}" destId="{B254C4FE-C810-4372-9CD3-8DE6348DA1A7}" srcOrd="0" destOrd="0" presId="urn:microsoft.com/office/officeart/2005/8/layout/arrow4"/>
    <dgm:cxn modelId="{1B7923AF-C056-4C02-8ED8-DA2E110D7542}" type="presOf" srcId="{8C319196-C785-4532-93D1-C47E822DAEB0}" destId="{615A27F7-638F-41DE-B8A1-41887ECB8718}" srcOrd="0" destOrd="0" presId="urn:microsoft.com/office/officeart/2005/8/layout/arrow4"/>
    <dgm:cxn modelId="{65405FD8-0783-4B79-B35F-346450D52879}" type="presOf" srcId="{480CC3ED-EC87-449F-891A-4144D7493032}" destId="{C8C0FE46-523F-401A-8CF7-C222A77A3C90}" srcOrd="0" destOrd="0" presId="urn:microsoft.com/office/officeart/2005/8/layout/arrow4"/>
    <dgm:cxn modelId="{3919E0F5-817C-4BAF-B362-E4CEA9B162D3}" srcId="{A4DBA4D2-3455-4AD9-A142-098DFCAEFCCA}" destId="{480CC3ED-EC87-449F-891A-4144D7493032}" srcOrd="1" destOrd="0" parTransId="{13A4ACB5-26D0-4983-B1EF-0D4DCDA951F4}" sibTransId="{FCB77570-2B6C-4930-88D9-AE43D085A83A}"/>
    <dgm:cxn modelId="{94B22876-A04E-4B15-9824-0ABF6AC7605D}" type="presParOf" srcId="{B254C4FE-C810-4372-9CD3-8DE6348DA1A7}" destId="{7DD08BA2-831B-4133-90EC-4BD774DA9BBE}" srcOrd="0" destOrd="0" presId="urn:microsoft.com/office/officeart/2005/8/layout/arrow4"/>
    <dgm:cxn modelId="{3907E3CA-5F35-4566-A218-A09AB67DC755}" type="presParOf" srcId="{B254C4FE-C810-4372-9CD3-8DE6348DA1A7}" destId="{615A27F7-638F-41DE-B8A1-41887ECB8718}" srcOrd="1" destOrd="0" presId="urn:microsoft.com/office/officeart/2005/8/layout/arrow4"/>
    <dgm:cxn modelId="{157DDA43-DB68-4772-A102-A82CF47ADB2C}" type="presParOf" srcId="{B254C4FE-C810-4372-9CD3-8DE6348DA1A7}" destId="{E15F2074-F41A-4430-9E04-BDDD5DFF4241}" srcOrd="2" destOrd="0" presId="urn:microsoft.com/office/officeart/2005/8/layout/arrow4"/>
    <dgm:cxn modelId="{6AA5A3E8-2B2C-44C1-B4BB-2C5DB98D86E0}" type="presParOf" srcId="{B254C4FE-C810-4372-9CD3-8DE6348DA1A7}" destId="{C8C0FE46-523F-401A-8CF7-C222A77A3C9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CCD54E-97FB-4F0C-BD7A-7025F452F21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5126D6-4638-4712-B7C4-1F9F7D15978F}">
      <dgm:prSet phldrT="[Text]"/>
      <dgm:spPr/>
      <dgm:t>
        <a:bodyPr/>
        <a:lstStyle/>
        <a:p>
          <a:r>
            <a:rPr lang="en-GB" dirty="0"/>
            <a:t>Open Science Coalition</a:t>
          </a:r>
        </a:p>
      </dgm:t>
    </dgm:pt>
    <dgm:pt modelId="{2089B1D7-2711-4A04-BD55-0C5578C1F4E2}" type="parTrans" cxnId="{56465CC8-427E-499A-AEC8-254474D5E987}">
      <dgm:prSet/>
      <dgm:spPr/>
      <dgm:t>
        <a:bodyPr/>
        <a:lstStyle/>
        <a:p>
          <a:endParaRPr lang="en-GB"/>
        </a:p>
      </dgm:t>
    </dgm:pt>
    <dgm:pt modelId="{350B3B64-2C67-4C5D-BFBF-D37F9ACAB6FD}" type="sibTrans" cxnId="{56465CC8-427E-499A-AEC8-254474D5E987}">
      <dgm:prSet/>
      <dgm:spPr/>
      <dgm:t>
        <a:bodyPr/>
        <a:lstStyle/>
        <a:p>
          <a:endParaRPr lang="en-GB"/>
        </a:p>
      </dgm:t>
    </dgm:pt>
    <dgm:pt modelId="{5AD7154C-366D-47BD-8CFB-95E970639BF5}">
      <dgm:prSet phldrT="[Text]"/>
      <dgm:spPr/>
      <dgm:t>
        <a:bodyPr/>
        <a:lstStyle/>
        <a:p>
          <a:r>
            <a:rPr lang="en-GB" dirty="0"/>
            <a:t>Political and public activism</a:t>
          </a:r>
        </a:p>
      </dgm:t>
    </dgm:pt>
    <dgm:pt modelId="{8E9A08C3-BBE8-478F-9353-3CC7F422BABE}" type="parTrans" cxnId="{96D0BB23-7EE2-4992-BA2C-2248245829BA}">
      <dgm:prSet/>
      <dgm:spPr/>
      <dgm:t>
        <a:bodyPr/>
        <a:lstStyle/>
        <a:p>
          <a:endParaRPr lang="en-GB"/>
        </a:p>
      </dgm:t>
    </dgm:pt>
    <dgm:pt modelId="{3AD5D23C-CCF7-419E-9E24-344E1F2421A8}" type="sibTrans" cxnId="{96D0BB23-7EE2-4992-BA2C-2248245829BA}">
      <dgm:prSet/>
      <dgm:spPr/>
      <dgm:t>
        <a:bodyPr/>
        <a:lstStyle/>
        <a:p>
          <a:endParaRPr lang="en-GB"/>
        </a:p>
      </dgm:t>
    </dgm:pt>
    <dgm:pt modelId="{18A9B390-13F1-4C50-958B-ABA25E0F9090}">
      <dgm:prSet phldrT="[Text]"/>
      <dgm:spPr/>
      <dgm:t>
        <a:bodyPr/>
        <a:lstStyle/>
        <a:p>
          <a:r>
            <a:rPr lang="en-GB" dirty="0"/>
            <a:t>Tools, services, and infrastructure</a:t>
          </a:r>
        </a:p>
      </dgm:t>
    </dgm:pt>
    <dgm:pt modelId="{4F9BFC0C-7B32-432E-ADB0-2F12EC4AA8F5}" type="parTrans" cxnId="{825DE935-5E3D-47B7-99CE-E1958302E9EC}">
      <dgm:prSet/>
      <dgm:spPr/>
      <dgm:t>
        <a:bodyPr/>
        <a:lstStyle/>
        <a:p>
          <a:endParaRPr lang="en-GB"/>
        </a:p>
      </dgm:t>
    </dgm:pt>
    <dgm:pt modelId="{D1382D9F-9B73-43E7-874F-7D78A003E0E0}" type="sibTrans" cxnId="{825DE935-5E3D-47B7-99CE-E1958302E9EC}">
      <dgm:prSet/>
      <dgm:spPr/>
      <dgm:t>
        <a:bodyPr/>
        <a:lstStyle/>
        <a:p>
          <a:endParaRPr lang="en-GB"/>
        </a:p>
      </dgm:t>
    </dgm:pt>
    <dgm:pt modelId="{02B33C0E-75C0-4E49-A29F-8753F53F97CE}">
      <dgm:prSet phldrT="[Text]"/>
      <dgm:spPr/>
      <dgm:t>
        <a:bodyPr/>
        <a:lstStyle/>
        <a:p>
          <a:r>
            <a:rPr lang="en-GB" dirty="0"/>
            <a:t>Community engagement, training, and education</a:t>
          </a:r>
        </a:p>
      </dgm:t>
    </dgm:pt>
    <dgm:pt modelId="{48574B67-6D43-4855-9E28-DDA7E892DAEB}" type="parTrans" cxnId="{F83B7CFB-5FBE-4DB7-88E5-2A507F05AE41}">
      <dgm:prSet/>
      <dgm:spPr/>
      <dgm:t>
        <a:bodyPr/>
        <a:lstStyle/>
        <a:p>
          <a:endParaRPr lang="en-GB"/>
        </a:p>
      </dgm:t>
    </dgm:pt>
    <dgm:pt modelId="{1162F293-D316-4AB5-BC9B-309941370D13}" type="sibTrans" cxnId="{F83B7CFB-5FBE-4DB7-88E5-2A507F05AE41}">
      <dgm:prSet/>
      <dgm:spPr/>
      <dgm:t>
        <a:bodyPr/>
        <a:lstStyle/>
        <a:p>
          <a:endParaRPr lang="en-GB"/>
        </a:p>
      </dgm:t>
    </dgm:pt>
    <dgm:pt modelId="{89357F26-7CB7-4B36-B40E-CEFE486FFF6B}" type="pres">
      <dgm:prSet presAssocID="{C5CCD54E-97FB-4F0C-BD7A-7025F452F21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13165F-4AB5-4F32-8A65-5287624E8465}" type="pres">
      <dgm:prSet presAssocID="{085126D6-4638-4712-B7C4-1F9F7D15978F}" presName="root1" presStyleCnt="0"/>
      <dgm:spPr/>
    </dgm:pt>
    <dgm:pt modelId="{614BAAFE-E076-4337-B206-6CC44190C1C8}" type="pres">
      <dgm:prSet presAssocID="{085126D6-4638-4712-B7C4-1F9F7D15978F}" presName="LevelOneTextNode" presStyleLbl="node0" presStyleIdx="0" presStyleCnt="1">
        <dgm:presLayoutVars>
          <dgm:chPref val="3"/>
        </dgm:presLayoutVars>
      </dgm:prSet>
      <dgm:spPr/>
    </dgm:pt>
    <dgm:pt modelId="{77C5DD04-9C7F-437D-9FDF-FF7E03434763}" type="pres">
      <dgm:prSet presAssocID="{085126D6-4638-4712-B7C4-1F9F7D15978F}" presName="level2hierChild" presStyleCnt="0"/>
      <dgm:spPr/>
    </dgm:pt>
    <dgm:pt modelId="{0CBEC564-4621-4307-A698-0DC880F59E8A}" type="pres">
      <dgm:prSet presAssocID="{8E9A08C3-BBE8-478F-9353-3CC7F422BABE}" presName="conn2-1" presStyleLbl="parChTrans1D2" presStyleIdx="0" presStyleCnt="3"/>
      <dgm:spPr/>
    </dgm:pt>
    <dgm:pt modelId="{4C8E39DC-8D38-41C3-AE9D-E7CFEBCF95BD}" type="pres">
      <dgm:prSet presAssocID="{8E9A08C3-BBE8-478F-9353-3CC7F422BABE}" presName="connTx" presStyleLbl="parChTrans1D2" presStyleIdx="0" presStyleCnt="3"/>
      <dgm:spPr/>
    </dgm:pt>
    <dgm:pt modelId="{2AFDDF35-1E6A-49FC-A285-C0DC207963B8}" type="pres">
      <dgm:prSet presAssocID="{5AD7154C-366D-47BD-8CFB-95E970639BF5}" presName="root2" presStyleCnt="0"/>
      <dgm:spPr/>
    </dgm:pt>
    <dgm:pt modelId="{EF741EF8-D4A5-49BF-A817-AA133FB8A019}" type="pres">
      <dgm:prSet presAssocID="{5AD7154C-366D-47BD-8CFB-95E970639BF5}" presName="LevelTwoTextNode" presStyleLbl="node2" presStyleIdx="0" presStyleCnt="3">
        <dgm:presLayoutVars>
          <dgm:chPref val="3"/>
        </dgm:presLayoutVars>
      </dgm:prSet>
      <dgm:spPr/>
    </dgm:pt>
    <dgm:pt modelId="{10D87209-50A0-4785-AD3E-E4C9B447C037}" type="pres">
      <dgm:prSet presAssocID="{5AD7154C-366D-47BD-8CFB-95E970639BF5}" presName="level3hierChild" presStyleCnt="0"/>
      <dgm:spPr/>
    </dgm:pt>
    <dgm:pt modelId="{802B1F93-E120-4286-8561-5AB38C155278}" type="pres">
      <dgm:prSet presAssocID="{4F9BFC0C-7B32-432E-ADB0-2F12EC4AA8F5}" presName="conn2-1" presStyleLbl="parChTrans1D2" presStyleIdx="1" presStyleCnt="3"/>
      <dgm:spPr/>
    </dgm:pt>
    <dgm:pt modelId="{B670D677-960B-41E7-8D92-9E490074E863}" type="pres">
      <dgm:prSet presAssocID="{4F9BFC0C-7B32-432E-ADB0-2F12EC4AA8F5}" presName="connTx" presStyleLbl="parChTrans1D2" presStyleIdx="1" presStyleCnt="3"/>
      <dgm:spPr/>
    </dgm:pt>
    <dgm:pt modelId="{4202C456-6193-49B5-845B-7671F2C6C098}" type="pres">
      <dgm:prSet presAssocID="{18A9B390-13F1-4C50-958B-ABA25E0F9090}" presName="root2" presStyleCnt="0"/>
      <dgm:spPr/>
    </dgm:pt>
    <dgm:pt modelId="{DD853928-CB83-4E0E-8E06-2FCFB86CB8E4}" type="pres">
      <dgm:prSet presAssocID="{18A9B390-13F1-4C50-958B-ABA25E0F9090}" presName="LevelTwoTextNode" presStyleLbl="node2" presStyleIdx="1" presStyleCnt="3">
        <dgm:presLayoutVars>
          <dgm:chPref val="3"/>
        </dgm:presLayoutVars>
      </dgm:prSet>
      <dgm:spPr/>
    </dgm:pt>
    <dgm:pt modelId="{D926A874-7CB4-4A2E-B1D4-EDD06054901D}" type="pres">
      <dgm:prSet presAssocID="{18A9B390-13F1-4C50-958B-ABA25E0F9090}" presName="level3hierChild" presStyleCnt="0"/>
      <dgm:spPr/>
    </dgm:pt>
    <dgm:pt modelId="{F2D8EC11-E589-41D8-9360-13DC1B03B23A}" type="pres">
      <dgm:prSet presAssocID="{48574B67-6D43-4855-9E28-DDA7E892DAEB}" presName="conn2-1" presStyleLbl="parChTrans1D2" presStyleIdx="2" presStyleCnt="3"/>
      <dgm:spPr/>
    </dgm:pt>
    <dgm:pt modelId="{FDEAC014-0532-46AD-B934-DEFB77824169}" type="pres">
      <dgm:prSet presAssocID="{48574B67-6D43-4855-9E28-DDA7E892DAEB}" presName="connTx" presStyleLbl="parChTrans1D2" presStyleIdx="2" presStyleCnt="3"/>
      <dgm:spPr/>
    </dgm:pt>
    <dgm:pt modelId="{E9DDAFE3-F275-4409-8844-C7C292BD9F8E}" type="pres">
      <dgm:prSet presAssocID="{02B33C0E-75C0-4E49-A29F-8753F53F97CE}" presName="root2" presStyleCnt="0"/>
      <dgm:spPr/>
    </dgm:pt>
    <dgm:pt modelId="{BEAF9481-AE78-4E3A-80E2-512720BBAC33}" type="pres">
      <dgm:prSet presAssocID="{02B33C0E-75C0-4E49-A29F-8753F53F97CE}" presName="LevelTwoTextNode" presStyleLbl="node2" presStyleIdx="2" presStyleCnt="3">
        <dgm:presLayoutVars>
          <dgm:chPref val="3"/>
        </dgm:presLayoutVars>
      </dgm:prSet>
      <dgm:spPr/>
    </dgm:pt>
    <dgm:pt modelId="{BD6F95C7-FC87-4B03-B6BD-C081BF19B109}" type="pres">
      <dgm:prSet presAssocID="{02B33C0E-75C0-4E49-A29F-8753F53F97CE}" presName="level3hierChild" presStyleCnt="0"/>
      <dgm:spPr/>
    </dgm:pt>
  </dgm:ptLst>
  <dgm:cxnLst>
    <dgm:cxn modelId="{977A1B09-94C5-4BE1-9031-8F62C443EBBE}" type="presOf" srcId="{5AD7154C-366D-47BD-8CFB-95E970639BF5}" destId="{EF741EF8-D4A5-49BF-A817-AA133FB8A019}" srcOrd="0" destOrd="0" presId="urn:microsoft.com/office/officeart/2008/layout/HorizontalMultiLevelHierarchy"/>
    <dgm:cxn modelId="{844F0312-FE29-4100-9EB7-21D1C53B009D}" type="presOf" srcId="{18A9B390-13F1-4C50-958B-ABA25E0F9090}" destId="{DD853928-CB83-4E0E-8E06-2FCFB86CB8E4}" srcOrd="0" destOrd="0" presId="urn:microsoft.com/office/officeart/2008/layout/HorizontalMultiLevelHierarchy"/>
    <dgm:cxn modelId="{B5FB151C-57AB-4BD1-B4D9-53C85E00078B}" type="presOf" srcId="{8E9A08C3-BBE8-478F-9353-3CC7F422BABE}" destId="{4C8E39DC-8D38-41C3-AE9D-E7CFEBCF95BD}" srcOrd="1" destOrd="0" presId="urn:microsoft.com/office/officeart/2008/layout/HorizontalMultiLevelHierarchy"/>
    <dgm:cxn modelId="{96D0BB23-7EE2-4992-BA2C-2248245829BA}" srcId="{085126D6-4638-4712-B7C4-1F9F7D15978F}" destId="{5AD7154C-366D-47BD-8CFB-95E970639BF5}" srcOrd="0" destOrd="0" parTransId="{8E9A08C3-BBE8-478F-9353-3CC7F422BABE}" sibTransId="{3AD5D23C-CCF7-419E-9E24-344E1F2421A8}"/>
    <dgm:cxn modelId="{825DE935-5E3D-47B7-99CE-E1958302E9EC}" srcId="{085126D6-4638-4712-B7C4-1F9F7D15978F}" destId="{18A9B390-13F1-4C50-958B-ABA25E0F9090}" srcOrd="1" destOrd="0" parTransId="{4F9BFC0C-7B32-432E-ADB0-2F12EC4AA8F5}" sibTransId="{D1382D9F-9B73-43E7-874F-7D78A003E0E0}"/>
    <dgm:cxn modelId="{58F8F05B-E9B3-4324-895A-0838C70F49DB}" type="presOf" srcId="{02B33C0E-75C0-4E49-A29F-8753F53F97CE}" destId="{BEAF9481-AE78-4E3A-80E2-512720BBAC33}" srcOrd="0" destOrd="0" presId="urn:microsoft.com/office/officeart/2008/layout/HorizontalMultiLevelHierarchy"/>
    <dgm:cxn modelId="{1180A647-F821-4C9F-BA50-1659E9E85BE7}" type="presOf" srcId="{48574B67-6D43-4855-9E28-DDA7E892DAEB}" destId="{FDEAC014-0532-46AD-B934-DEFB77824169}" srcOrd="1" destOrd="0" presId="urn:microsoft.com/office/officeart/2008/layout/HorizontalMultiLevelHierarchy"/>
    <dgm:cxn modelId="{42122A48-BC5E-452C-A45F-FA4D209B63C1}" type="presOf" srcId="{4F9BFC0C-7B32-432E-ADB0-2F12EC4AA8F5}" destId="{B670D677-960B-41E7-8D92-9E490074E863}" srcOrd="1" destOrd="0" presId="urn:microsoft.com/office/officeart/2008/layout/HorizontalMultiLevelHierarchy"/>
    <dgm:cxn modelId="{03F36AAE-33CF-48C5-8D30-D9181F4B69E6}" type="presOf" srcId="{4F9BFC0C-7B32-432E-ADB0-2F12EC4AA8F5}" destId="{802B1F93-E120-4286-8561-5AB38C155278}" srcOrd="0" destOrd="0" presId="urn:microsoft.com/office/officeart/2008/layout/HorizontalMultiLevelHierarchy"/>
    <dgm:cxn modelId="{D0F713BA-B0BA-4B46-8629-EEDCBC171C87}" type="presOf" srcId="{48574B67-6D43-4855-9E28-DDA7E892DAEB}" destId="{F2D8EC11-E589-41D8-9360-13DC1B03B23A}" srcOrd="0" destOrd="0" presId="urn:microsoft.com/office/officeart/2008/layout/HorizontalMultiLevelHierarchy"/>
    <dgm:cxn modelId="{56465CC8-427E-499A-AEC8-254474D5E987}" srcId="{C5CCD54E-97FB-4F0C-BD7A-7025F452F21D}" destId="{085126D6-4638-4712-B7C4-1F9F7D15978F}" srcOrd="0" destOrd="0" parTransId="{2089B1D7-2711-4A04-BD55-0C5578C1F4E2}" sibTransId="{350B3B64-2C67-4C5D-BFBF-D37F9ACAB6FD}"/>
    <dgm:cxn modelId="{568564CB-4A23-46EC-A9CE-CEFCDF29FAD9}" type="presOf" srcId="{085126D6-4638-4712-B7C4-1F9F7D15978F}" destId="{614BAAFE-E076-4337-B206-6CC44190C1C8}" srcOrd="0" destOrd="0" presId="urn:microsoft.com/office/officeart/2008/layout/HorizontalMultiLevelHierarchy"/>
    <dgm:cxn modelId="{1B7C8BCE-A140-4E54-804A-FE087C30EB05}" type="presOf" srcId="{C5CCD54E-97FB-4F0C-BD7A-7025F452F21D}" destId="{89357F26-7CB7-4B36-B40E-CEFE486FFF6B}" srcOrd="0" destOrd="0" presId="urn:microsoft.com/office/officeart/2008/layout/HorizontalMultiLevelHierarchy"/>
    <dgm:cxn modelId="{03C42ED5-750E-434F-8A5C-391677B1DA1D}" type="presOf" srcId="{8E9A08C3-BBE8-478F-9353-3CC7F422BABE}" destId="{0CBEC564-4621-4307-A698-0DC880F59E8A}" srcOrd="0" destOrd="0" presId="urn:microsoft.com/office/officeart/2008/layout/HorizontalMultiLevelHierarchy"/>
    <dgm:cxn modelId="{F83B7CFB-5FBE-4DB7-88E5-2A507F05AE41}" srcId="{085126D6-4638-4712-B7C4-1F9F7D15978F}" destId="{02B33C0E-75C0-4E49-A29F-8753F53F97CE}" srcOrd="2" destOrd="0" parTransId="{48574B67-6D43-4855-9E28-DDA7E892DAEB}" sibTransId="{1162F293-D316-4AB5-BC9B-309941370D13}"/>
    <dgm:cxn modelId="{1D6760E9-A89C-47F6-8D1F-A3215143CD2C}" type="presParOf" srcId="{89357F26-7CB7-4B36-B40E-CEFE486FFF6B}" destId="{8E13165F-4AB5-4F32-8A65-5287624E8465}" srcOrd="0" destOrd="0" presId="urn:microsoft.com/office/officeart/2008/layout/HorizontalMultiLevelHierarchy"/>
    <dgm:cxn modelId="{5FD98CF4-502F-406A-9DA4-C900C46A7653}" type="presParOf" srcId="{8E13165F-4AB5-4F32-8A65-5287624E8465}" destId="{614BAAFE-E076-4337-B206-6CC44190C1C8}" srcOrd="0" destOrd="0" presId="urn:microsoft.com/office/officeart/2008/layout/HorizontalMultiLevelHierarchy"/>
    <dgm:cxn modelId="{679C117C-9278-489B-B84E-387D285602C8}" type="presParOf" srcId="{8E13165F-4AB5-4F32-8A65-5287624E8465}" destId="{77C5DD04-9C7F-437D-9FDF-FF7E03434763}" srcOrd="1" destOrd="0" presId="urn:microsoft.com/office/officeart/2008/layout/HorizontalMultiLevelHierarchy"/>
    <dgm:cxn modelId="{A615EF78-30A3-495E-B6E1-776694BD151B}" type="presParOf" srcId="{77C5DD04-9C7F-437D-9FDF-FF7E03434763}" destId="{0CBEC564-4621-4307-A698-0DC880F59E8A}" srcOrd="0" destOrd="0" presId="urn:microsoft.com/office/officeart/2008/layout/HorizontalMultiLevelHierarchy"/>
    <dgm:cxn modelId="{766DAB4A-1A41-493C-8454-76331BCABB38}" type="presParOf" srcId="{0CBEC564-4621-4307-A698-0DC880F59E8A}" destId="{4C8E39DC-8D38-41C3-AE9D-E7CFEBCF95BD}" srcOrd="0" destOrd="0" presId="urn:microsoft.com/office/officeart/2008/layout/HorizontalMultiLevelHierarchy"/>
    <dgm:cxn modelId="{3EB016D5-A6D6-402A-9F39-C8BDB252882B}" type="presParOf" srcId="{77C5DD04-9C7F-437D-9FDF-FF7E03434763}" destId="{2AFDDF35-1E6A-49FC-A285-C0DC207963B8}" srcOrd="1" destOrd="0" presId="urn:microsoft.com/office/officeart/2008/layout/HorizontalMultiLevelHierarchy"/>
    <dgm:cxn modelId="{1FAE4F47-3AED-4F28-9411-1A72EE0D751A}" type="presParOf" srcId="{2AFDDF35-1E6A-49FC-A285-C0DC207963B8}" destId="{EF741EF8-D4A5-49BF-A817-AA133FB8A019}" srcOrd="0" destOrd="0" presId="urn:microsoft.com/office/officeart/2008/layout/HorizontalMultiLevelHierarchy"/>
    <dgm:cxn modelId="{28D41CCA-5129-45C1-830B-076F375A8826}" type="presParOf" srcId="{2AFDDF35-1E6A-49FC-A285-C0DC207963B8}" destId="{10D87209-50A0-4785-AD3E-E4C9B447C037}" srcOrd="1" destOrd="0" presId="urn:microsoft.com/office/officeart/2008/layout/HorizontalMultiLevelHierarchy"/>
    <dgm:cxn modelId="{6D22B6B1-3991-4351-AD93-5CA0AE3BE8C5}" type="presParOf" srcId="{77C5DD04-9C7F-437D-9FDF-FF7E03434763}" destId="{802B1F93-E120-4286-8561-5AB38C155278}" srcOrd="2" destOrd="0" presId="urn:microsoft.com/office/officeart/2008/layout/HorizontalMultiLevelHierarchy"/>
    <dgm:cxn modelId="{AFD81D50-69D1-49F5-BFD6-CF96B9D16260}" type="presParOf" srcId="{802B1F93-E120-4286-8561-5AB38C155278}" destId="{B670D677-960B-41E7-8D92-9E490074E863}" srcOrd="0" destOrd="0" presId="urn:microsoft.com/office/officeart/2008/layout/HorizontalMultiLevelHierarchy"/>
    <dgm:cxn modelId="{0E5556B8-8226-4D6B-80EF-A182ACAE5197}" type="presParOf" srcId="{77C5DD04-9C7F-437D-9FDF-FF7E03434763}" destId="{4202C456-6193-49B5-845B-7671F2C6C098}" srcOrd="3" destOrd="0" presId="urn:microsoft.com/office/officeart/2008/layout/HorizontalMultiLevelHierarchy"/>
    <dgm:cxn modelId="{A5479E5A-CBF0-4F90-A621-8EB3A8133AE4}" type="presParOf" srcId="{4202C456-6193-49B5-845B-7671F2C6C098}" destId="{DD853928-CB83-4E0E-8E06-2FCFB86CB8E4}" srcOrd="0" destOrd="0" presId="urn:microsoft.com/office/officeart/2008/layout/HorizontalMultiLevelHierarchy"/>
    <dgm:cxn modelId="{5A1F64C2-9298-4FC7-93DC-FA29CB21D073}" type="presParOf" srcId="{4202C456-6193-49B5-845B-7671F2C6C098}" destId="{D926A874-7CB4-4A2E-B1D4-EDD06054901D}" srcOrd="1" destOrd="0" presId="urn:microsoft.com/office/officeart/2008/layout/HorizontalMultiLevelHierarchy"/>
    <dgm:cxn modelId="{0CCD24A4-157B-4B70-8946-EA97A48D5E56}" type="presParOf" srcId="{77C5DD04-9C7F-437D-9FDF-FF7E03434763}" destId="{F2D8EC11-E589-41D8-9360-13DC1B03B23A}" srcOrd="4" destOrd="0" presId="urn:microsoft.com/office/officeart/2008/layout/HorizontalMultiLevelHierarchy"/>
    <dgm:cxn modelId="{454B36B7-CABC-40A6-90A9-709D922792EA}" type="presParOf" srcId="{F2D8EC11-E589-41D8-9360-13DC1B03B23A}" destId="{FDEAC014-0532-46AD-B934-DEFB77824169}" srcOrd="0" destOrd="0" presId="urn:microsoft.com/office/officeart/2008/layout/HorizontalMultiLevelHierarchy"/>
    <dgm:cxn modelId="{15E90905-606D-4491-AAE4-A2A45A141994}" type="presParOf" srcId="{77C5DD04-9C7F-437D-9FDF-FF7E03434763}" destId="{E9DDAFE3-F275-4409-8844-C7C292BD9F8E}" srcOrd="5" destOrd="0" presId="urn:microsoft.com/office/officeart/2008/layout/HorizontalMultiLevelHierarchy"/>
    <dgm:cxn modelId="{36FE87A4-1F0A-4CEF-8288-9E8DAE02956D}" type="presParOf" srcId="{E9DDAFE3-F275-4409-8844-C7C292BD9F8E}" destId="{BEAF9481-AE78-4E3A-80E2-512720BBAC33}" srcOrd="0" destOrd="0" presId="urn:microsoft.com/office/officeart/2008/layout/HorizontalMultiLevelHierarchy"/>
    <dgm:cxn modelId="{28540E35-8813-4F55-AEE8-EB2335633A04}" type="presParOf" srcId="{E9DDAFE3-F275-4409-8844-C7C292BD9F8E}" destId="{BD6F95C7-FC87-4B03-B6BD-C081BF19B10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08BA2-831B-4133-90EC-4BD774DA9BBE}">
      <dsp:nvSpPr>
        <dsp:cNvPr id="0" name=""/>
        <dsp:cNvSpPr/>
      </dsp:nvSpPr>
      <dsp:spPr>
        <a:xfrm>
          <a:off x="814938" y="0"/>
          <a:ext cx="2681541" cy="2600282"/>
        </a:xfrm>
        <a:prstGeom prst="upArrow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A27F7-638F-41DE-B8A1-41887ECB8718}">
      <dsp:nvSpPr>
        <dsp:cNvPr id="0" name=""/>
        <dsp:cNvSpPr/>
      </dsp:nvSpPr>
      <dsp:spPr>
        <a:xfrm>
          <a:off x="3575388" y="0"/>
          <a:ext cx="4550494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Open Sans"/>
            </a:rPr>
            <a:t>Your career</a:t>
          </a:r>
        </a:p>
      </dsp:txBody>
      <dsp:txXfrm>
        <a:off x="3575388" y="0"/>
        <a:ext cx="4550494" cy="2600282"/>
      </dsp:txXfrm>
    </dsp:sp>
    <dsp:sp modelId="{E15F2074-F41A-4430-9E04-BDDD5DFF4241}">
      <dsp:nvSpPr>
        <dsp:cNvPr id="0" name=""/>
        <dsp:cNvSpPr/>
      </dsp:nvSpPr>
      <dsp:spPr>
        <a:xfrm>
          <a:off x="808931" y="2816973"/>
          <a:ext cx="2681541" cy="2600282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0FE46-523F-401A-8CF7-C222A77A3C90}">
      <dsp:nvSpPr>
        <dsp:cNvPr id="0" name=""/>
        <dsp:cNvSpPr/>
      </dsp:nvSpPr>
      <dsp:spPr>
        <a:xfrm>
          <a:off x="3570919" y="2816973"/>
          <a:ext cx="4550494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Open Sans"/>
            </a:rPr>
            <a:t>Open Science</a:t>
          </a:r>
        </a:p>
      </dsp:txBody>
      <dsp:txXfrm>
        <a:off x="3570919" y="2816973"/>
        <a:ext cx="4550494" cy="26002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08BA2-831B-4133-90EC-4BD774DA9BBE}">
      <dsp:nvSpPr>
        <dsp:cNvPr id="0" name=""/>
        <dsp:cNvSpPr/>
      </dsp:nvSpPr>
      <dsp:spPr>
        <a:xfrm>
          <a:off x="814938" y="0"/>
          <a:ext cx="2681541" cy="2600282"/>
        </a:xfrm>
        <a:prstGeom prst="upArrow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A27F7-638F-41DE-B8A1-41887ECB8718}">
      <dsp:nvSpPr>
        <dsp:cNvPr id="0" name=""/>
        <dsp:cNvSpPr/>
      </dsp:nvSpPr>
      <dsp:spPr>
        <a:xfrm>
          <a:off x="3575388" y="0"/>
          <a:ext cx="4550494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Open Sans"/>
            </a:rPr>
            <a:t>Your career</a:t>
          </a:r>
        </a:p>
      </dsp:txBody>
      <dsp:txXfrm>
        <a:off x="3575388" y="0"/>
        <a:ext cx="4550494" cy="2600282"/>
      </dsp:txXfrm>
    </dsp:sp>
    <dsp:sp modelId="{E15F2074-F41A-4430-9E04-BDDD5DFF4241}">
      <dsp:nvSpPr>
        <dsp:cNvPr id="0" name=""/>
        <dsp:cNvSpPr/>
      </dsp:nvSpPr>
      <dsp:spPr>
        <a:xfrm>
          <a:off x="808931" y="2816973"/>
          <a:ext cx="2681541" cy="2600282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0FE46-523F-401A-8CF7-C222A77A3C90}">
      <dsp:nvSpPr>
        <dsp:cNvPr id="0" name=""/>
        <dsp:cNvSpPr/>
      </dsp:nvSpPr>
      <dsp:spPr>
        <a:xfrm>
          <a:off x="3570919" y="2816973"/>
          <a:ext cx="4550494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Open Sans"/>
            </a:rPr>
            <a:t>Open Science</a:t>
          </a:r>
        </a:p>
      </dsp:txBody>
      <dsp:txXfrm>
        <a:off x="3570919" y="2816973"/>
        <a:ext cx="4550494" cy="2600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08BA2-831B-4133-90EC-4BD774DA9BBE}">
      <dsp:nvSpPr>
        <dsp:cNvPr id="0" name=""/>
        <dsp:cNvSpPr/>
      </dsp:nvSpPr>
      <dsp:spPr>
        <a:xfrm>
          <a:off x="4064730" y="1847448"/>
          <a:ext cx="2681541" cy="2600282"/>
        </a:xfrm>
        <a:prstGeom prst="upArrow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A27F7-638F-41DE-B8A1-41887ECB8718}">
      <dsp:nvSpPr>
        <dsp:cNvPr id="0" name=""/>
        <dsp:cNvSpPr/>
      </dsp:nvSpPr>
      <dsp:spPr>
        <a:xfrm>
          <a:off x="4116577" y="45608"/>
          <a:ext cx="2563066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latin typeface="Open Sans"/>
            </a:rPr>
            <a:t>Your career</a:t>
          </a:r>
        </a:p>
      </dsp:txBody>
      <dsp:txXfrm>
        <a:off x="4116577" y="45608"/>
        <a:ext cx="2563066" cy="2600282"/>
      </dsp:txXfrm>
    </dsp:sp>
    <dsp:sp modelId="{E15F2074-F41A-4430-9E04-BDDD5DFF4241}">
      <dsp:nvSpPr>
        <dsp:cNvPr id="0" name=""/>
        <dsp:cNvSpPr/>
      </dsp:nvSpPr>
      <dsp:spPr>
        <a:xfrm rot="10800000">
          <a:off x="1047754" y="1847457"/>
          <a:ext cx="2681541" cy="2600282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0FE46-523F-401A-8CF7-C222A77A3C90}">
      <dsp:nvSpPr>
        <dsp:cNvPr id="0" name=""/>
        <dsp:cNvSpPr/>
      </dsp:nvSpPr>
      <dsp:spPr>
        <a:xfrm>
          <a:off x="970709" y="52326"/>
          <a:ext cx="2860031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latin typeface="Open Sans"/>
            </a:rPr>
            <a:t>Open Science</a:t>
          </a:r>
        </a:p>
      </dsp:txBody>
      <dsp:txXfrm>
        <a:off x="970709" y="52326"/>
        <a:ext cx="2860031" cy="26002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8EC11-E589-41D8-9360-13DC1B03B23A}">
      <dsp:nvSpPr>
        <dsp:cNvPr id="0" name=""/>
        <dsp:cNvSpPr/>
      </dsp:nvSpPr>
      <dsp:spPr>
        <a:xfrm>
          <a:off x="2310125" y="2451947"/>
          <a:ext cx="611221" cy="1164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610" y="0"/>
              </a:lnTo>
              <a:lnTo>
                <a:pt x="305610" y="1164674"/>
              </a:lnTo>
              <a:lnTo>
                <a:pt x="611221" y="11646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82853" y="3001401"/>
        <a:ext cx="65765" cy="65765"/>
      </dsp:txXfrm>
    </dsp:sp>
    <dsp:sp modelId="{802B1F93-E120-4286-8561-5AB38C155278}">
      <dsp:nvSpPr>
        <dsp:cNvPr id="0" name=""/>
        <dsp:cNvSpPr/>
      </dsp:nvSpPr>
      <dsp:spPr>
        <a:xfrm>
          <a:off x="2310125" y="2406227"/>
          <a:ext cx="6112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1221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600456" y="2436666"/>
        <a:ext cx="30561" cy="30561"/>
      </dsp:txXfrm>
    </dsp:sp>
    <dsp:sp modelId="{0CBEC564-4621-4307-A698-0DC880F59E8A}">
      <dsp:nvSpPr>
        <dsp:cNvPr id="0" name=""/>
        <dsp:cNvSpPr/>
      </dsp:nvSpPr>
      <dsp:spPr>
        <a:xfrm>
          <a:off x="2310125" y="1287272"/>
          <a:ext cx="611221" cy="1164674"/>
        </a:xfrm>
        <a:custGeom>
          <a:avLst/>
          <a:gdLst/>
          <a:ahLst/>
          <a:cxnLst/>
          <a:rect l="0" t="0" r="0" b="0"/>
          <a:pathLst>
            <a:path>
              <a:moveTo>
                <a:pt x="0" y="1164674"/>
              </a:moveTo>
              <a:lnTo>
                <a:pt x="305610" y="1164674"/>
              </a:lnTo>
              <a:lnTo>
                <a:pt x="305610" y="0"/>
              </a:lnTo>
              <a:lnTo>
                <a:pt x="61122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82853" y="1836726"/>
        <a:ext cx="65765" cy="65765"/>
      </dsp:txXfrm>
    </dsp:sp>
    <dsp:sp modelId="{614BAAFE-E076-4337-B206-6CC44190C1C8}">
      <dsp:nvSpPr>
        <dsp:cNvPr id="0" name=""/>
        <dsp:cNvSpPr/>
      </dsp:nvSpPr>
      <dsp:spPr>
        <a:xfrm rot="16200000">
          <a:off x="-607691" y="1986077"/>
          <a:ext cx="4903894" cy="931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Open Science Coalition</a:t>
          </a:r>
        </a:p>
      </dsp:txBody>
      <dsp:txXfrm>
        <a:off x="-607691" y="1986077"/>
        <a:ext cx="4903894" cy="931739"/>
      </dsp:txXfrm>
    </dsp:sp>
    <dsp:sp modelId="{EF741EF8-D4A5-49BF-A817-AA133FB8A019}">
      <dsp:nvSpPr>
        <dsp:cNvPr id="0" name=""/>
        <dsp:cNvSpPr/>
      </dsp:nvSpPr>
      <dsp:spPr>
        <a:xfrm>
          <a:off x="2921347" y="821402"/>
          <a:ext cx="3056106" cy="931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Political and public activism</a:t>
          </a:r>
        </a:p>
      </dsp:txBody>
      <dsp:txXfrm>
        <a:off x="2921347" y="821402"/>
        <a:ext cx="3056106" cy="931739"/>
      </dsp:txXfrm>
    </dsp:sp>
    <dsp:sp modelId="{DD853928-CB83-4E0E-8E06-2FCFB86CB8E4}">
      <dsp:nvSpPr>
        <dsp:cNvPr id="0" name=""/>
        <dsp:cNvSpPr/>
      </dsp:nvSpPr>
      <dsp:spPr>
        <a:xfrm>
          <a:off x="2921347" y="1986077"/>
          <a:ext cx="3056106" cy="931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Tools, services, and infrastructure</a:t>
          </a:r>
        </a:p>
      </dsp:txBody>
      <dsp:txXfrm>
        <a:off x="2921347" y="1986077"/>
        <a:ext cx="3056106" cy="931739"/>
      </dsp:txXfrm>
    </dsp:sp>
    <dsp:sp modelId="{BEAF9481-AE78-4E3A-80E2-512720BBAC33}">
      <dsp:nvSpPr>
        <dsp:cNvPr id="0" name=""/>
        <dsp:cNvSpPr/>
      </dsp:nvSpPr>
      <dsp:spPr>
        <a:xfrm>
          <a:off x="2921347" y="3150751"/>
          <a:ext cx="3056106" cy="931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Community engagement, training, and education</a:t>
          </a:r>
        </a:p>
      </dsp:txBody>
      <dsp:txXfrm>
        <a:off x="2921347" y="3150751"/>
        <a:ext cx="3056106" cy="931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9EA04-1B41-4572-9D37-B9933593A8BC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7B565-792B-4FF2-9B4D-FFDA499A6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380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9FD12-BC35-438F-860F-53BBA87192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FE5BE3-C095-45E6-9EAF-6709047A5297}" type="slidenum">
              <a:t>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CBCDB-A0F7-4586-BBF9-CB379B761D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94A14-2320-4E26-959D-0CDADDE633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7D3FC-519C-4647-81A6-D014F1FCA6E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3E91A7D-38D5-405A-B538-723038F30C70}" type="slidenum">
              <a:t>58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942D5A-82F2-4F05-B1C5-ACD40F46AB2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582EE-0899-4B01-B52D-98D98C73A6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33607-6257-4F29-AD27-0200ECED03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0D44262-4C82-454D-A12A-143129408A7E}" type="slidenum">
              <a:t>59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A23C20-7EB7-4018-BB1A-9F0FDFE2BC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21C4E-5438-48AF-9788-D0FE2C4799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8C766-20FB-4F17-AB49-36F285FDBE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070E285-6860-47B0-9B0C-014CD1CFAABE}" type="slidenum">
              <a:t>60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6D032-B747-4B46-A1DA-35B68FBEA9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A9C6D-E402-47E3-8761-F74BE5FD4B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A2599-1C88-434C-A82A-AD907B3A36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47F884-57DB-4993-B9A5-649D161437F4}" type="slidenum">
              <a:t>61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98233-446B-4C2D-B38E-04931B81E7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D3BD62-A59D-4470-8182-DFCF9B3DA8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E2C2A-C48E-413C-A851-62B0A66F3C1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BC6397-4F49-492D-8E89-22A9CDA16A76}" type="slidenum">
              <a:t>62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58933-6F3B-45BC-B241-B4F7C10CEF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76FBE8-A7BF-40F7-B380-30E3DFF622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489F4-31DC-4DA3-8CF5-E280299620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550496A-2817-4D25-AE87-60EFD8E07CE6}" type="slidenum">
              <a:t>63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E135C6-B91A-4998-B494-5C8185EB40A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EEDA11-98D4-4425-9576-81C805E7DC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03112-DFFE-4B8A-83C6-772D5F07D9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6F4A1CF-5707-4D15-8438-B02382711257}" type="slidenum">
              <a:t>64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D5E0C2-10E8-43AB-AF2A-4767FEE22E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2BFF7-106B-452D-A425-F068E15E95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EC794-32D7-419A-83A9-9FC285AB12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F5DD1CA-EE2A-43BA-BAE0-91E9F94F67E1}" type="slidenum">
              <a:t>65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03429E-9421-4DE5-9C57-DC355CC921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B1C06-BABE-441C-AC3F-778D378F2A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62737-D851-4275-A332-B3076C6199C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A549C43-4C58-4F2E-9DE4-7D096796896A}" type="slidenum">
              <a:t>66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B45D5-350A-4B83-814D-7064F327557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0CA35F-361E-429E-955A-E550530E00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3A2E6-E6B6-46CA-9CFA-8BDCCEED3C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5488564-DF2F-4F35-8297-33FCF3D3894B}" type="slidenum">
              <a:t>67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F232D-75F1-4E53-9654-4B15DD2490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49D732-A89E-4279-8CA8-3BCBDE06A9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9B71C-1F08-4DA5-A9ED-7F6A621558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F0F1E45-F188-4DDD-BDB1-57ABA18AE2FD}" type="slidenum">
              <a:t>11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F2837-04FE-4897-BDE9-CEAACEA674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455AA-A383-4B39-A267-24C0C09FEA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14939-ED6A-436B-922A-D7CFAAC1ED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29AFED4-280E-46F6-893B-85FE048AF598}" type="slidenum">
              <a:t>69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EB6EB-C740-4350-980C-3A5E938928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F0E8C-1533-4EF7-8B7F-B56FD1E68F4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463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0CDC-7BAA-4A9B-8C92-B15A356C9B2C}" type="slidenum">
              <a:rPr lang="de-DE" smtClean="0"/>
              <a:pPr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771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B4B9F-7EE5-42DE-A24D-A472EF54169D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162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32023-6899-4FEC-8289-6725449930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4EC9576-7C48-4EE7-BC92-D5A9F221AD37}" type="slidenum">
              <a:t>81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F79D3-F861-42A2-95E5-B520E28A81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FF978-8C9F-4F3C-B9C3-FA4C9C97B58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9B5AD-DFEF-4671-8098-C1301B6D29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35CC7C-7138-4AD0-AD9D-3BC5A01111A7}" type="slidenum">
              <a:t>20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050FF-9570-4D1D-A9E1-EB32C0D72E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AE3BC-7854-4BA9-9F1D-AE995B751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60468-9E4A-47C7-9C07-BC518EB9D4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B89D54E-CCD9-47AF-98A4-0F4BDEA9C9F9}" type="slidenum">
              <a:t>52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B6904-3B11-47C8-A202-9BB5CD67BC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50177-FB6D-4E0B-82D6-50D0EDBF9E4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781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27414-4F3D-4728-A74C-4A5E0CEC29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D4A0013-0BD3-4717-ACCE-4273C76D06FF}" type="slidenum">
              <a:t>53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B7014-549F-4A61-9AA7-BA04EA7974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311E1-1965-4C51-A2FC-FA3D526D36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E0736-F7F1-4EAD-9655-57F4AB5582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2C5EB37-BEE1-4F12-B7F5-206AD68CC932}" type="slidenum">
              <a:t>54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A5FA30-1358-4CF5-89AF-A8AA8B8926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0C563A-DF15-4DBE-BA3D-3A5D07C144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6E3BE-E347-46AA-96D7-96E88169FA4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676F59F-D4EB-4FEF-8884-0AE91BE2A8B7}" type="slidenum">
              <a:t>55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3806E4-1539-4B29-90FE-29A4B13A6A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08EC0-CC70-410E-893C-D26D1C9C0F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9584C-6763-4F95-AC04-AE546D343E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204348-A266-43A7-B25E-DF8C990C0DFE}" type="slidenum">
              <a:t>56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EDC99-E1EB-4BC7-B5AD-E5488BCB33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9B647-3F2C-4CC7-8142-ECA933774F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4CDD7-0318-4A2A-96F0-EA57293F04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BA1B382-0940-4936-8B12-D17DD2614C29}" type="slidenum">
              <a:t>57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12793-0FEB-4436-8348-1951FF50A2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B43687-DBCD-4854-B2A0-CC9739E8A8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445C-77F2-47AD-B359-49A8502C5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5F21D-A26B-4ACF-87DC-12BC315B9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B43F0-50A1-4D6C-9C17-EA98C063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55AF-034F-4715-AA68-3232A479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05336-899E-482A-862E-115D92CB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522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12196-703F-4DF4-9F95-A1F7C7F0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D4B7A-38C2-4309-BD76-0261658E1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E8418-5FBD-42BD-ABC6-5446B9D75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D0602-261A-4F0C-9384-A3BA0D26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1EB03-6827-451B-8811-6171873C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91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5A1E6-AABF-4B3B-9FA0-C57B1DDDEA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E60DE-3972-43F5-89AE-2ABADD774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F8322-62B0-4B5E-B324-5F0C7EB7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DA204-14F7-445D-8383-5C3DCA120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203FB-CD92-493F-BFCB-9F3C57F2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92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91F6-3B1E-431E-AA70-60AEDF00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EDF10-0137-4860-96B2-7E1C510C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ABE95-6E2F-4F1C-9371-91F30D42E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458F6-88B1-43E3-98F1-FA6A50F8C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EAF6-681E-463F-AEEF-54395DDF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42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9090-5F3B-4C07-8179-B5812E7B0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D0020-DD4F-4540-944F-C780416BE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D444D-7763-410B-A2DB-EDDD89280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732FD-F0DA-45EE-8FDF-F63E438D8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400FD-078F-42E1-B8CC-372B7F1C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8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E171-8D87-412F-A6AD-9EA596A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0CED8-C2EE-46AF-8581-52999BC17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5D482-7BBE-401C-8E07-094EA7594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8CB34-49BD-4051-A0CE-60CFE362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367A3-8647-49D9-8B2E-46BEE3200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800D3-5F60-47AE-B92A-9580A0E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78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9F1-FE28-4A31-B6A9-086A146C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A7F87-41D0-42E5-A354-A2134C60E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E6F67-21E6-4C1A-92D2-3EF54E561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5177D-6E5A-4BFB-9722-E309E5C54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C4A90-849D-49B5-A157-7601066F2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7B5A06-006D-4FFA-A4D3-0721231D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40A43C-D9E4-4C6B-A694-9A26D09D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1F0FDE-784E-4472-862F-0ED13DF6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46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06C2-BDBF-41E6-BB65-BED0F680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01E85-69DC-48F5-BE50-1664D7EA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67625-5D23-4322-B1A4-7E02C08C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1C5A8-6986-4AF6-ABF3-058012E7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91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57F98-58EC-4845-ADEF-DC4775C2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3EF26-EE91-4469-9D41-F75AE4E8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7130-3D56-4853-8E84-11ABD08D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3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90F3B-228B-44BE-9DB6-6AC970EF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D508-D06A-4126-83AD-ADD7E3ED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215D8-C469-4A78-9EDF-C2F58B30C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B586F-CCBB-4557-AC8C-3EFD6197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74F84-F480-46A8-93D0-2072E37D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17586-99A3-4F56-A74F-98E8323D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0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014E-1ABA-4859-9B6B-09F02FA3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0D749-60E6-41FF-A7EB-E1E16297B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811E9-6256-4CBF-B1AC-F9652190C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08C6E-81BD-4C15-A2C4-8B9848C6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A527C-D52B-49C7-8F38-33A6DFF6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31570-3624-45C2-9234-8FA932AB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22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24BACB-7DD6-41F3-BBF8-5CAAAA36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35071-F28E-4A00-A487-6573B356A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BBFB9-6F6F-4ED2-8F0E-85418B12E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CC8C2-BD51-4AB9-AF2F-C47ED553A53F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14D6F-33FD-4D0D-8B00-5A6C47445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ABF81-F404-497E-85AD-916EF332A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6122-07F4-48BC-85C6-C5B7A052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02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ox.ac.uk/~phys1213/ReproAtASC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orcid.org/0000-0001-7794-0218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digital-single-market/en/news/open-innovation-open-science-open-world-vision-europe" TargetMode="External"/><Relationship Id="rId2" Type="http://schemas.openxmlformats.org/officeDocument/2006/relationships/hyperlink" Target="https://en.wikipedia.org/wiki/Open_scie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itter.com/protohedgeho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14829631730544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nomebiology.biomedcentral.com/articles/10.1186/s13059-015-0669-2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twitter.com/protohedgeho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ce11.org/group/fairgroup/fairprinciple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lideshare.net/OpenAIRE_eu/peer-review-in-the-age-of-open-science" TargetMode="External"/><Relationship Id="rId4" Type="http://schemas.openxmlformats.org/officeDocument/2006/relationships/hyperlink" Target="https://cos.io/our-services/top-guidelin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oi.org/10.5281/zenodo.128557" TargetMode="External"/><Relationship Id="rId4" Type="http://schemas.openxmlformats.org/officeDocument/2006/relationships/hyperlink" Target="https://paywallthemovie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hyperlink" Target="http://twitter.com/protohedgeho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www.timeshighereducation.com/blog/linking-impact-factor-open-access-charges-creates-more-inequality-academic-publishing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twitter.com/protohedgeho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ossilsandshit.com/response-to-president-paul-hofheinz-of-the-lisbon-council-regarding-elsevier-and-the-open-science-monitor/" TargetMode="Externa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1405079#.W5dYdej7RPY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1443395?#.W724P2j7RPY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twitter.com/protohedgehog" TargetMode="External"/><Relationship Id="rId4" Type="http://schemas.openxmlformats.org/officeDocument/2006/relationships/hyperlink" Target="https://docdrop.org/pdf/Annex-to-letter-to-Jon-Tennant-1--BbPfR.pdf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twitter.com/protohedgeho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blahah404/status/608609909903634432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witter.com/protohedgehog" TargetMode="External"/><Relationship Id="rId5" Type="http://schemas.openxmlformats.org/officeDocument/2006/relationships/hyperlink" Target="http://sci-hub.tw/" TargetMode="Externa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al.archives-ouvertes.fr/hal-01816693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www.opencon2018.org/opencon_2018_latam" TargetMode="External"/><Relationship Id="rId4" Type="http://schemas.openxmlformats.org/officeDocument/2006/relationships/hyperlink" Target="http://twitter.com/protohedgeho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j.com/articles/4375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twitter.com/protohedgeho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hyperlink" Target="https://www.timeshighereducation.com/blog/why-open-access-publishing-growing-latin-america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://twitter.com/protohedgehog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hyperlink" Target="https://health-policy-systems.biomedcentral.com/articles/10.1186/s12961-017-0235-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hyopenresearch.org/" TargetMode="External"/><Relationship Id="rId3" Type="http://schemas.openxmlformats.org/officeDocument/2006/relationships/hyperlink" Target="http://f1000research.com/articles/5-632/v3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erj.com/articles/175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://twitter.com/protohedgeho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ib.ki.se/en/publish-analyse/open-acces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lifesciences.org/articles/16800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twitter.com/protohedgeho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witter.com/protohedgehog" TargetMode="External"/><Relationship Id="rId4" Type="http://schemas.openxmlformats.org/officeDocument/2006/relationships/hyperlink" Target="http://roarmap.eprints.org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://twitter.com/protohedgehog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http://twitter.com/protohedgehog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parliament.uk/pa/cm201314/cmselect/cmbis/99/9905.htm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twitter.com/protohedgeho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tsallstandtogether.wordpress.com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OpenScienceMOO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hyopenresearch.org/impactfactor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itter.com/protohedgeho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-science-mooc-invite.herokuapp.com/" TargetMode="External"/><Relationship Id="rId2" Type="http://schemas.openxmlformats.org/officeDocument/2006/relationships/hyperlink" Target="https://openmooc-ers-slackin.herokuapp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witter.com/protohedgehog" TargetMode="Externa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://twitter.com/protohedgehog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etup.com/Berlin-Open-Science-Meetup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twitter.com/protohedgehog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jrost.org/" TargetMode="External"/><Relationship Id="rId13" Type="http://schemas.openxmlformats.org/officeDocument/2006/relationships/diagramLayout" Target="../diagrams/layout4.xml"/><Relationship Id="rId18" Type="http://schemas.openxmlformats.org/officeDocument/2006/relationships/hyperlink" Target="http://elephantinthelab.org/do-we-need-an-open-science-coalition/" TargetMode="External"/><Relationship Id="rId3" Type="http://schemas.openxmlformats.org/officeDocument/2006/relationships/hyperlink" Target="https://www.scienceeurope.org/coalition-s/" TargetMode="External"/><Relationship Id="rId7" Type="http://schemas.openxmlformats.org/officeDocument/2006/relationships/hyperlink" Target="https://www.openaire.eu/" TargetMode="External"/><Relationship Id="rId12" Type="http://schemas.openxmlformats.org/officeDocument/2006/relationships/diagramData" Target="../diagrams/data4.xml"/><Relationship Id="rId17" Type="http://schemas.openxmlformats.org/officeDocument/2006/relationships/hyperlink" Target="http://twitter.com/protohedgehog" TargetMode="External"/><Relationship Id="rId2" Type="http://schemas.openxmlformats.org/officeDocument/2006/relationships/hyperlink" Target="http://osiglobal.org/" TargetMode="Externa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aj.org/" TargetMode="External"/><Relationship Id="rId11" Type="http://schemas.openxmlformats.org/officeDocument/2006/relationships/hyperlink" Target="https://www.force11.org/group/scholarly-commons-working-group" TargetMode="External"/><Relationship Id="rId5" Type="http://schemas.openxmlformats.org/officeDocument/2006/relationships/hyperlink" Target="https://ocsdnet.org/" TargetMode="External"/><Relationship Id="rId15" Type="http://schemas.openxmlformats.org/officeDocument/2006/relationships/diagramColors" Target="../diagrams/colors4.xml"/><Relationship Id="rId10" Type="http://schemas.openxmlformats.org/officeDocument/2006/relationships/hyperlink" Target="https://open-scholarship-strategy.github.io/site/" TargetMode="External"/><Relationship Id="rId4" Type="http://schemas.openxmlformats.org/officeDocument/2006/relationships/hyperlink" Target="http://scielo.org/php/index.php" TargetMode="External"/><Relationship Id="rId9" Type="http://schemas.openxmlformats.org/officeDocument/2006/relationships/hyperlink" Target="https://opensciencemooc.eu/modules/" TargetMode="External"/><Relationship Id="rId14" Type="http://schemas.openxmlformats.org/officeDocument/2006/relationships/diagramQuickStyle" Target="../diagrams/quickStyle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ournals.plos.org/plosone/article?id=10.1371/journal.pone.0193148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hyperlink" Target="https://doi.org/10.1093/femsle/fny204" TargetMode="Externa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witter.com/protohedgehog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mediacentre/events/meetings/2015/un-sustainable-development-summit/en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elephantinthelab.org/do-we-need-an-open-science-coalition/" TargetMode="External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5.jpg"/><Relationship Id="rId7" Type="http://schemas.openxmlformats.org/officeDocument/2006/relationships/hyperlink" Target="mailto:info@opensciencemooc.eu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OpenScienceMOOC" TargetMode="External"/><Relationship Id="rId5" Type="http://schemas.openxmlformats.org/officeDocument/2006/relationships/hyperlink" Target="https://opensciencemooc.eu/" TargetMode="External"/><Relationship Id="rId4" Type="http://schemas.openxmlformats.org/officeDocument/2006/relationships/hyperlink" Target="https://github.com/OpenScienceMOOC" TargetMode="External"/><Relationship Id="rId9" Type="http://schemas.openxmlformats.org/officeDocument/2006/relationships/hyperlink" Target="http://twitter.com/protohedgehog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51C061-EE04-4E7B-86A0-69030AA2E18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481899" y="854816"/>
            <a:ext cx="6855141" cy="38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4720" y="4680512"/>
            <a:ext cx="9493280" cy="1655762"/>
          </a:xfrm>
        </p:spPr>
        <p:txBody>
          <a:bodyPr>
            <a:normAutofit/>
          </a:bodyPr>
          <a:lstStyle/>
          <a:p>
            <a:r>
              <a:rPr lang="en-GB" dirty="0" err="1"/>
              <a:t>Dr.</a:t>
            </a:r>
            <a:r>
              <a:rPr lang="en-GB" dirty="0"/>
              <a:t> Jon Tennant</a:t>
            </a:r>
          </a:p>
          <a:p>
            <a:r>
              <a:rPr lang="en-GB" dirty="0"/>
              <a:t>Institute for Globally Distributed Open Research and Education (IGDORE) </a:t>
            </a:r>
          </a:p>
          <a:p>
            <a:r>
              <a:rPr lang="de-DE" dirty="0"/>
              <a:t>F</a:t>
            </a:r>
            <a:r>
              <a:rPr lang="en-GB" dirty="0" err="1"/>
              <a:t>ounder</a:t>
            </a:r>
            <a:r>
              <a:rPr lang="en-GB" dirty="0"/>
              <a:t> Open Science MOOC; </a:t>
            </a:r>
            <a:r>
              <a:rPr lang="en-GB" dirty="0" err="1"/>
              <a:t>paleorXiv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A11221-4659-4604-9229-F998A8911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509824"/>
              </p:ext>
            </p:extLst>
          </p:nvPr>
        </p:nvGraphicFramePr>
        <p:xfrm>
          <a:off x="7602488" y="6175817"/>
          <a:ext cx="4680220" cy="548640"/>
        </p:xfrm>
        <a:graphic>
          <a:graphicData uri="http://schemas.openxmlformats.org/drawingml/2006/table">
            <a:tbl>
              <a:tblPr/>
              <a:tblGrid>
                <a:gridCol w="4680220">
                  <a:extLst>
                    <a:ext uri="{9D8B030D-6E8A-4147-A177-3AD203B41FA5}">
                      <a16:colId xmlns:a16="http://schemas.microsoft.com/office/drawing/2014/main" val="772153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Seminar on Reproducibility and Open Research</a:t>
                      </a:r>
                      <a:endParaRPr lang="en-GB" b="1" i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/>
                      <a:r>
                        <a:rPr lang="en-GB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 October, Oxford, UK</a:t>
                      </a:r>
                      <a:endParaRPr lang="en-GB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7116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00CD5E0-DB0B-452C-A348-E3F3892C047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2741" y="318209"/>
            <a:ext cx="2003550" cy="12480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7ACB03-CD68-408F-939A-A683C6CEF7EA}"/>
              </a:ext>
            </a:extLst>
          </p:cNvPr>
          <p:cNvSpPr/>
          <p:nvPr/>
        </p:nvSpPr>
        <p:spPr>
          <a:xfrm>
            <a:off x="170798" y="6355125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  <a:hlinkClick r:id="rId5"/>
              </a:rPr>
              <a:t>https://orcid.org/0000-0001-7794-0218</a:t>
            </a:r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</a:rPr>
              <a:t>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6B94E-DF54-41E8-82E3-5CC01350AA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8849" r="6258" b="26061"/>
          <a:stretch/>
        </p:blipFill>
        <p:spPr>
          <a:xfrm>
            <a:off x="8339328" y="150440"/>
            <a:ext cx="3701493" cy="12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4394A6-E6C0-4E2E-A1C5-A66BF948E06B}"/>
              </a:ext>
            </a:extLst>
          </p:cNvPr>
          <p:cNvSpPr/>
          <p:nvPr/>
        </p:nvSpPr>
        <p:spPr>
          <a:xfrm>
            <a:off x="1732109" y="1372381"/>
            <a:ext cx="89033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Open Sans"/>
              </a:rPr>
              <a:t>For researchers, it‘s like going to a restaurant, bringing all of your own ingredients, cooking the meal yourself, and then being charged $40 for a waiter to bring it out on a plate for you.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C8DFA6-68F1-465B-ABF4-F5B0FDA9AA3F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80E8B-CA1F-418A-86E2-2345AEC5EF6E}"/>
              </a:ext>
            </a:extLst>
          </p:cNvPr>
          <p:cNvSpPr/>
          <p:nvPr/>
        </p:nvSpPr>
        <p:spPr>
          <a:xfrm>
            <a:off x="3266752" y="5228138"/>
            <a:ext cx="550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/>
            <a:r>
              <a:rPr lang="en-GB" dirty="0">
                <a:latin typeface="Open Sans"/>
              </a:rPr>
              <a:t>You are the provider, the product, and the consumer.</a:t>
            </a:r>
          </a:p>
        </p:txBody>
      </p:sp>
    </p:spTree>
    <p:extLst>
      <p:ext uri="{BB962C8B-B14F-4D97-AF65-F5344CB8AC3E}">
        <p14:creationId xmlns:p14="http://schemas.microsoft.com/office/powerpoint/2010/main" val="185319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7F8D-B80D-44E0-B5A6-568649260C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15745" y="131547"/>
            <a:ext cx="9906000" cy="1477963"/>
          </a:xfrm>
        </p:spPr>
        <p:txBody>
          <a:bodyPr/>
          <a:lstStyle/>
          <a:p>
            <a:pPr lvl="0"/>
            <a:r>
              <a:rPr lang="en-GB" dirty="0"/>
              <a:t>Why Open Science </a:t>
            </a:r>
            <a:r>
              <a:rPr lang="en-GB" i="1" dirty="0"/>
              <a:t>now</a:t>
            </a:r>
            <a:r>
              <a:rPr lang="en-GB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F0164-6484-4FDA-A04D-7C856B93C4A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08561" y="1608161"/>
            <a:ext cx="7433452" cy="4277449"/>
          </a:xfrm>
        </p:spPr>
        <p:txBody>
          <a:bodyPr anchor="ctr">
            <a:normAutofit lnSpcReduction="10000"/>
          </a:bodyPr>
          <a:lstStyle/>
          <a:p>
            <a:pPr marL="0" lvl="0" indent="0" algn="ctr">
              <a:buNone/>
            </a:pPr>
            <a:r>
              <a:rPr lang="en-GB" sz="4000" dirty="0"/>
              <a:t>Things are getting worse</a:t>
            </a:r>
          </a:p>
          <a:p>
            <a:pPr lvl="1" algn="ctr"/>
            <a:r>
              <a:rPr lang="en-GB" dirty="0"/>
              <a:t>Lower public trust in science</a:t>
            </a:r>
          </a:p>
          <a:p>
            <a:pPr lvl="1" algn="ctr"/>
            <a:r>
              <a:rPr lang="en-GB" dirty="0"/>
              <a:t>Co-option of Open Science</a:t>
            </a:r>
          </a:p>
          <a:p>
            <a:pPr lvl="1" algn="ctr"/>
            <a:r>
              <a:rPr lang="en-GB" dirty="0"/>
              <a:t>Commercial interests strengthening</a:t>
            </a:r>
          </a:p>
          <a:p>
            <a:pPr lvl="1" algn="ctr"/>
            <a:r>
              <a:rPr lang="en-GB" dirty="0"/>
              <a:t>Ownership of scholarly infrastructure</a:t>
            </a:r>
            <a:br>
              <a:rPr lang="en-GB" dirty="0"/>
            </a:br>
            <a:endParaRPr lang="en-GB" dirty="0"/>
          </a:p>
          <a:p>
            <a:pPr marL="0" lvl="0" indent="0" algn="ctr">
              <a:buNone/>
            </a:pPr>
            <a:r>
              <a:rPr lang="en-GB" sz="4000" dirty="0"/>
              <a:t>We have to act </a:t>
            </a:r>
            <a:r>
              <a:rPr lang="en-GB" sz="4000" b="1" dirty="0"/>
              <a:t>now</a:t>
            </a:r>
            <a:r>
              <a:rPr lang="en-GB" sz="4000" dirty="0"/>
              <a:t>, as a global community and take control of [Open] Science.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89EAA-5C36-4D3B-87FC-D038DBEEDB74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7" name="Picture 2" descr="Image result for we destroyed the planet">
            <a:extLst>
              <a:ext uri="{FF2B5EF4-FFF2-40B4-BE49-F238E27FC236}">
                <a16:creationId xmlns:a16="http://schemas.microsoft.com/office/drawing/2014/main" id="{F107A61D-2711-4531-91AE-F49A18A9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91" y="1519068"/>
            <a:ext cx="3782044" cy="381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864" y="350861"/>
            <a:ext cx="10515600" cy="1325563"/>
          </a:xfrm>
        </p:spPr>
        <p:txBody>
          <a:bodyPr/>
          <a:lstStyle/>
          <a:p>
            <a:r>
              <a:rPr lang="en-GB" dirty="0"/>
              <a:t>But...what is “Open Science”, exactly?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091" y="1925610"/>
            <a:ext cx="11298157" cy="43138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000" b="1" dirty="0">
                <a:latin typeface="Open Sans"/>
              </a:rPr>
              <a:t>Open Science</a:t>
            </a:r>
            <a:r>
              <a:rPr lang="en-GB" sz="2000" dirty="0">
                <a:latin typeface="Open Sans"/>
              </a:rPr>
              <a:t> is the movement to make scientific research, data and dissemination accessible to all levels of an inquiring society, amateur or professional. (</a:t>
            </a:r>
            <a:r>
              <a:rPr lang="en-GB" sz="2000" dirty="0">
                <a:latin typeface="Open Sans"/>
                <a:hlinkClick r:id="rId2"/>
              </a:rPr>
              <a:t>Wikipedia</a:t>
            </a:r>
            <a:r>
              <a:rPr lang="en-GB" sz="2000" dirty="0">
                <a:latin typeface="Open Sans"/>
              </a:rPr>
              <a:t>)</a:t>
            </a:r>
            <a:endParaRPr lang="de-DE" sz="2000" dirty="0">
              <a:latin typeface="Open Sans"/>
            </a:endParaRPr>
          </a:p>
          <a:p>
            <a:pPr marL="0" indent="0" algn="ctr">
              <a:buNone/>
            </a:pPr>
            <a:r>
              <a:rPr lang="de-DE" sz="2000" dirty="0" err="1">
                <a:latin typeface="Open Sans"/>
              </a:rPr>
              <a:t>or</a:t>
            </a:r>
            <a:r>
              <a:rPr lang="en-GB" sz="2000" dirty="0">
                <a:latin typeface="Open Sans"/>
              </a:rPr>
              <a:t>…</a:t>
            </a:r>
            <a:br>
              <a:rPr lang="en-GB" sz="2000" dirty="0">
                <a:latin typeface="Open Sans"/>
              </a:rPr>
            </a:br>
            <a:endParaRPr lang="en-GB" sz="2000" dirty="0">
              <a:latin typeface="Open Sans"/>
            </a:endParaRPr>
          </a:p>
          <a:p>
            <a:pPr marL="0" indent="0" algn="ctr">
              <a:buNone/>
            </a:pPr>
            <a:r>
              <a:rPr lang="en-GB" sz="2000" b="1" dirty="0">
                <a:latin typeface="Open Sans"/>
              </a:rPr>
              <a:t>Open Science</a:t>
            </a:r>
            <a:r>
              <a:rPr lang="en-GB" sz="2000" dirty="0">
                <a:latin typeface="Open Sans"/>
              </a:rPr>
              <a:t> represents a new approach to the scientific process based on cooperative work and new ways of diffusing knowledge by using digital technologies and new collaborative tools. (</a:t>
            </a:r>
            <a:r>
              <a:rPr lang="en-GB" sz="2000" dirty="0">
                <a:latin typeface="Open Sans"/>
                <a:hlinkClick r:id="rId3"/>
              </a:rPr>
              <a:t>European Commission</a:t>
            </a:r>
            <a:r>
              <a:rPr lang="en-GB" sz="2000" dirty="0">
                <a:latin typeface="Open Sans"/>
              </a:rPr>
              <a:t>)</a:t>
            </a:r>
          </a:p>
          <a:p>
            <a:pPr marL="0" indent="0" algn="ctr">
              <a:buNone/>
            </a:pPr>
            <a:endParaRPr lang="de-DE" sz="2000" dirty="0">
              <a:latin typeface="Open Sans"/>
            </a:endParaRPr>
          </a:p>
          <a:p>
            <a:pPr marL="0" indent="0" algn="ctr">
              <a:buNone/>
            </a:pPr>
            <a:r>
              <a:rPr lang="de-DE" sz="2000" dirty="0" err="1">
                <a:latin typeface="Open Sans"/>
              </a:rPr>
              <a:t>or</a:t>
            </a:r>
            <a:r>
              <a:rPr lang="en-GB" sz="2000" dirty="0">
                <a:latin typeface="Open Sans"/>
              </a:rPr>
              <a:t>…</a:t>
            </a:r>
          </a:p>
          <a:p>
            <a:pPr marL="0" indent="0" algn="ctr">
              <a:buNone/>
            </a:pPr>
            <a:r>
              <a:rPr lang="en-GB" sz="2000" b="1" dirty="0">
                <a:latin typeface="Open Sans"/>
              </a:rPr>
              <a:t>Open Science </a:t>
            </a:r>
            <a:r>
              <a:rPr lang="en-GB" sz="2000" dirty="0">
                <a:latin typeface="Open Sans"/>
              </a:rPr>
              <a:t>is a value-based approach to science in order to help address the major challenges to society, and undo the damage that commercial interests have done in the last half century. (Moi)</a:t>
            </a:r>
          </a:p>
          <a:p>
            <a:pPr marL="0" indent="0" algn="ctr">
              <a:buNone/>
            </a:pPr>
            <a:endParaRPr lang="en-GB" sz="2000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EB4453-4CB1-44D3-AA57-DA8D3861A884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21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D9845-EBC4-4073-B5A1-4F722B531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65" y="1202472"/>
            <a:ext cx="5123757" cy="2218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6454B3-7B85-4F93-8173-DC58A302245B}"/>
              </a:ext>
            </a:extLst>
          </p:cNvPr>
          <p:cNvSpPr txBox="1"/>
          <p:nvPr/>
        </p:nvSpPr>
        <p:spPr>
          <a:xfrm>
            <a:off x="737913" y="3858199"/>
            <a:ext cx="462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Open Sans"/>
              </a:rPr>
              <a:t>“Open Science is transparent and accessible knowledge that is shared and developed through collaborative networks.”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2C679-1560-4674-88A9-6AA66EC43122}"/>
              </a:ext>
            </a:extLst>
          </p:cNvPr>
          <p:cNvSpPr/>
          <p:nvPr/>
        </p:nvSpPr>
        <p:spPr>
          <a:xfrm>
            <a:off x="309987" y="6488668"/>
            <a:ext cx="8181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3"/>
              </a:rPr>
              <a:t>https://www.sciencedirect.com/science/article/abs/pii/S0148296317305441</a:t>
            </a:r>
            <a:r>
              <a:rPr lang="en-GB" sz="1300" dirty="0">
                <a:latin typeface="Open San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E474D-FF79-4B0C-AF81-04920F1A1993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472AA-5F4C-4740-B993-7FB162847DC0}"/>
              </a:ext>
            </a:extLst>
          </p:cNvPr>
          <p:cNvSpPr txBox="1"/>
          <p:nvPr/>
        </p:nvSpPr>
        <p:spPr>
          <a:xfrm>
            <a:off x="717454" y="5092907"/>
            <a:ext cx="4625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THIS IS </a:t>
            </a:r>
            <a:r>
              <a:rPr lang="en-GB" sz="4800" b="1" u="sng" dirty="0"/>
              <a:t>VERY BAD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9A2AD-C0F6-42D3-95E8-A6758DF1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487" y="1375960"/>
            <a:ext cx="6054348" cy="20154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6F4D61-A302-4451-BFBB-6F4885F3E427}"/>
              </a:ext>
            </a:extLst>
          </p:cNvPr>
          <p:cNvSpPr/>
          <p:nvPr/>
        </p:nvSpPr>
        <p:spPr>
          <a:xfrm>
            <a:off x="5862437" y="3805890"/>
            <a:ext cx="5579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Open Sans"/>
              </a:rPr>
              <a:t>“Open science describes the practice of carrying out scientific research in a completely transparent manner, and making the results of that research available to everyone. Isn’t that just ‘science’?”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844058-D1AC-4C64-8F29-819358FA567D}"/>
              </a:ext>
            </a:extLst>
          </p:cNvPr>
          <p:cNvSpPr/>
          <p:nvPr/>
        </p:nvSpPr>
        <p:spPr>
          <a:xfrm>
            <a:off x="1979215" y="364105"/>
            <a:ext cx="8233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Open Sans"/>
              </a:rPr>
              <a:t>I feel like often we talk about “open science” as a different entity to “science”.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A1C191-5DD8-479C-9FC9-79FBE8B693FC}"/>
              </a:ext>
            </a:extLst>
          </p:cNvPr>
          <p:cNvSpPr/>
          <p:nvPr/>
        </p:nvSpPr>
        <p:spPr>
          <a:xfrm>
            <a:off x="309987" y="6190137"/>
            <a:ext cx="62135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6"/>
              </a:rPr>
              <a:t>https://genomebiology.biomedcentral.com/articles/10.1186/s13059-015-0669-2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166AA5-AF01-4029-AC66-3852808A7AA7}"/>
              </a:ext>
            </a:extLst>
          </p:cNvPr>
          <p:cNvSpPr txBox="1"/>
          <p:nvPr/>
        </p:nvSpPr>
        <p:spPr>
          <a:xfrm>
            <a:off x="6082666" y="5092907"/>
            <a:ext cx="5139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THIS IS </a:t>
            </a:r>
            <a:r>
              <a:rPr lang="en-GB" sz="4800" b="1" u="sng" dirty="0"/>
              <a:t>VERY GOOD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A8CA0-66F1-4F0A-9286-5FEAC96BB42B}"/>
              </a:ext>
            </a:extLst>
          </p:cNvPr>
          <p:cNvSpPr txBox="1"/>
          <p:nvPr/>
        </p:nvSpPr>
        <p:spPr>
          <a:xfrm>
            <a:off x="7748025" y="3449179"/>
            <a:ext cx="180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@</a:t>
            </a:r>
            <a:r>
              <a:rPr lang="de-DE" dirty="0" err="1"/>
              <a:t>biomickwatson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40C611-9C7B-4D0D-AA98-1C2430496B08}"/>
              </a:ext>
            </a:extLst>
          </p:cNvPr>
          <p:cNvSpPr txBox="1"/>
          <p:nvPr/>
        </p:nvSpPr>
        <p:spPr>
          <a:xfrm>
            <a:off x="6258560" y="5883139"/>
            <a:ext cx="268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But could still be improved</a:t>
            </a:r>
          </a:p>
        </p:txBody>
      </p:sp>
    </p:spTree>
    <p:extLst>
      <p:ext uri="{BB962C8B-B14F-4D97-AF65-F5344CB8AC3E}">
        <p14:creationId xmlns:p14="http://schemas.microsoft.com/office/powerpoint/2010/main" val="11991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6EDFDE-2243-4DD3-A875-7708527D4E91}"/>
              </a:ext>
            </a:extLst>
          </p:cNvPr>
          <p:cNvSpPr txBox="1"/>
          <p:nvPr/>
        </p:nvSpPr>
        <p:spPr>
          <a:xfrm>
            <a:off x="622844" y="1313292"/>
            <a:ext cx="10660852" cy="5431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Because OS has become a poorly-defined </a:t>
            </a:r>
            <a:r>
              <a:rPr lang="en-GB" sz="2600" b="1" dirty="0"/>
              <a:t>process- based</a:t>
            </a:r>
            <a:r>
              <a:rPr lang="en-GB" sz="2600" dirty="0"/>
              <a:t> concept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Divorced from any human, </a:t>
            </a:r>
            <a:r>
              <a:rPr lang="en-GB" sz="2600" b="1" dirty="0"/>
              <a:t>value-based</a:t>
            </a:r>
            <a:r>
              <a:rPr lang="en-GB" sz="2600" dirty="0"/>
              <a:t> element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Treated as distinct from ‘good’ science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This makes it very easy AGAIN for commercial interests to co-opt </a:t>
            </a:r>
            <a:br>
              <a:rPr lang="en-GB" sz="2600" dirty="0"/>
            </a:br>
            <a:r>
              <a:rPr lang="en-GB" sz="2600" dirty="0"/>
              <a:t>(which they are)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Or to be used as a political slogan to gain brownie points </a:t>
            </a:r>
            <a:br>
              <a:rPr lang="en-GB" sz="2600" dirty="0"/>
            </a:br>
            <a:r>
              <a:rPr lang="en-GB" sz="2600" dirty="0"/>
              <a:t>(which it also is)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00" dirty="0"/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Or is this just a case of scholarly pedantry…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B20E83-DBB8-4E70-9504-13181EB5364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75B355-6B4C-4CC0-A28F-F607F9CEEE74}"/>
              </a:ext>
            </a:extLst>
          </p:cNvPr>
          <p:cNvSpPr/>
          <p:nvPr/>
        </p:nvSpPr>
        <p:spPr>
          <a:xfrm>
            <a:off x="1979215" y="364105"/>
            <a:ext cx="8233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Open Sans"/>
              </a:rPr>
              <a:t>What’s the fuss?</a:t>
            </a:r>
          </a:p>
        </p:txBody>
      </p:sp>
    </p:spTree>
    <p:extLst>
      <p:ext uri="{BB962C8B-B14F-4D97-AF65-F5344CB8AC3E}">
        <p14:creationId xmlns:p14="http://schemas.microsoft.com/office/powerpoint/2010/main" val="172223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aw.github.com/Protohedgehog/Open-Scholarship-Strategy/master/image_0.png">
            <a:extLst>
              <a:ext uri="{FF2B5EF4-FFF2-40B4-BE49-F238E27FC236}">
                <a16:creationId xmlns:a16="http://schemas.microsoft.com/office/drawing/2014/main" id="{B1D9EBBF-EB43-4B51-878C-8E6A7E7E4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raw.github.com/Protohedgehog/Open-Scholarship-Strategy/master/image_3.png">
            <a:extLst>
              <a:ext uri="{FF2B5EF4-FFF2-40B4-BE49-F238E27FC236}">
                <a16:creationId xmlns:a16="http://schemas.microsoft.com/office/drawing/2014/main" id="{5D4DAD84-AA1A-49C7-9BEF-C0EECC2D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433"/>
            <a:ext cx="12192000" cy="69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D12FD8-5D75-4D43-B3A6-6B6B58C08A36}"/>
              </a:ext>
            </a:extLst>
          </p:cNvPr>
          <p:cNvSpPr/>
          <p:nvPr/>
        </p:nvSpPr>
        <p:spPr>
          <a:xfrm>
            <a:off x="8802461" y="5284707"/>
            <a:ext cx="3038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FAIR principles</a:t>
            </a:r>
            <a:endParaRPr lang="en-GB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4"/>
              </a:rPr>
              <a:t>TOP guidelines</a:t>
            </a:r>
            <a:endParaRPr lang="en-GB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00CB9-9BCB-4423-9420-E4CB738F7A44}"/>
              </a:ext>
            </a:extLst>
          </p:cNvPr>
          <p:cNvSpPr/>
          <p:nvPr/>
        </p:nvSpPr>
        <p:spPr>
          <a:xfrm>
            <a:off x="123824" y="6508095"/>
            <a:ext cx="7000875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292E"/>
                </a:solidFill>
                <a:latin typeface="-apple-system"/>
              </a:rPr>
              <a:t>Principles of Open Scholarship, by Tony Ross-</a:t>
            </a:r>
            <a:r>
              <a:rPr lang="en-GB" dirty="0" err="1">
                <a:solidFill>
                  <a:srgbClr val="24292E"/>
                </a:solidFill>
                <a:latin typeface="-apple-system"/>
              </a:rPr>
              <a:t>Hellauer</a:t>
            </a:r>
            <a:r>
              <a:rPr lang="en-GB" dirty="0">
                <a:solidFill>
                  <a:srgbClr val="24292E"/>
                </a:solidFill>
                <a:latin typeface="-apple-system"/>
              </a:rPr>
              <a:t> (</a:t>
            </a:r>
            <a:r>
              <a:rPr lang="en-GB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r>
              <a:rPr lang="en-GB" dirty="0">
                <a:solidFill>
                  <a:srgbClr val="24292E"/>
                </a:solidFill>
                <a:latin typeface="-apple-system"/>
              </a:rPr>
              <a:t>, CC BY).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6F4AC-A6FC-4EFD-93A8-E1CEBF8461B0}"/>
              </a:ext>
            </a:extLst>
          </p:cNvPr>
          <p:cNvSpPr/>
          <p:nvPr/>
        </p:nvSpPr>
        <p:spPr>
          <a:xfrm>
            <a:off x="8802461" y="2396855"/>
            <a:ext cx="2247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Freedom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Fairness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Justice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Truth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Liberty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E47F36-8161-4B87-9F56-5DE9F739B7C2}"/>
              </a:ext>
            </a:extLst>
          </p:cNvPr>
          <p:cNvSpPr/>
          <p:nvPr/>
        </p:nvSpPr>
        <p:spPr>
          <a:xfrm>
            <a:off x="6897950" y="3053918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D2C01-9435-487E-A623-8919CADCA551}"/>
              </a:ext>
            </a:extLst>
          </p:cNvPr>
          <p:cNvSpPr/>
          <p:nvPr/>
        </p:nvSpPr>
        <p:spPr>
          <a:xfrm>
            <a:off x="6899428" y="841376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0A5C77-484B-4E43-B8DE-C96A1710D0B9}"/>
              </a:ext>
            </a:extLst>
          </p:cNvPr>
          <p:cNvSpPr/>
          <p:nvPr/>
        </p:nvSpPr>
        <p:spPr>
          <a:xfrm>
            <a:off x="5166805" y="3053917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1F5E1-A9F8-48B5-9DB1-E6F7DCADE7C5}"/>
              </a:ext>
            </a:extLst>
          </p:cNvPr>
          <p:cNvSpPr/>
          <p:nvPr/>
        </p:nvSpPr>
        <p:spPr>
          <a:xfrm>
            <a:off x="3501634" y="1947647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58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93CE7-4A6B-4032-A2AD-79748966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C0E4F8-9864-4F10-ADF0-ACE9E1D73D6C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05392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08D0E-279D-4D62-8E23-6E5B47A81603}"/>
              </a:ext>
            </a:extLst>
          </p:cNvPr>
          <p:cNvSpPr/>
          <p:nvPr/>
        </p:nvSpPr>
        <p:spPr>
          <a:xfrm>
            <a:off x="1253317" y="1407960"/>
            <a:ext cx="96853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latin typeface="Open Sans"/>
              </a:rPr>
              <a:t>For you, is Open Science</a:t>
            </a:r>
            <a:r>
              <a:rPr lang="en-GB" sz="4400" dirty="0">
                <a:latin typeface="Open Sans"/>
              </a:rPr>
              <a:t>: </a:t>
            </a:r>
            <a:br>
              <a:rPr lang="en-GB" sz="4400" dirty="0">
                <a:latin typeface="Open Sans"/>
              </a:rPr>
            </a:br>
            <a:endParaRPr lang="en-GB" sz="4400" dirty="0">
              <a:latin typeface="Open Sans"/>
            </a:endParaRPr>
          </a:p>
          <a:p>
            <a:pPr algn="ctr"/>
            <a:r>
              <a:rPr lang="en-GB" sz="4400" dirty="0">
                <a:latin typeface="Open Sans"/>
              </a:rPr>
              <a:t>A process? An ideal? A vision? A principle? A club? A political agenda? A fad? A distraction? Exclusive?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F1B8F2-55BF-4B15-8F46-49367B3DB79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3EB89-C426-4474-87B8-68AC5FA24089}"/>
              </a:ext>
            </a:extLst>
          </p:cNvPr>
          <p:cNvSpPr txBox="1"/>
          <p:nvPr/>
        </p:nvSpPr>
        <p:spPr>
          <a:xfrm>
            <a:off x="3550596" y="5379395"/>
            <a:ext cx="566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People have called it all of these at one point or another…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C601CF-369D-4AAF-BF29-61F0CCCBA767}"/>
              </a:ext>
            </a:extLst>
          </p:cNvPr>
          <p:cNvSpPr txBox="1">
            <a:spLocks/>
          </p:cNvSpPr>
          <p:nvPr/>
        </p:nvSpPr>
        <p:spPr>
          <a:xfrm>
            <a:off x="3954089" y="44649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Ask the audience</a:t>
            </a:r>
          </a:p>
        </p:txBody>
      </p:sp>
    </p:spTree>
    <p:extLst>
      <p:ext uri="{BB962C8B-B14F-4D97-AF65-F5344CB8AC3E}">
        <p14:creationId xmlns:p14="http://schemas.microsoft.com/office/powerpoint/2010/main" val="375298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750" y="107673"/>
            <a:ext cx="10515600" cy="1325563"/>
          </a:xfrm>
        </p:spPr>
        <p:txBody>
          <a:bodyPr/>
          <a:lstStyle/>
          <a:p>
            <a:r>
              <a:rPr lang="en-GB" dirty="0"/>
              <a:t>Is Open Science a ‘movement’?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1352"/>
            <a:ext cx="10914464" cy="48473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latin typeface="Open Sans"/>
              </a:rPr>
              <a:t>“..</a:t>
            </a:r>
            <a:r>
              <a:rPr lang="en-GB" i="1" dirty="0">
                <a:latin typeface="Open Sans"/>
              </a:rPr>
              <a:t>a group of people working together to advance their shared political, social, or artistic ideas</a:t>
            </a:r>
            <a:r>
              <a:rPr lang="en-GB" dirty="0">
                <a:latin typeface="Open Sans"/>
              </a:rPr>
              <a:t>.”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Movements have a </a:t>
            </a:r>
            <a:r>
              <a:rPr lang="en-GB" b="1" dirty="0">
                <a:latin typeface="Open Sans"/>
              </a:rPr>
              <a:t>direction.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Movements have </a:t>
            </a:r>
            <a:r>
              <a:rPr lang="en-GB" b="1" dirty="0">
                <a:latin typeface="Open Sans"/>
              </a:rPr>
              <a:t>shared goals.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Movements are defined by </a:t>
            </a:r>
            <a:r>
              <a:rPr lang="en-GB" b="1" dirty="0">
                <a:latin typeface="Open Sans"/>
              </a:rPr>
              <a:t>commonality.</a:t>
            </a:r>
          </a:p>
          <a:p>
            <a:pPr>
              <a:lnSpc>
                <a:spcPct val="100000"/>
              </a:lnSpc>
            </a:pPr>
            <a:r>
              <a:rPr lang="en-GB" b="1" dirty="0">
                <a:latin typeface="Open Sans"/>
              </a:rPr>
              <a:t>Who</a:t>
            </a:r>
            <a:r>
              <a:rPr lang="en-GB" dirty="0">
                <a:latin typeface="Open Sans"/>
              </a:rPr>
              <a:t> is defining these for Open Science?</a:t>
            </a:r>
          </a:p>
          <a:p>
            <a:pPr>
              <a:lnSpc>
                <a:spcPct val="100000"/>
              </a:lnSpc>
            </a:pPr>
            <a:r>
              <a:rPr lang="en-GB" b="1" dirty="0">
                <a:latin typeface="Open Sans"/>
              </a:rPr>
              <a:t>Who</a:t>
            </a:r>
            <a:r>
              <a:rPr lang="en-GB" dirty="0">
                <a:latin typeface="Open Sans"/>
              </a:rPr>
              <a:t> is leading this movement?</a:t>
            </a:r>
          </a:p>
          <a:p>
            <a:pPr>
              <a:lnSpc>
                <a:spcPct val="100000"/>
              </a:lnSpc>
            </a:pPr>
            <a:r>
              <a:rPr lang="en-GB" b="1" dirty="0">
                <a:latin typeface="Open Sans"/>
              </a:rPr>
              <a:t>What</a:t>
            </a:r>
            <a:r>
              <a:rPr lang="en-GB" dirty="0">
                <a:latin typeface="Open Sans"/>
              </a:rPr>
              <a:t> happens if you’re ‘outside’ this movement?</a:t>
            </a:r>
          </a:p>
          <a:p>
            <a:pPr>
              <a:lnSpc>
                <a:spcPct val="100000"/>
              </a:lnSpc>
            </a:pPr>
            <a:r>
              <a:rPr lang="en-GB" b="1" dirty="0">
                <a:latin typeface="Open Sans"/>
              </a:rPr>
              <a:t>What</a:t>
            </a:r>
            <a:r>
              <a:rPr lang="en-GB" dirty="0">
                <a:latin typeface="Open Sans"/>
              </a:rPr>
              <a:t> happens when a ‘movement’ can’t answer these questions..?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A01F72-F831-4278-9840-8368219F3B95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296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D18E-FCC7-4F86-922C-D17608DE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in the midst of a global scientific crisis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D311-F10D-4B01-875E-A1FE54751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four major crises: </a:t>
            </a:r>
            <a:r>
              <a:rPr lang="en-GB" b="1" dirty="0"/>
              <a:t>A</a:t>
            </a:r>
            <a:r>
              <a:rPr lang="en-GB" dirty="0"/>
              <a:t>ccess, </a:t>
            </a:r>
            <a:r>
              <a:rPr lang="en-GB" b="1" dirty="0"/>
              <a:t>R</a:t>
            </a:r>
            <a:r>
              <a:rPr lang="en-GB" dirty="0"/>
              <a:t>eproducibility, </a:t>
            </a:r>
            <a:r>
              <a:rPr lang="en-GB" b="1" dirty="0"/>
              <a:t>S</a:t>
            </a:r>
            <a:r>
              <a:rPr lang="en-GB" dirty="0"/>
              <a:t>erials, </a:t>
            </a:r>
            <a:r>
              <a:rPr lang="en-GB" b="1" dirty="0"/>
              <a:t>E</a:t>
            </a:r>
            <a:r>
              <a:rPr lang="en-GB" dirty="0"/>
              <a:t>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01BBE9-64D8-40CF-ADC7-21FFFB8CB994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F4BA6-38CF-4325-B905-7079B783C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158" y="564504"/>
            <a:ext cx="6304548" cy="19777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A7F28E-D828-4107-8A69-735C6ABEB04D}"/>
              </a:ext>
            </a:extLst>
          </p:cNvPr>
          <p:cNvSpPr/>
          <p:nvPr/>
        </p:nvSpPr>
        <p:spPr>
          <a:xfrm>
            <a:off x="4647748" y="243233"/>
            <a:ext cx="2463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4"/>
              </a:rPr>
              <a:t>https://paywallthemovie.com/</a:t>
            </a:r>
            <a:r>
              <a:rPr lang="en-GB" sz="1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034BE-75D2-451D-8BBA-20BAE322AABB}"/>
              </a:ext>
            </a:extLst>
          </p:cNvPr>
          <p:cNvSpPr txBox="1"/>
          <p:nvPr/>
        </p:nvSpPr>
        <p:spPr>
          <a:xfrm>
            <a:off x="5262789" y="5707709"/>
            <a:ext cx="1258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#</a:t>
            </a:r>
            <a:r>
              <a:rPr lang="en-GB" b="1" dirty="0" err="1"/>
              <a:t>ARSEcrisis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E0F03-33DD-4E85-8E5B-BFE68E6B364D}"/>
              </a:ext>
            </a:extLst>
          </p:cNvPr>
          <p:cNvSpPr txBox="1"/>
          <p:nvPr/>
        </p:nvSpPr>
        <p:spPr>
          <a:xfrm>
            <a:off x="92504" y="6278117"/>
            <a:ext cx="7598616" cy="421101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/>
          <a:lstStyle/>
          <a:p>
            <a:pPr hangingPunct="0"/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Previous slide: Melanie </a:t>
            </a:r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Imming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, &amp; Jon Tennant. (2018, June 8). Sticker open science: just science done right.</a:t>
            </a:r>
          </a:p>
          <a:p>
            <a:pPr hangingPunct="0"/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Zenodo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. 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  <a:hlinkClick r:id="rId5"/>
              </a:rPr>
              <a:t>http://doi.org/10.5281/zenodo.128557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655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97354-0137-4345-90C8-9CBADDC8D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42" y="2364751"/>
            <a:ext cx="4443737" cy="2801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27168-6FEA-45B1-B69D-7B7122DE75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37189" y="21261"/>
            <a:ext cx="10971213" cy="1512887"/>
          </a:xfrm>
        </p:spPr>
        <p:txBody>
          <a:bodyPr/>
          <a:lstStyle/>
          <a:p>
            <a:pPr lvl="0"/>
            <a:r>
              <a:rPr lang="en-GB" dirty="0"/>
              <a:t>Who is leading the change?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81F3B-FD15-4670-BF09-4535E3D480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00902" y="1534148"/>
            <a:ext cx="4151313" cy="1324415"/>
          </a:xfrm>
        </p:spPr>
        <p:txBody>
          <a:bodyPr>
            <a:normAutofit/>
          </a:bodyPr>
          <a:lstStyle/>
          <a:p>
            <a:pPr marL="0" lvl="0" indent="0" algn="ctr">
              <a:buSzPct val="45000"/>
              <a:buNone/>
            </a:pPr>
            <a:r>
              <a:rPr lang="en-GB" sz="2903" dirty="0"/>
              <a:t>Elsevier?</a:t>
            </a:r>
          </a:p>
          <a:p>
            <a:pPr marL="0" lvl="0" indent="0" algn="ctr">
              <a:buSzPct val="45000"/>
              <a:buNone/>
            </a:pPr>
            <a:r>
              <a:rPr lang="en-GB" sz="2903" dirty="0"/>
              <a:t>Springer Nature?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DBE02-2735-4FBA-B81A-12578A6B2174}"/>
              </a:ext>
            </a:extLst>
          </p:cNvPr>
          <p:cNvSpPr txBox="1"/>
          <p:nvPr/>
        </p:nvSpPr>
        <p:spPr>
          <a:xfrm>
            <a:off x="5744639" y="1611627"/>
            <a:ext cx="6242224" cy="3962502"/>
          </a:xfrm>
          <a:prstGeom prst="rect">
            <a:avLst/>
          </a:prstGeom>
          <a:noFill/>
          <a:ln>
            <a:noFill/>
          </a:ln>
        </p:spPr>
        <p:txBody>
          <a:bodyPr wrap="square" lIns="108847" tIns="54423" rIns="108847" bIns="54423" anchorCtr="0" compatLnSpc="0">
            <a:spAutoFit/>
          </a:bodyPr>
          <a:lstStyle/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Organisations stuck in a pre-digital mindset with a key product developed in the 17</a:t>
            </a:r>
            <a:r>
              <a:rPr lang="en-GB" sz="2177" baseline="30000" dirty="0">
                <a:latin typeface="Liberation Sans" pitchFamily="18"/>
                <a:ea typeface="Microsoft YaHei" pitchFamily="2"/>
                <a:cs typeface="Lucida Sans" pitchFamily="2"/>
              </a:rPr>
              <a:t>th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 Century.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Basically the reason why the Open Science ‘movement’ began.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Business models based on exclusion, exploitation of privilege, discrimination, extortion..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Who pay lip service to Open Science, while simultaneously subverting it to meet their own intentions.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97AE9E-2499-4343-9AB1-909697DC06C7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3074" name="Picture 2" descr="Image result for what the fuck is that shit gif">
            <a:extLst>
              <a:ext uri="{FF2B5EF4-FFF2-40B4-BE49-F238E27FC236}">
                <a16:creationId xmlns:a16="http://schemas.microsoft.com/office/drawing/2014/main" id="{E6D64CF1-E873-4FDC-9C14-49BEED7C7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8" y="4755118"/>
            <a:ext cx="30956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E1272C-9AD5-4252-A226-B02C25F4414F}"/>
              </a:ext>
            </a:extLst>
          </p:cNvPr>
          <p:cNvSpPr/>
          <p:nvPr/>
        </p:nvSpPr>
        <p:spPr>
          <a:xfrm>
            <a:off x="0" y="6151037"/>
            <a:ext cx="6695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https://www.timeshighereducation.com/blog/linking-impact-factor-open-access-charges-creates-more-inequality-academic-publishing</a:t>
            </a:r>
            <a:r>
              <a:rPr lang="en-GB" dirty="0"/>
              <a:t> </a:t>
            </a:r>
          </a:p>
        </p:txBody>
      </p:sp>
      <p:pic>
        <p:nvPicPr>
          <p:cNvPr id="15362" name="Picture 2" descr="Image result for fry face gif">
            <a:extLst>
              <a:ext uri="{FF2B5EF4-FFF2-40B4-BE49-F238E27FC236}">
                <a16:creationId xmlns:a16="http://schemas.microsoft.com/office/drawing/2014/main" id="{4F00D251-9FF0-4C88-BDEE-50C7C61BA2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86" y="1573519"/>
            <a:ext cx="3838298" cy="287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0AE98B-529B-499F-B79D-7D4027B2FF8D}"/>
              </a:ext>
            </a:extLst>
          </p:cNvPr>
          <p:cNvSpPr txBox="1">
            <a:spLocks/>
          </p:cNvSpPr>
          <p:nvPr/>
        </p:nvSpPr>
        <p:spPr>
          <a:xfrm>
            <a:off x="1980242" y="60632"/>
            <a:ext cx="10971213" cy="1512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FE273A-7D6E-494E-A4A0-7B3E67FDE426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0421C-761F-413C-8A21-BBD7FC64E390}"/>
              </a:ext>
            </a:extLst>
          </p:cNvPr>
          <p:cNvSpPr/>
          <p:nvPr/>
        </p:nvSpPr>
        <p:spPr>
          <a:xfrm>
            <a:off x="7542684" y="6484943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 Sans"/>
              </a:rPr>
              <a:t>*failed, lol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4C5942-4109-4713-876A-5B6BE391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2" y="204327"/>
            <a:ext cx="10515600" cy="1044559"/>
          </a:xfrm>
        </p:spPr>
        <p:txBody>
          <a:bodyPr/>
          <a:lstStyle/>
          <a:p>
            <a:r>
              <a:rPr lang="en-GB" dirty="0"/>
              <a:t>Western publishers: Evolve or Die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9C398D-B208-433F-BC96-715AF7844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  <a:latin typeface="Open Sans"/>
              </a:rPr>
              <a:t>Page 99 of the Springer Nature IPO* prospectus: </a:t>
            </a:r>
          </a:p>
          <a:p>
            <a:r>
              <a:rPr lang="en-GB" dirty="0">
                <a:solidFill>
                  <a:schemeClr val="tx1"/>
                </a:solidFill>
                <a:latin typeface="Open Sans"/>
              </a:rPr>
              <a:t>“</a:t>
            </a:r>
            <a:r>
              <a:rPr lang="en-GB" i="1" dirty="0">
                <a:solidFill>
                  <a:schemeClr val="tx1"/>
                </a:solidFill>
                <a:latin typeface="Open Sans"/>
              </a:rPr>
              <a:t>We also aim at increasing APCs by increasing the value we offer to authors through improving the impact factor and reputation of our existing journals</a:t>
            </a:r>
            <a:r>
              <a:rPr lang="en-GB" dirty="0">
                <a:solidFill>
                  <a:schemeClr val="tx1"/>
                </a:solidFill>
                <a:latin typeface="Open Sans"/>
              </a:rPr>
              <a:t>.”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34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3773"/>
            <a:ext cx="10515600" cy="1325563"/>
          </a:xfrm>
        </p:spPr>
        <p:txBody>
          <a:bodyPr/>
          <a:lstStyle/>
          <a:p>
            <a:r>
              <a:rPr lang="en-GB" dirty="0"/>
              <a:t>Recent events have been a bit odd…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BD41C9-1ED5-402C-A91C-75FC9A8BEBD0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E10B5-6233-43AC-9810-36F6018D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17" t="30071" r="33138" b="43262"/>
          <a:stretch/>
        </p:blipFill>
        <p:spPr>
          <a:xfrm>
            <a:off x="838200" y="1496562"/>
            <a:ext cx="6842892" cy="2373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3CB38-B608-43E9-BCBF-6509C36E5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5" t="45106" r="36374" b="40993"/>
          <a:stretch/>
        </p:blipFill>
        <p:spPr>
          <a:xfrm>
            <a:off x="691855" y="4607544"/>
            <a:ext cx="9745954" cy="1507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6A1B22-1168-4D26-ABB6-413345A2C385}"/>
              </a:ext>
            </a:extLst>
          </p:cNvPr>
          <p:cNvSpPr/>
          <p:nvPr/>
        </p:nvSpPr>
        <p:spPr>
          <a:xfrm>
            <a:off x="25102" y="6542529"/>
            <a:ext cx="86214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5"/>
              </a:rPr>
              <a:t>http://fossilsandshit.com/response-to-president-paul-hofheinz-of-the-lisbon-council-regarding-elsevier-and-the-open-science-monitor/</a:t>
            </a:r>
            <a:r>
              <a:rPr lang="en-GB" sz="11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F6760-156D-46F2-A404-77E2E3A20C3D}"/>
              </a:ext>
            </a:extLst>
          </p:cNvPr>
          <p:cNvSpPr txBox="1"/>
          <p:nvPr/>
        </p:nvSpPr>
        <p:spPr>
          <a:xfrm>
            <a:off x="8356061" y="2343383"/>
            <a:ext cx="3326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Now with 1100+ supporting signatures!!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76A8C4-FAC9-4AD4-8BF8-84C525987FAF}"/>
              </a:ext>
            </a:extLst>
          </p:cNvPr>
          <p:cNvSpPr txBox="1"/>
          <p:nvPr/>
        </p:nvSpPr>
        <p:spPr>
          <a:xfrm>
            <a:off x="838200" y="4112643"/>
            <a:ext cx="544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Elsevier and the Lisbon Council get miffed and respond..</a:t>
            </a:r>
          </a:p>
        </p:txBody>
      </p:sp>
    </p:spTree>
    <p:extLst>
      <p:ext uri="{BB962C8B-B14F-4D97-AF65-F5344CB8AC3E}">
        <p14:creationId xmlns:p14="http://schemas.microsoft.com/office/powerpoint/2010/main" val="6233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FCEFCC-2B4A-473B-828B-EFF0DDBCB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4" t="27106" r="28461" b="18242"/>
          <a:stretch/>
        </p:blipFill>
        <p:spPr>
          <a:xfrm>
            <a:off x="2607965" y="922184"/>
            <a:ext cx="6976069" cy="50136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E908C8-3DA2-4582-8ACF-6ADF9B3C26EA}"/>
              </a:ext>
            </a:extLst>
          </p:cNvPr>
          <p:cNvSpPr/>
          <p:nvPr/>
        </p:nvSpPr>
        <p:spPr>
          <a:xfrm>
            <a:off x="209945" y="6377885"/>
            <a:ext cx="5092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https://zenodo.org/record/1405079#.W5dYdej7RPY</a:t>
            </a:r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13153-58F1-4EFF-8178-62FFC4F1F37D}"/>
              </a:ext>
            </a:extLst>
          </p:cNvPr>
          <p:cNvSpPr txBox="1"/>
          <p:nvPr/>
        </p:nvSpPr>
        <p:spPr>
          <a:xfrm>
            <a:off x="462224" y="2039815"/>
            <a:ext cx="186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Dated 28</a:t>
            </a:r>
            <a:r>
              <a:rPr lang="en-GB" baseline="30000" dirty="0"/>
              <a:t>th</a:t>
            </a:r>
            <a:r>
              <a:rPr lang="en-GB" dirty="0"/>
              <a:t> August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393DE1-1014-42C4-8F03-B4F5942370CD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9CC22E8-E9F2-49A2-8945-5BC93E61762E}"/>
              </a:ext>
            </a:extLst>
          </p:cNvPr>
          <p:cNvSpPr/>
          <p:nvPr/>
        </p:nvSpPr>
        <p:spPr>
          <a:xfrm rot="6612458">
            <a:off x="3275860" y="749615"/>
            <a:ext cx="461639" cy="291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B6E50-710E-40F8-A703-23ADA0BC2D3D}"/>
              </a:ext>
            </a:extLst>
          </p:cNvPr>
          <p:cNvSpPr txBox="1"/>
          <p:nvPr/>
        </p:nvSpPr>
        <p:spPr>
          <a:xfrm>
            <a:off x="3289997" y="29544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Cough</a:t>
            </a:r>
          </a:p>
        </p:txBody>
      </p:sp>
    </p:spTree>
    <p:extLst>
      <p:ext uri="{BB962C8B-B14F-4D97-AF65-F5344CB8AC3E}">
        <p14:creationId xmlns:p14="http://schemas.microsoft.com/office/powerpoint/2010/main" val="1818758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2086-DD4B-476A-8F74-C38CDFFB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responded!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49800-08CC-4E10-857E-5024693E2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50" t="26134" r="30400" b="8800"/>
          <a:stretch/>
        </p:blipFill>
        <p:spPr>
          <a:xfrm>
            <a:off x="838200" y="1690688"/>
            <a:ext cx="4773168" cy="4462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AC60A0-0F56-4042-8F85-7679C2B0694D}"/>
              </a:ext>
            </a:extLst>
          </p:cNvPr>
          <p:cNvSpPr txBox="1"/>
          <p:nvPr/>
        </p:nvSpPr>
        <p:spPr>
          <a:xfrm>
            <a:off x="6096000" y="1588314"/>
            <a:ext cx="528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But</a:t>
            </a:r>
            <a:r>
              <a:rPr lang="en-GB" sz="2400" dirty="0"/>
              <a:t> they failed to adequately address the role of </a:t>
            </a:r>
            <a:r>
              <a:rPr lang="de-DE" sz="2400" dirty="0"/>
              <a:t>Elsevier,</a:t>
            </a:r>
            <a:r>
              <a:rPr lang="en-GB" sz="2400" dirty="0"/>
              <a:t> the COIs, some of the suspicious circumstances surrounding the award…</a:t>
            </a:r>
            <a:endParaRPr lang="de-DE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2D789-2630-4F65-B3F7-359F27DEB9E0}"/>
              </a:ext>
            </a:extLst>
          </p:cNvPr>
          <p:cNvSpPr/>
          <p:nvPr/>
        </p:nvSpPr>
        <p:spPr>
          <a:xfrm>
            <a:off x="398210" y="6308209"/>
            <a:ext cx="5213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https://zenodo.org/record/1443395?#.W724P2j7RPY</a:t>
            </a:r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3AAA12-21C2-4969-9E22-8B01646B53A7}"/>
              </a:ext>
            </a:extLst>
          </p:cNvPr>
          <p:cNvSpPr/>
          <p:nvPr/>
        </p:nvSpPr>
        <p:spPr>
          <a:xfrm>
            <a:off x="6096000" y="53390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https://docdrop.org/pdf/Annex-to-letter-to-Jon-Tennant-1--BbPfR.pdf/</a:t>
            </a:r>
            <a:r>
              <a:rPr lang="en-GB" dirty="0"/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4A785-6EF4-4856-847E-3EC708DB65BB}"/>
              </a:ext>
            </a:extLst>
          </p:cNvPr>
          <p:cNvSpPr txBox="1"/>
          <p:nvPr/>
        </p:nvSpPr>
        <p:spPr>
          <a:xfrm>
            <a:off x="6126480" y="4765040"/>
            <a:ext cx="571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annotated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counter-</a:t>
            </a:r>
            <a:r>
              <a:rPr lang="de-DE" dirty="0" err="1"/>
              <a:t>reply</a:t>
            </a:r>
            <a:r>
              <a:rPr lang="de-DE" dirty="0"/>
              <a:t>: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2C8AF6-AA27-41B2-99F7-B96D2AD7F22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5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23355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EE51-748D-4EA3-A6BB-F6FE63C8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Always be two steps ahead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7A8AC-DED6-43B8-8AB7-8A73C9945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0" t="32148" r="39519" b="29926"/>
          <a:stretch/>
        </p:blipFill>
        <p:spPr>
          <a:xfrm>
            <a:off x="1917700" y="1402079"/>
            <a:ext cx="8356600" cy="45733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2C4928-0664-4B61-935F-5F82EAB8E8DA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57924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BAAB-5914-41F6-B78E-5651FC45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973" y="-557073"/>
            <a:ext cx="5934508" cy="1639886"/>
          </a:xfrm>
        </p:spPr>
        <p:txBody>
          <a:bodyPr/>
          <a:lstStyle/>
          <a:p>
            <a:r>
              <a:rPr lang="de-DE" b="1" dirty="0"/>
              <a:t>Germany</a:t>
            </a:r>
            <a:r>
              <a:rPr lang="de-DE" dirty="0"/>
              <a:t> versus Elsevier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74D57-F50B-47CE-99BD-702C2D42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475" y="1161611"/>
            <a:ext cx="5309141" cy="3282002"/>
          </a:xfrm>
        </p:spPr>
        <p:txBody>
          <a:bodyPr>
            <a:noAutofit/>
          </a:bodyPr>
          <a:lstStyle/>
          <a:p>
            <a:pPr algn="ctr"/>
            <a:endParaRPr lang="en-GB" sz="2100" dirty="0">
              <a:latin typeface="Open Sans"/>
            </a:endParaRPr>
          </a:p>
          <a:p>
            <a:pPr algn="ctr"/>
            <a:r>
              <a:rPr lang="en-GB" sz="2400" dirty="0">
                <a:latin typeface="Open Sans"/>
              </a:rPr>
              <a:t>“One big publisher stated: if your country stops subscribing to our journals, science in your country will be set back significantly. I responded […] it is interesting to hear such a threat from a producer of envelopes who does not have any idea of the contents.”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848CB-D43A-44DB-9113-68FD2C0C0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8331"/>
            <a:ext cx="5937633" cy="3728720"/>
          </a:xfrm>
          <a:prstGeom prst="rect">
            <a:avLst/>
          </a:prstGeom>
        </p:spPr>
      </p:pic>
      <p:pic>
        <p:nvPicPr>
          <p:cNvPr id="6" name="Picture 2" descr="Image result for project deal elsevier">
            <a:extLst>
              <a:ext uri="{FF2B5EF4-FFF2-40B4-BE49-F238E27FC236}">
                <a16:creationId xmlns:a16="http://schemas.microsoft.com/office/drawing/2014/main" id="{6774CB14-2DC4-42CB-8C12-5F6517AE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73" y="4522411"/>
            <a:ext cx="3711575" cy="14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D68897-1714-4D44-8616-B6B3E56CA7C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4FF16-7295-4216-9D06-36F8405A4382}"/>
              </a:ext>
            </a:extLst>
          </p:cNvPr>
          <p:cNvSpPr/>
          <p:nvPr/>
        </p:nvSpPr>
        <p:spPr>
          <a:xfrm>
            <a:off x="6096000" y="44423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14171A"/>
                </a:solidFill>
                <a:latin typeface="Segoe UI" panose="020B0502040204020203" pitchFamily="34" charset="0"/>
              </a:rPr>
              <a:t>Martin </a:t>
            </a:r>
            <a:r>
              <a:rPr lang="en-GB" dirty="0" err="1">
                <a:solidFill>
                  <a:srgbClr val="14171A"/>
                </a:solidFill>
                <a:latin typeface="Segoe UI" panose="020B0502040204020203" pitchFamily="34" charset="0"/>
              </a:rPr>
              <a:t>Grötschel</a:t>
            </a:r>
            <a:r>
              <a:rPr lang="en-GB" dirty="0">
                <a:solidFill>
                  <a:srgbClr val="14171A"/>
                </a:solidFill>
                <a:latin typeface="Segoe UI" panose="020B0502040204020203" pitchFamily="34" charset="0"/>
              </a:rPr>
              <a:t>, President of the Berlin-Brandenburg Academy of Sciences and Humanities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11F6B-93D0-4E54-BD3D-B523A14B4F49}"/>
              </a:ext>
            </a:extLst>
          </p:cNvPr>
          <p:cNvSpPr txBox="1"/>
          <p:nvPr/>
        </p:nvSpPr>
        <p:spPr>
          <a:xfrm>
            <a:off x="8188257" y="5224070"/>
            <a:ext cx="1911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#HERO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999CDC-DE77-4546-B41F-27629A62677E}"/>
              </a:ext>
            </a:extLst>
          </p:cNvPr>
          <p:cNvSpPr txBox="1"/>
          <p:nvPr/>
        </p:nvSpPr>
        <p:spPr>
          <a:xfrm>
            <a:off x="2857027" y="5700924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#villain</a:t>
            </a:r>
          </a:p>
        </p:txBody>
      </p:sp>
    </p:spTree>
    <p:extLst>
      <p:ext uri="{BB962C8B-B14F-4D97-AF65-F5344CB8AC3E}">
        <p14:creationId xmlns:p14="http://schemas.microsoft.com/office/powerpoint/2010/main" val="4496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A0FC-A5CC-4304-8AD1-8680E172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Sci-Hub: Hero or Hindrance?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A0CA5-5DE7-40DC-9BFC-BDB5F4A56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95765" cy="4351338"/>
          </a:xfrm>
        </p:spPr>
        <p:txBody>
          <a:bodyPr/>
          <a:lstStyle/>
          <a:p>
            <a:r>
              <a:rPr lang="en-GB" dirty="0"/>
              <a:t>70 million records+ now ‘liberated’</a:t>
            </a:r>
          </a:p>
          <a:p>
            <a:r>
              <a:rPr lang="en-GB" dirty="0"/>
              <a:t>Sued for $15 million USD by Elsevier</a:t>
            </a:r>
          </a:p>
          <a:p>
            <a:r>
              <a:rPr lang="en-GB" dirty="0"/>
              <a:t>And again by the ACS ($6.5 million)</a:t>
            </a:r>
          </a:p>
          <a:p>
            <a:r>
              <a:rPr lang="en-GB" dirty="0"/>
              <a:t>Clearly of short-term value through providing access</a:t>
            </a:r>
          </a:p>
          <a:p>
            <a:pPr marL="0" indent="0" algn="ctr">
              <a:buNone/>
            </a:pPr>
            <a:br>
              <a:rPr lang="en-GB" b="1" dirty="0"/>
            </a:br>
            <a:r>
              <a:rPr lang="en-GB" b="1" dirty="0"/>
              <a:t>But has it made us lose our Open Access mojo?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6B52C-0E61-4CBA-B0F2-D5C2F97A1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0" t="19806" r="31335" b="43430"/>
          <a:stretch/>
        </p:blipFill>
        <p:spPr>
          <a:xfrm>
            <a:off x="6668993" y="3591163"/>
            <a:ext cx="5287363" cy="2791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93C6B6-5B3B-4912-B7B5-F66DDE9CAAAC}"/>
              </a:ext>
            </a:extLst>
          </p:cNvPr>
          <p:cNvSpPr/>
          <p:nvPr/>
        </p:nvSpPr>
        <p:spPr>
          <a:xfrm>
            <a:off x="193102" y="6311900"/>
            <a:ext cx="5902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https://twitter.com/blahah404/status/608609909903634432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39511-E800-4761-8DF7-01EAF08AF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9" t="14369" r="38908" b="42783"/>
          <a:stretch/>
        </p:blipFill>
        <p:spPr>
          <a:xfrm>
            <a:off x="6668993" y="1275656"/>
            <a:ext cx="5287364" cy="22332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71B173-B876-4873-9BD3-6A66CCD88121}"/>
              </a:ext>
            </a:extLst>
          </p:cNvPr>
          <p:cNvSpPr/>
          <p:nvPr/>
        </p:nvSpPr>
        <p:spPr>
          <a:xfrm>
            <a:off x="235644" y="5992297"/>
            <a:ext cx="1928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http://sci-hub.tw/</a:t>
            </a:r>
            <a:r>
              <a:rPr lang="en-GB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8F7CD-6BC4-498B-A590-AEECDD82703E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6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82557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FC93-DD62-4B77-90A3-5654198B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Latin America: Doing this </a:t>
            </a:r>
            <a:r>
              <a:rPr lang="en-GB" dirty="0" err="1"/>
              <a:t>sh</a:t>
            </a:r>
            <a:r>
              <a:rPr lang="en-GB" dirty="0"/>
              <a:t>*t properly.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3D080-736A-46D3-8649-EEFCF76F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899412"/>
            <a:ext cx="7056120" cy="4593463"/>
          </a:xfrm>
        </p:spPr>
        <p:txBody>
          <a:bodyPr>
            <a:normAutofit/>
          </a:bodyPr>
          <a:lstStyle/>
          <a:p>
            <a:r>
              <a:rPr lang="en-GB" b="1" dirty="0" err="1"/>
              <a:t>SciELO</a:t>
            </a:r>
            <a:r>
              <a:rPr lang="en-GB" dirty="0"/>
              <a:t>: Covers Latin America, Iberian Peninsula, and South Africa (13 countries)</a:t>
            </a:r>
          </a:p>
          <a:p>
            <a:r>
              <a:rPr lang="en-GB" dirty="0"/>
              <a:t>Around 750,000 published papers, 1,200 active journals – all OA!</a:t>
            </a:r>
          </a:p>
          <a:p>
            <a:r>
              <a:rPr lang="en-GB" dirty="0"/>
              <a:t>20 years of free/low cost publishing </a:t>
            </a:r>
          </a:p>
          <a:p>
            <a:pPr lvl="1"/>
            <a:r>
              <a:rPr lang="en-GB" dirty="0"/>
              <a:t>i.e., they were doing Open Access before it was even called Open Access…</a:t>
            </a:r>
          </a:p>
          <a:p>
            <a:r>
              <a:rPr lang="en-GB" dirty="0"/>
              <a:t>Production cheaper than ‘western’ publishers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600721-65CD-4AB6-B114-F0A26B91EEB6}"/>
              </a:ext>
            </a:extLst>
          </p:cNvPr>
          <p:cNvSpPr/>
          <p:nvPr/>
        </p:nvSpPr>
        <p:spPr>
          <a:xfrm>
            <a:off x="1012531" y="6308209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3074" name="Picture 2" descr="Image result for thumbs up gif">
            <a:extLst>
              <a:ext uri="{FF2B5EF4-FFF2-40B4-BE49-F238E27FC236}">
                <a16:creationId xmlns:a16="http://schemas.microsoft.com/office/drawing/2014/main" id="{9EEAE6B7-1F8D-442A-88B2-5ABE0C559F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1690688"/>
            <a:ext cx="3944171" cy="29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cielo">
            <a:extLst>
              <a:ext uri="{FF2B5EF4-FFF2-40B4-BE49-F238E27FC236}">
                <a16:creationId xmlns:a16="http://schemas.microsoft.com/office/drawing/2014/main" id="{C582CEE0-CE79-4649-9291-6263E495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71" y="4704038"/>
            <a:ext cx="4293787" cy="19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07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798D-E569-40E0-954A-BA0E8EC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REDALYC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B3488-79FF-4364-BB51-DB4097F7C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81366"/>
            <a:ext cx="5870254" cy="29439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CD1CAB-5C31-49B3-8946-BFB64076FE52}"/>
              </a:ext>
            </a:extLst>
          </p:cNvPr>
          <p:cNvSpPr/>
          <p:nvPr/>
        </p:nvSpPr>
        <p:spPr>
          <a:xfrm>
            <a:off x="0" y="6542529"/>
            <a:ext cx="29161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3"/>
              </a:rPr>
              <a:t>https://hal.archives-ouvertes.fr/hal-01816693/</a:t>
            </a:r>
            <a:r>
              <a:rPr lang="en-GB" sz="11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D5809-AC9E-4520-938C-8E3DBC85C209}"/>
              </a:ext>
            </a:extLst>
          </p:cNvPr>
          <p:cNvSpPr txBox="1"/>
          <p:nvPr/>
        </p:nvSpPr>
        <p:spPr>
          <a:xfrm>
            <a:off x="255299" y="4588323"/>
            <a:ext cx="4920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We are so far away from anything like either of these in Europe/North America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14FF6-B075-4FE7-BEBE-F8D7A186B912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82C59-DD59-4CA6-8060-00C1A27D6AA2}"/>
              </a:ext>
            </a:extLst>
          </p:cNvPr>
          <p:cNvSpPr txBox="1"/>
          <p:nvPr/>
        </p:nvSpPr>
        <p:spPr>
          <a:xfrm>
            <a:off x="7021855" y="1797347"/>
            <a:ext cx="4664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1,000 journals from 15 countries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425,000 full text articles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Generates bibliometric indicators too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F819E5-B14A-44B4-96E6-28E84166203B}"/>
              </a:ext>
            </a:extLst>
          </p:cNvPr>
          <p:cNvSpPr/>
          <p:nvPr/>
        </p:nvSpPr>
        <p:spPr>
          <a:xfrm>
            <a:off x="0" y="6317164"/>
            <a:ext cx="33169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5"/>
              </a:rPr>
              <a:t>https://www.opencon2018.org/opencon_2018_latam</a:t>
            </a:r>
            <a:r>
              <a:rPr lang="en-GB" sz="1100" dirty="0"/>
              <a:t>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DC72F58-4066-4108-A584-74246A48C4DD}"/>
              </a:ext>
            </a:extLst>
          </p:cNvPr>
          <p:cNvSpPr/>
          <p:nvPr/>
        </p:nvSpPr>
        <p:spPr>
          <a:xfrm>
            <a:off x="5252622" y="4579856"/>
            <a:ext cx="1636449" cy="1083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34D2C9-E922-49D3-94B9-88C67E79BCF5}"/>
              </a:ext>
            </a:extLst>
          </p:cNvPr>
          <p:cNvSpPr txBox="1"/>
          <p:nvPr/>
        </p:nvSpPr>
        <p:spPr>
          <a:xfrm>
            <a:off x="6893690" y="4705895"/>
            <a:ext cx="5298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What can the ‘western’ world learn from Latin America?</a:t>
            </a:r>
          </a:p>
        </p:txBody>
      </p:sp>
      <p:pic>
        <p:nvPicPr>
          <p:cNvPr id="13" name="Picture 2" descr="Image result for redalyc">
            <a:extLst>
              <a:ext uri="{FF2B5EF4-FFF2-40B4-BE49-F238E27FC236}">
                <a16:creationId xmlns:a16="http://schemas.microsoft.com/office/drawing/2014/main" id="{F67FF80D-D019-4016-B960-58702E83B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t="13209" r="13452" b="23933"/>
          <a:stretch/>
        </p:blipFill>
        <p:spPr bwMode="auto">
          <a:xfrm>
            <a:off x="7077210" y="198591"/>
            <a:ext cx="3907833" cy="165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7E4B-26B1-4738-80EC-CA8FCDDD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4603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1. The Access Crisis</a:t>
            </a:r>
          </a:p>
        </p:txBody>
      </p:sp>
      <p:pic>
        <p:nvPicPr>
          <p:cNvPr id="4098" name="Picture 2" descr="https://dfzljdn9uc3pi.cloudfront.net/2018/4375/1/fig-2-2x.jpg">
            <a:extLst>
              <a:ext uri="{FF2B5EF4-FFF2-40B4-BE49-F238E27FC236}">
                <a16:creationId xmlns:a16="http://schemas.microsoft.com/office/drawing/2014/main" id="{045A8789-2BC5-4129-93E8-54772F27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11430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FB65A9-70AC-401C-B0AE-815B89EC1C81}"/>
              </a:ext>
            </a:extLst>
          </p:cNvPr>
          <p:cNvSpPr/>
          <p:nvPr/>
        </p:nvSpPr>
        <p:spPr>
          <a:xfrm>
            <a:off x="104113" y="6488668"/>
            <a:ext cx="22729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hlinkClick r:id="rId3"/>
              </a:rPr>
              <a:t>https://peerj.com/articles/4375/</a:t>
            </a:r>
            <a:r>
              <a:rPr lang="en-GB" sz="1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DA055-9444-417D-A948-543D04A9D3D3}"/>
              </a:ext>
            </a:extLst>
          </p:cNvPr>
          <p:cNvSpPr/>
          <p:nvPr/>
        </p:nvSpPr>
        <p:spPr>
          <a:xfrm>
            <a:off x="838200" y="5574139"/>
            <a:ext cx="1077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rgbClr val="333333"/>
                </a:solidFill>
                <a:effectLst/>
                <a:latin typeface="Helvetica Neue"/>
              </a:rPr>
              <a:t>“We estimate that at least </a:t>
            </a:r>
            <a:r>
              <a:rPr lang="en-GB" b="1" i="1" dirty="0">
                <a:solidFill>
                  <a:srgbClr val="333333"/>
                </a:solidFill>
                <a:effectLst/>
                <a:latin typeface="Helvetica Neue"/>
              </a:rPr>
              <a:t>28%</a:t>
            </a:r>
            <a:r>
              <a:rPr lang="en-GB" b="0" i="1" dirty="0">
                <a:solidFill>
                  <a:srgbClr val="333333"/>
                </a:solidFill>
                <a:effectLst/>
                <a:latin typeface="Helvetica Neue"/>
              </a:rPr>
              <a:t> of the scholarly literature is OA (19M in total) and that this proportion is growing, driven particularly by growth in Gold and Hybrid.” – Piwowar et al., 2018</a:t>
            </a:r>
            <a:r>
              <a:rPr lang="en-GB" b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en-GB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92FFCD-9CD1-4F30-A58F-5875230F6377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B4F35C-5534-482B-BD99-CD66940D8C74}"/>
              </a:ext>
            </a:extLst>
          </p:cNvPr>
          <p:cNvSpPr/>
          <p:nvPr/>
        </p:nvSpPr>
        <p:spPr>
          <a:xfrm>
            <a:off x="1338072" y="960695"/>
            <a:ext cx="809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Most scholarly research remains inaccessible to most people on this planet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6C301BC-2BF3-4A57-84F0-D625C2C4F55B}"/>
              </a:ext>
            </a:extLst>
          </p:cNvPr>
          <p:cNvSpPr/>
          <p:nvPr/>
        </p:nvSpPr>
        <p:spPr>
          <a:xfrm rot="7542318">
            <a:off x="9336255" y="1111025"/>
            <a:ext cx="1434595" cy="13592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61CC0-A1FD-49D9-8C80-5B7B4FD2E500}"/>
              </a:ext>
            </a:extLst>
          </p:cNvPr>
          <p:cNvSpPr txBox="1"/>
          <p:nvPr/>
        </p:nvSpPr>
        <p:spPr>
          <a:xfrm>
            <a:off x="9638274" y="308896"/>
            <a:ext cx="2431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graphical visualisation</a:t>
            </a:r>
          </a:p>
          <a:p>
            <a:r>
              <a:rPr lang="en-GB" dirty="0"/>
              <a:t>of how bad this is</a:t>
            </a:r>
          </a:p>
        </p:txBody>
      </p:sp>
    </p:spTree>
    <p:extLst>
      <p:ext uri="{BB962C8B-B14F-4D97-AF65-F5344CB8AC3E}">
        <p14:creationId xmlns:p14="http://schemas.microsoft.com/office/powerpoint/2010/main" val="4042690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47B7-63EC-4889-9B86-71FE3BFA6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</a:t>
            </a:r>
            <a:r>
              <a:rPr lang="en-GB" dirty="0" err="1"/>
              <a:t>SciELO</a:t>
            </a:r>
            <a:r>
              <a:rPr lang="en-GB" dirty="0"/>
              <a:t>/REDALYC so effective?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CA51-021E-47EA-B597-8218DA2D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Strong cultural commitment and sense of public mission among Latin American universities and researchers:</a:t>
            </a:r>
          </a:p>
          <a:p>
            <a:pPr lvl="1"/>
            <a:r>
              <a:rPr lang="en-GB" sz="2800" dirty="0"/>
              <a:t>“</a:t>
            </a:r>
            <a:r>
              <a:rPr lang="en-GB" sz="2800" i="1" dirty="0" err="1"/>
              <a:t>Iberoamérican</a:t>
            </a:r>
            <a:r>
              <a:rPr lang="en-GB" sz="2800" i="1" dirty="0"/>
              <a:t> scientists especially are committed to the movement as a way to ensure that society benefits from their research</a:t>
            </a:r>
            <a:r>
              <a:rPr lang="en-GB" sz="2800" dirty="0"/>
              <a:t>.” - </a:t>
            </a:r>
            <a:r>
              <a:rPr lang="en-GB" sz="2800" dirty="0" err="1"/>
              <a:t>Victoriano</a:t>
            </a:r>
            <a:r>
              <a:rPr lang="en-GB" sz="2800" dirty="0"/>
              <a:t> </a:t>
            </a:r>
            <a:r>
              <a:rPr lang="en-GB" sz="2800" dirty="0" err="1"/>
              <a:t>Colodrón</a:t>
            </a:r>
            <a:r>
              <a:rPr lang="en-GB" sz="2800" dirty="0"/>
              <a:t>.</a:t>
            </a:r>
          </a:p>
          <a:p>
            <a:r>
              <a:rPr lang="en-GB" sz="3200" dirty="0"/>
              <a:t>Have we lost this idea around much of the rest of the world?</a:t>
            </a:r>
          </a:p>
          <a:p>
            <a:r>
              <a:rPr lang="en-GB" sz="3200" dirty="0"/>
              <a:t>Or have the ‘western’ publishing houses corrupted the process?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5E989-E24C-4DB5-99C2-0F4B0FB964C3}"/>
              </a:ext>
            </a:extLst>
          </p:cNvPr>
          <p:cNvSpPr/>
          <p:nvPr/>
        </p:nvSpPr>
        <p:spPr>
          <a:xfrm>
            <a:off x="30658" y="6485105"/>
            <a:ext cx="9865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2"/>
              </a:rPr>
              <a:t>https://www.timeshighereducation.com/blog/why-open-access-publishing-growing-latin-america</a:t>
            </a:r>
            <a:r>
              <a:rPr lang="en-GB" sz="1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9CB454-573A-417E-BB49-80A8C5B0963A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92344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7A62-4B9F-41B0-AF8D-BD4633C2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7418"/>
            <a:ext cx="10515600" cy="2852737"/>
          </a:xfrm>
        </p:spPr>
        <p:txBody>
          <a:bodyPr/>
          <a:lstStyle/>
          <a:p>
            <a:r>
              <a:rPr lang="en-GB" dirty="0"/>
              <a:t>What does it all come down to?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ABDE0-60B0-479A-B7E4-1E95A27B7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077143"/>
            <a:ext cx="10515600" cy="1500187"/>
          </a:xfrm>
        </p:spPr>
        <p:txBody>
          <a:bodyPr/>
          <a:lstStyle/>
          <a:p>
            <a:r>
              <a:rPr lang="en-GB" dirty="0"/>
              <a:t>Incentives, careers, scientists being suspiciously human creatures</a:t>
            </a:r>
          </a:p>
        </p:txBody>
      </p:sp>
      <p:pic>
        <p:nvPicPr>
          <p:cNvPr id="4" name="Picture 2" descr="struggling-scientist">
            <a:extLst>
              <a:ext uri="{FF2B5EF4-FFF2-40B4-BE49-F238E27FC236}">
                <a16:creationId xmlns:a16="http://schemas.microsoft.com/office/drawing/2014/main" id="{D19E987E-AEB3-4507-A021-096F385A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82" y="97358"/>
            <a:ext cx="4254438" cy="414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24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5F12B-7931-4086-B3E5-16B325E3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Have you ever met an average academic?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BB36-B636-4F45-9B14-EB88753D6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83" y="1690688"/>
            <a:ext cx="7152511" cy="4391580"/>
          </a:xfrm>
        </p:spPr>
        <p:txBody>
          <a:bodyPr>
            <a:normAutofit fontScale="92500"/>
          </a:bodyPr>
          <a:lstStyle/>
          <a:p>
            <a:r>
              <a:rPr lang="en-GB" sz="3200" b="1" dirty="0">
                <a:latin typeface="Open Sans"/>
              </a:rPr>
              <a:t>50% of academics are stupider than the average academic</a:t>
            </a:r>
            <a:r>
              <a:rPr lang="en-GB" sz="3200" dirty="0">
                <a:latin typeface="Open Sans"/>
              </a:rPr>
              <a:t>.</a:t>
            </a:r>
          </a:p>
          <a:p>
            <a:r>
              <a:rPr lang="en-GB" sz="3200" dirty="0">
                <a:latin typeface="Open Sans"/>
              </a:rPr>
              <a:t>A system defined by </a:t>
            </a:r>
            <a:r>
              <a:rPr lang="en-GB" sz="3200" b="1" dirty="0">
                <a:latin typeface="Open Sans"/>
              </a:rPr>
              <a:t>cultural inertia</a:t>
            </a:r>
            <a:r>
              <a:rPr lang="en-GB" sz="3200" dirty="0">
                <a:latin typeface="Open Sans"/>
              </a:rPr>
              <a:t>.</a:t>
            </a:r>
          </a:p>
          <a:p>
            <a:r>
              <a:rPr lang="en-GB" sz="3200" b="1" dirty="0">
                <a:latin typeface="Open Sans"/>
              </a:rPr>
              <a:t>Publish or perish </a:t>
            </a:r>
            <a:r>
              <a:rPr lang="en-GB" sz="3200" dirty="0">
                <a:latin typeface="Open Sans"/>
              </a:rPr>
              <a:t>mentality is still strong.</a:t>
            </a:r>
          </a:p>
          <a:p>
            <a:r>
              <a:rPr lang="en-GB" sz="3200" dirty="0">
                <a:latin typeface="Open Sans"/>
              </a:rPr>
              <a:t>Generally terrified of new technologies.</a:t>
            </a:r>
          </a:p>
          <a:p>
            <a:r>
              <a:rPr lang="en-GB" sz="3200" dirty="0">
                <a:latin typeface="Open Sans"/>
              </a:rPr>
              <a:t>What happened to doing </a:t>
            </a:r>
            <a:r>
              <a:rPr lang="en-GB" sz="3200" b="1" dirty="0">
                <a:latin typeface="Open Sans"/>
              </a:rPr>
              <a:t>good</a:t>
            </a:r>
            <a:r>
              <a:rPr lang="en-GB" sz="3200" dirty="0">
                <a:latin typeface="Open Sans"/>
              </a:rPr>
              <a:t> science? What are the incentives for that?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5E67B-0C1C-4C4A-BF2D-1CEF07CAA1FF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6" name="Picture 2" descr="Image result for penguin gif">
            <a:extLst>
              <a:ext uri="{FF2B5EF4-FFF2-40B4-BE49-F238E27FC236}">
                <a16:creationId xmlns:a16="http://schemas.microsoft.com/office/drawing/2014/main" id="{7AD0E3DE-3B77-42BA-8C60-717DE7E8C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894" y="2097088"/>
            <a:ext cx="4453323" cy="287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E2BEDC-89D5-451F-8E28-C0E55F93967F}"/>
              </a:ext>
            </a:extLst>
          </p:cNvPr>
          <p:cNvSpPr txBox="1"/>
          <p:nvPr/>
        </p:nvSpPr>
        <p:spPr>
          <a:xfrm>
            <a:off x="8394218" y="5005379"/>
            <a:ext cx="208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are all penguins.</a:t>
            </a:r>
          </a:p>
        </p:txBody>
      </p:sp>
    </p:spTree>
    <p:extLst>
      <p:ext uri="{BB962C8B-B14F-4D97-AF65-F5344CB8AC3E}">
        <p14:creationId xmlns:p14="http://schemas.microsoft.com/office/powerpoint/2010/main" val="3690132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9EBB86-6475-46CC-89BA-4B6E5A287F37}"/>
              </a:ext>
            </a:extLst>
          </p:cNvPr>
          <p:cNvSpPr/>
          <p:nvPr/>
        </p:nvSpPr>
        <p:spPr>
          <a:xfrm>
            <a:off x="674707" y="600150"/>
            <a:ext cx="8341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 Sans"/>
              </a:rPr>
              <a:t>Academics are also generally terrible at making predictions...</a:t>
            </a:r>
          </a:p>
        </p:txBody>
      </p:sp>
      <p:pic>
        <p:nvPicPr>
          <p:cNvPr id="1026" name="Picture 2" descr="Image result for moss wrong gif">
            <a:extLst>
              <a:ext uri="{FF2B5EF4-FFF2-40B4-BE49-F238E27FC236}">
                <a16:creationId xmlns:a16="http://schemas.microsoft.com/office/drawing/2014/main" id="{5BA38452-1D82-495E-A002-BEEC2D2CE1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06" y="1795143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AADC5-4806-4B4C-8794-576E6CF8C121}"/>
              </a:ext>
            </a:extLst>
          </p:cNvPr>
          <p:cNvSpPr txBox="1"/>
          <p:nvPr/>
        </p:nvSpPr>
        <p:spPr>
          <a:xfrm>
            <a:off x="551894" y="1333964"/>
            <a:ext cx="6275033" cy="442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/>
              <a:t>“Open Access will never catch on.”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“Preprints will never be a thing.”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“Sharing our data won’t ever be mandatory.”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“Open peer review is fake news.”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“It doesn’t matter if research isn’t reproducible.”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</a:t>
            </a:r>
            <a:r>
              <a:rPr lang="en-GB" sz="2400" b="1" dirty="0"/>
              <a:t>Open Science is just a fad</a:t>
            </a:r>
            <a:r>
              <a:rPr lang="en-GB" sz="2400" dirty="0"/>
              <a:t>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9F1291-D3E3-4939-A92B-8E38E1D77C52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CD8E61-DA37-4550-8E88-9370D17D867D}"/>
              </a:ext>
            </a:extLst>
          </p:cNvPr>
          <p:cNvSpPr/>
          <p:nvPr/>
        </p:nvSpPr>
        <p:spPr>
          <a:xfrm>
            <a:off x="6984537" y="4585303"/>
            <a:ext cx="457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Open Sans"/>
              </a:rPr>
              <a:t>I wonder if they ever get tired being wrong all the time…</a:t>
            </a:r>
            <a:br>
              <a:rPr lang="en-GB" sz="1400" dirty="0">
                <a:latin typeface="Open Sans"/>
              </a:rPr>
            </a:br>
            <a:br>
              <a:rPr lang="en-GB" sz="1400" dirty="0">
                <a:latin typeface="Open Sans"/>
              </a:rPr>
            </a:br>
            <a:r>
              <a:rPr lang="de-DE" sz="1400" b="1" dirty="0"/>
              <a:t>Be </a:t>
            </a:r>
            <a:r>
              <a:rPr lang="de-DE" sz="1400" b="1" dirty="0" err="1"/>
              <a:t>part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</a:t>
            </a:r>
            <a:r>
              <a:rPr lang="de-DE" sz="1400" b="1" dirty="0" err="1"/>
              <a:t>the</a:t>
            </a:r>
            <a:r>
              <a:rPr lang="de-DE" sz="1400" b="1" dirty="0"/>
              <a:t> </a:t>
            </a:r>
            <a:r>
              <a:rPr lang="de-DE" sz="1400" b="1" dirty="0" err="1"/>
              <a:t>conversation</a:t>
            </a:r>
            <a:r>
              <a:rPr lang="de-DE" sz="1400" b="1" dirty="0"/>
              <a:t> in </a:t>
            </a:r>
            <a:r>
              <a:rPr lang="de-DE" sz="1400" b="1" dirty="0" err="1"/>
              <a:t>advance</a:t>
            </a:r>
            <a:r>
              <a:rPr lang="de-DE" sz="1400" b="1" dirty="0"/>
              <a:t>, </a:t>
            </a:r>
            <a:r>
              <a:rPr lang="de-DE" sz="1400" b="1" dirty="0" err="1"/>
              <a:t>or</a:t>
            </a:r>
            <a:r>
              <a:rPr lang="de-DE" sz="1400" b="1" dirty="0"/>
              <a:t> </a:t>
            </a:r>
            <a:r>
              <a:rPr lang="de-DE" sz="1400" b="1" dirty="0" err="1"/>
              <a:t>you</a:t>
            </a:r>
            <a:r>
              <a:rPr lang="de-DE" sz="1400" b="1" dirty="0"/>
              <a:t> </a:t>
            </a:r>
            <a:r>
              <a:rPr lang="de-DE" sz="1400" b="1" dirty="0" err="1"/>
              <a:t>don‘t</a:t>
            </a:r>
            <a:r>
              <a:rPr lang="de-DE" sz="1400" b="1" dirty="0"/>
              <a:t> </a:t>
            </a:r>
            <a:r>
              <a:rPr lang="de-DE" sz="1400" b="1" dirty="0" err="1"/>
              <a:t>get</a:t>
            </a:r>
            <a:r>
              <a:rPr lang="de-DE" sz="1400" b="1" dirty="0"/>
              <a:t> </a:t>
            </a:r>
            <a:r>
              <a:rPr lang="de-DE" sz="1400" b="1" dirty="0" err="1"/>
              <a:t>to</a:t>
            </a:r>
            <a:r>
              <a:rPr lang="de-DE" sz="1400" b="1" dirty="0"/>
              <a:t> </a:t>
            </a:r>
            <a:r>
              <a:rPr lang="de-DE" sz="1400" b="1" dirty="0" err="1"/>
              <a:t>complain</a:t>
            </a:r>
            <a:r>
              <a:rPr lang="de-DE" sz="1400" b="1" dirty="0"/>
              <a:t> </a:t>
            </a:r>
            <a:r>
              <a:rPr lang="de-DE" sz="1400" b="1" dirty="0" err="1"/>
              <a:t>when</a:t>
            </a:r>
            <a:r>
              <a:rPr lang="de-DE" sz="1400" b="1" dirty="0"/>
              <a:t> </a:t>
            </a:r>
            <a:r>
              <a:rPr lang="de-DE" sz="1400" b="1" dirty="0" err="1"/>
              <a:t>it</a:t>
            </a:r>
            <a:r>
              <a:rPr lang="de-DE" sz="1400" b="1" dirty="0"/>
              <a:t> </a:t>
            </a:r>
            <a:r>
              <a:rPr lang="de-DE" sz="1400" b="1" dirty="0" err="1"/>
              <a:t>becomes</a:t>
            </a:r>
            <a:r>
              <a:rPr lang="de-DE" sz="1400" b="1" dirty="0"/>
              <a:t> </a:t>
            </a:r>
            <a:r>
              <a:rPr lang="de-DE" sz="1400" b="1" dirty="0" err="1"/>
              <a:t>the</a:t>
            </a:r>
            <a:r>
              <a:rPr lang="de-DE" sz="1400" b="1" dirty="0"/>
              <a:t> </a:t>
            </a:r>
            <a:r>
              <a:rPr lang="de-DE" sz="1400" b="1" dirty="0" err="1"/>
              <a:t>future</a:t>
            </a:r>
            <a:r>
              <a:rPr lang="de-DE" sz="1400" b="1" dirty="0"/>
              <a:t>.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933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Barriers to the principles of open science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609" y="1417036"/>
            <a:ext cx="1393174" cy="731520"/>
          </a:xfrm>
        </p:spPr>
        <p:txBody>
          <a:bodyPr/>
          <a:lstStyle/>
          <a:p>
            <a:r>
              <a:rPr lang="en-GB" dirty="0">
                <a:latin typeface="Open Sans"/>
              </a:rPr>
              <a:t>Drivers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905" y="2366149"/>
            <a:ext cx="5112825" cy="39568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Reduce publication bias.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Increase replicability/reproducibility.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Increase reliability of scientific record.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Make publicly funded research publicly accessible.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Make research more efficient.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Increase public trust.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Foster collaboration.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Sustainable research.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4181" y="1385987"/>
            <a:ext cx="1504057" cy="731520"/>
          </a:xfrm>
        </p:spPr>
        <p:txBody>
          <a:bodyPr/>
          <a:lstStyle/>
          <a:p>
            <a:r>
              <a:rPr lang="en-GB" dirty="0">
                <a:latin typeface="Open Sans"/>
              </a:rPr>
              <a:t>Barriers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74181" y="2507549"/>
            <a:ext cx="4859019" cy="3664651"/>
          </a:xfrm>
        </p:spPr>
        <p:txBody>
          <a:bodyPr>
            <a:noAutofit/>
          </a:bodyPr>
          <a:lstStyle/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scooping or ideas being stolen.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not being credited for ideas.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errors and public humiliation.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risk to reputation.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reduced scientific quality.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information overload.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career compromise.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backlash from senior figures.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being different.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7042827" y="2524176"/>
            <a:ext cx="618602" cy="354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E27092-E9F9-45F1-9ADF-4758F5DF428A}"/>
              </a:ext>
            </a:extLst>
          </p:cNvPr>
          <p:cNvSpPr/>
          <p:nvPr/>
        </p:nvSpPr>
        <p:spPr>
          <a:xfrm>
            <a:off x="9937979" y="6308522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811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033060" y="720372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767409" y="3429000"/>
            <a:ext cx="69389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E0014-7FA6-4884-9132-F3AA84D84BE9}"/>
              </a:ext>
            </a:extLst>
          </p:cNvPr>
          <p:cNvSpPr txBox="1"/>
          <p:nvPr/>
        </p:nvSpPr>
        <p:spPr>
          <a:xfrm>
            <a:off x="7907115" y="3258184"/>
            <a:ext cx="399821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SOCIAL AND TECHNICAL BARRIERS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66ACD3-7B62-4AC9-959D-994F68E2894C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437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818C-F69B-4644-9BEB-082628C7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is the absolute WRONG message to be sending to students and researchers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A9CC-3F8C-4657-AF41-DCA00B31A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Because Open Science is not an independent thing from science</a:t>
            </a:r>
          </a:p>
          <a:p>
            <a:r>
              <a:rPr lang="de-DE" dirty="0"/>
              <a:t>I</a:t>
            </a:r>
            <a:r>
              <a:rPr lang="en-GB" dirty="0"/>
              <a:t>t’s an enhanced way of doing it based on practices, values and principles</a:t>
            </a:r>
          </a:p>
        </p:txBody>
      </p:sp>
    </p:spTree>
    <p:extLst>
      <p:ext uri="{BB962C8B-B14F-4D97-AF65-F5344CB8AC3E}">
        <p14:creationId xmlns:p14="http://schemas.microsoft.com/office/powerpoint/2010/main" val="1021574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4DBE-AC56-4EAB-9C8B-82AF84C0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269863"/>
            <a:ext cx="10515600" cy="2852737"/>
          </a:xfrm>
        </p:spPr>
        <p:txBody>
          <a:bodyPr/>
          <a:lstStyle/>
          <a:p>
            <a:r>
              <a:rPr lang="en-GB" dirty="0"/>
              <a:t>AN OPEN SCIENCE EDUCATION CRISIS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23CAA-E2B7-48C1-AAB2-1A24E8ADC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651" y="5173147"/>
            <a:ext cx="10515600" cy="1500187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Can we break the inertia through training?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3ED15-880C-4D5A-B06F-E8B063F3E71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6" name="Picture 2" descr="Image result for science saves lives banner">
            <a:extLst>
              <a:ext uri="{FF2B5EF4-FFF2-40B4-BE49-F238E27FC236}">
                <a16:creationId xmlns:a16="http://schemas.microsoft.com/office/drawing/2014/main" id="{DBA98805-ABFD-48F0-830F-A200D5C3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95" y="316442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Attitudes versus practice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884762"/>
            <a:ext cx="5311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Open Sans"/>
              </a:rPr>
              <a:t>“</a:t>
            </a:r>
            <a:r>
              <a:rPr lang="en-GB" b="1" dirty="0">
                <a:latin typeface="Open Sans"/>
              </a:rPr>
              <a:t>60.8% of researchers do not self-archive their work even when it is free and in keeping with journal policy</a:t>
            </a:r>
            <a:r>
              <a:rPr lang="en-GB" dirty="0">
                <a:latin typeface="Open Sans"/>
              </a:rPr>
              <a:t>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854" y="6565612"/>
            <a:ext cx="75755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2"/>
              </a:rPr>
              <a:t>https://health-policy-systems.biomedcentral.com/articles/10.1186/s12961-017-0235-3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838200" y="3363332"/>
            <a:ext cx="53113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Open Sans"/>
              </a:rPr>
              <a:t>“In a field where OA seems of practical and </a:t>
            </a:r>
            <a:r>
              <a:rPr lang="en-GB" b="1" dirty="0">
                <a:latin typeface="Open Sans"/>
              </a:rPr>
              <a:t>ethical importance for the sharing of knowledge promoting health equity</a:t>
            </a:r>
            <a:r>
              <a:rPr lang="en-GB" dirty="0">
                <a:latin typeface="Open Sans"/>
              </a:rPr>
              <a:t>, it is surprising that researchers do not make their papers available when they are legally able to do so </a:t>
            </a:r>
            <a:r>
              <a:rPr lang="en-GB" b="1" dirty="0">
                <a:latin typeface="Open Sans"/>
              </a:rPr>
              <a:t>without any cost</a:t>
            </a:r>
            <a:r>
              <a:rPr lang="en-GB" dirty="0">
                <a:latin typeface="Open Sans"/>
              </a:rPr>
              <a:t>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1B4A91-F842-4298-944B-3997A7A1B3BA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5" name="Picture 2" descr="Image result for facepalm gif">
            <a:extLst>
              <a:ext uri="{FF2B5EF4-FFF2-40B4-BE49-F238E27FC236}">
                <a16:creationId xmlns:a16="http://schemas.microsoft.com/office/drawing/2014/main" id="{E40800DF-0613-48FF-88FA-239BBCD2BD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51" y="146005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82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6" t="3596" r="1581" b="5351"/>
          <a:stretch/>
        </p:blipFill>
        <p:spPr>
          <a:xfrm>
            <a:off x="3990244" y="278731"/>
            <a:ext cx="8158216" cy="5818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0244" y="5233488"/>
            <a:ext cx="4032448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B6BF8F4-0AA1-4DFA-B2A8-90C0D2EBF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3" y="2005913"/>
            <a:ext cx="3230275" cy="19314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60BFE5-F13F-4FA0-9C24-D463AAECE93A}"/>
              </a:ext>
            </a:extLst>
          </p:cNvPr>
          <p:cNvSpPr txBox="1">
            <a:spLocks/>
          </p:cNvSpPr>
          <p:nvPr/>
        </p:nvSpPr>
        <p:spPr>
          <a:xfrm>
            <a:off x="123439" y="909709"/>
            <a:ext cx="3949429" cy="12930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“Open Access </a:t>
            </a:r>
            <a:br>
              <a:rPr lang="en-GB" sz="3600" dirty="0"/>
            </a:br>
            <a:r>
              <a:rPr lang="en-GB" sz="3600" dirty="0"/>
              <a:t>is too expensive.”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31BE19-3574-4145-BCFF-2EA79695D75E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A26377-2B7E-48F2-A2B0-1C479DB97504}"/>
              </a:ext>
            </a:extLst>
          </p:cNvPr>
          <p:cNvSpPr/>
          <p:nvPr/>
        </p:nvSpPr>
        <p:spPr>
          <a:xfrm>
            <a:off x="213809" y="4343258"/>
            <a:ext cx="34641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Open Sans"/>
              </a:rPr>
              <a:t>Common view about high costs is due to a combination of monopolisation and political broadsiding and sabotage by commercial publishers.</a:t>
            </a:r>
          </a:p>
        </p:txBody>
      </p:sp>
    </p:spTree>
    <p:extLst>
      <p:ext uri="{BB962C8B-B14F-4D97-AF65-F5344CB8AC3E}">
        <p14:creationId xmlns:p14="http://schemas.microsoft.com/office/powerpoint/2010/main" val="23384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E4425-F716-4BEC-8157-6FC04EC4C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1" y="1025640"/>
            <a:ext cx="10377578" cy="5832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992571-7EA7-4D33-91E7-453E5A249F2D}"/>
              </a:ext>
            </a:extLst>
          </p:cNvPr>
          <p:cNvSpPr txBox="1"/>
          <p:nvPr/>
        </p:nvSpPr>
        <p:spPr>
          <a:xfrm>
            <a:off x="8869680" y="73152"/>
            <a:ext cx="321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Slide courtesy of Rebecca </a:t>
            </a:r>
            <a:r>
              <a:rPr lang="en-GB" dirty="0" err="1"/>
              <a:t>Willen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D45E79-688D-418D-962C-99746844BA61}"/>
              </a:ext>
            </a:extLst>
          </p:cNvPr>
          <p:cNvSpPr txBox="1">
            <a:spLocks/>
          </p:cNvSpPr>
          <p:nvPr/>
        </p:nvSpPr>
        <p:spPr>
          <a:xfrm>
            <a:off x="746760" y="4603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2. The Reproducibility Crisis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6A20AD-2C3C-4C08-A8EB-4EC101104A07}"/>
              </a:ext>
            </a:extLst>
          </p:cNvPr>
          <p:cNvSpPr/>
          <p:nvPr/>
        </p:nvSpPr>
        <p:spPr>
          <a:xfrm>
            <a:off x="1402080" y="693459"/>
            <a:ext cx="809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Much research in many fields cannot be sufficiently reproduced</a:t>
            </a:r>
          </a:p>
        </p:txBody>
      </p:sp>
    </p:spTree>
    <p:extLst>
      <p:ext uri="{BB962C8B-B14F-4D97-AF65-F5344CB8AC3E}">
        <p14:creationId xmlns:p14="http://schemas.microsoft.com/office/powerpoint/2010/main" val="1123707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A2AB-3FBD-467A-A7A8-9BEA3D1E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11" y="842168"/>
            <a:ext cx="6154876" cy="2852737"/>
          </a:xfrm>
        </p:spPr>
        <p:txBody>
          <a:bodyPr/>
          <a:lstStyle/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time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conversation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3DC59-9740-4595-BD17-9F8EEFF8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712" y="4047925"/>
            <a:ext cx="5527275" cy="1500187"/>
          </a:xfrm>
        </p:spPr>
        <p:txBody>
          <a:bodyPr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Open Science </a:t>
            </a:r>
            <a:r>
              <a:rPr lang="de-DE" b="1" dirty="0" err="1">
                <a:solidFill>
                  <a:schemeClr val="tx1"/>
                </a:solidFill>
              </a:rPr>
              <a:t>is</a:t>
            </a:r>
            <a:r>
              <a:rPr lang="de-DE" b="1" dirty="0">
                <a:solidFill>
                  <a:schemeClr val="tx1"/>
                </a:solidFill>
              </a:rPr>
              <a:t> AWESOME! And just </a:t>
            </a:r>
            <a:r>
              <a:rPr lang="de-DE" b="1" dirty="0" err="1">
                <a:solidFill>
                  <a:schemeClr val="tx1"/>
                </a:solidFill>
              </a:rPr>
              <a:t>doing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science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better</a:t>
            </a:r>
            <a:r>
              <a:rPr lang="de-DE" b="1" dirty="0">
                <a:solidFill>
                  <a:schemeClr val="tx1"/>
                </a:solidFill>
              </a:rPr>
              <a:t>/</a:t>
            </a:r>
            <a:r>
              <a:rPr lang="de-DE" b="1" dirty="0" err="1">
                <a:solidFill>
                  <a:schemeClr val="tx1"/>
                </a:solidFill>
              </a:rPr>
              <a:t>right</a:t>
            </a:r>
            <a:r>
              <a:rPr lang="de-DE" b="1" dirty="0">
                <a:solidFill>
                  <a:schemeClr val="tx1"/>
                </a:solidFill>
              </a:rPr>
              <a:t>.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724DEC-D94D-49B2-9395-52681DBAD544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3074" name="Picture 2" descr="Image result for change the conversation">
            <a:extLst>
              <a:ext uri="{FF2B5EF4-FFF2-40B4-BE49-F238E27FC236}">
                <a16:creationId xmlns:a16="http://schemas.microsoft.com/office/drawing/2014/main" id="{CBE1DF31-BB4A-45A6-9B70-F69177BC8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812" y="2072697"/>
            <a:ext cx="47625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54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B93EF-CE8B-4E64-B69D-1D424844F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74" b="1"/>
          <a:stretch/>
        </p:blipFill>
        <p:spPr>
          <a:xfrm>
            <a:off x="0" y="1371600"/>
            <a:ext cx="12192000" cy="54834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AB71DA-136A-4E6C-A42B-A260A342C250}"/>
              </a:ext>
            </a:extLst>
          </p:cNvPr>
          <p:cNvSpPr txBox="1">
            <a:spLocks/>
          </p:cNvSpPr>
          <p:nvPr/>
        </p:nvSpPr>
        <p:spPr>
          <a:xfrm>
            <a:off x="4575461" y="468041"/>
            <a:ext cx="304107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future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5CB2B5-1163-4DBA-ABE4-D0E5E88B9C33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B4E57-8434-42EB-BAF1-4415CAF0C969}"/>
              </a:ext>
            </a:extLst>
          </p:cNvPr>
          <p:cNvSpPr txBox="1"/>
          <p:nvPr/>
        </p:nvSpPr>
        <p:spPr>
          <a:xfrm>
            <a:off x="118872" y="6485714"/>
            <a:ext cx="321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Slide courtesy of Rebecca </a:t>
            </a:r>
            <a:r>
              <a:rPr lang="en-GB" dirty="0" err="1"/>
              <a:t>Willen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505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419" y="1697"/>
            <a:ext cx="10853691" cy="1325563"/>
          </a:xfrm>
        </p:spPr>
        <p:txBody>
          <a:bodyPr/>
          <a:lstStyle/>
          <a:p>
            <a:r>
              <a:rPr lang="en-GB" dirty="0"/>
              <a:t>Openness is good for your work and career</a:t>
            </a:r>
          </a:p>
        </p:txBody>
      </p:sp>
      <p:pic>
        <p:nvPicPr>
          <p:cNvPr id="6" name="Picture 4" descr="https://f1000researchdata.s3.amazonaws.com/manuscripts/9609/8da28628-bb5a-4b1f-b8ad-00db54039385_figur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7" y="1056626"/>
            <a:ext cx="5596632" cy="237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8450" y="6265530"/>
            <a:ext cx="9595537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 dirty="0">
                <a:latin typeface="Open Sans"/>
                <a:ea typeface="Lato" panose="020F0502020204030203" pitchFamily="34" charset="0"/>
                <a:cs typeface="Lato" panose="020F0502020204030203" pitchFamily="34" charset="0"/>
              </a:rPr>
              <a:t>Data from The Open Access Citation Advantage Service, SPARC Europe, accessed March 2016.</a:t>
            </a:r>
          </a:p>
          <a:p>
            <a:pPr defTabSz="914400"/>
            <a:r>
              <a:rPr lang="en-GB" sz="1300" dirty="0">
                <a:latin typeface="Open Sans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http://f1000research.com/articles/5-632/v3</a:t>
            </a:r>
            <a:endParaRPr lang="en-GB" sz="1300" dirty="0">
              <a:latin typeface="Open Sans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6E890-7CEF-4FF2-A797-5ACB5FE20F0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9E1DF-C29F-4DA9-97BC-F8177DE8B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90" y="1250686"/>
            <a:ext cx="3763566" cy="32858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44981F-B0F0-4891-8A3C-3C80257B1129}"/>
              </a:ext>
            </a:extLst>
          </p:cNvPr>
          <p:cNvSpPr/>
          <p:nvPr/>
        </p:nvSpPr>
        <p:spPr>
          <a:xfrm>
            <a:off x="139981" y="5973142"/>
            <a:ext cx="24160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6"/>
              </a:rPr>
              <a:t>https://peerj.com/articles/175</a:t>
            </a:r>
            <a:r>
              <a:rPr lang="en-GB" sz="1300" dirty="0">
                <a:latin typeface="Open Sans"/>
              </a:rPr>
              <a:t> 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9C4E0A7-550F-4E55-9059-CE61C0C2E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27" y="3128774"/>
            <a:ext cx="5063670" cy="281542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01D127-63A5-4689-BE68-EFF82FEF3CE8}"/>
              </a:ext>
            </a:extLst>
          </p:cNvPr>
          <p:cNvSpPr/>
          <p:nvPr/>
        </p:nvSpPr>
        <p:spPr>
          <a:xfrm>
            <a:off x="138450" y="5663624"/>
            <a:ext cx="22275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8"/>
              </a:rPr>
              <a:t>http://whyopenresearch.org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F7AD18-7A92-4A72-9EDD-17B688418A47}"/>
              </a:ext>
            </a:extLst>
          </p:cNvPr>
          <p:cNvSpPr/>
          <p:nvPr/>
        </p:nvSpPr>
        <p:spPr>
          <a:xfrm>
            <a:off x="7992863" y="50509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Rapid communication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Greater exposure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More citations, faster </a:t>
            </a:r>
          </a:p>
        </p:txBody>
      </p:sp>
    </p:spTree>
    <p:extLst>
      <p:ext uri="{BB962C8B-B14F-4D97-AF65-F5344CB8AC3E}">
        <p14:creationId xmlns:p14="http://schemas.microsoft.com/office/powerpoint/2010/main" val="1638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A579-C646-4BC1-8CA7-E3181F03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Openness</a:t>
            </a:r>
            <a:r>
              <a:rPr lang="de-DE" dirty="0"/>
              <a:t> and </a:t>
            </a:r>
            <a:r>
              <a:rPr lang="de-DE" dirty="0" err="1"/>
              <a:t>reproducibility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CD1F0-69A1-4386-956F-26D2A19A5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91728"/>
            <a:ext cx="7620000" cy="1781175"/>
          </a:xfrm>
          <a:prstGeom prst="rect">
            <a:avLst/>
          </a:prstGeom>
        </p:spPr>
      </p:pic>
      <p:pic>
        <p:nvPicPr>
          <p:cNvPr id="5" name="Picture 2" descr="Code Ocean">
            <a:extLst>
              <a:ext uri="{FF2B5EF4-FFF2-40B4-BE49-F238E27FC236}">
                <a16:creationId xmlns:a16="http://schemas.microsoft.com/office/drawing/2014/main" id="{34229656-0E04-46AE-AD2B-C57AFAA38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4" y="5583149"/>
            <a:ext cx="5573706" cy="5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0FB3C-4AB0-456D-B5D4-519AF6AE11D5}"/>
              </a:ext>
            </a:extLst>
          </p:cNvPr>
          <p:cNvSpPr txBox="1"/>
          <p:nvPr/>
        </p:nvSpPr>
        <p:spPr>
          <a:xfrm>
            <a:off x="4979989" y="1821056"/>
            <a:ext cx="223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REGISTERED REPORTS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E42D92-7E65-4832-AEE6-490F5407BD61}"/>
              </a:ext>
            </a:extLst>
          </p:cNvPr>
          <p:cNvSpPr txBox="1"/>
          <p:nvPr/>
        </p:nvSpPr>
        <p:spPr>
          <a:xfrm>
            <a:off x="4888549" y="4693360"/>
            <a:ext cx="278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CODE OCEAN and STENCILA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C0CA5E-4AA2-4F85-8AA4-88088A8D7A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34874" r="15278" b="31940"/>
          <a:stretch/>
        </p:blipFill>
        <p:spPr>
          <a:xfrm>
            <a:off x="6612570" y="5062692"/>
            <a:ext cx="4979990" cy="15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17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ib.ki.se/sites/default/files/bildarkiv/funktioner-support/open_access_grafik2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r="15651"/>
          <a:stretch/>
        </p:blipFill>
        <p:spPr bwMode="auto">
          <a:xfrm>
            <a:off x="4829326" y="59642"/>
            <a:ext cx="6904968" cy="67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160" y="2546545"/>
            <a:ext cx="4678743" cy="1325562"/>
          </a:xfrm>
          <a:prstGeom prst="rect">
            <a:avLst/>
          </a:prstGeom>
        </p:spPr>
        <p:txBody>
          <a:bodyPr/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Open Sans"/>
              </a:rPr>
              <a:t>Open is better for EVERYONE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AD00D-A629-4DF0-83DF-400D6E9DBC00}"/>
              </a:ext>
            </a:extLst>
          </p:cNvPr>
          <p:cNvSpPr/>
          <p:nvPr/>
        </p:nvSpPr>
        <p:spPr>
          <a:xfrm>
            <a:off x="10160" y="635901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9783" y="6443648"/>
            <a:ext cx="3736920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4"/>
              </a:rPr>
              <a:t>https://kib.ki.se/en/publish-analyse/open-access</a:t>
            </a:r>
            <a:endParaRPr lang="en-GB" sz="1300" dirty="0">
              <a:latin typeface="Open Sans"/>
            </a:endParaRPr>
          </a:p>
          <a:p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573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F9AB-4E95-43E5-A411-01DD29F1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70" y="2478088"/>
            <a:ext cx="10515600" cy="2852737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en-GB" dirty="0"/>
              <a:t> ‘openness’?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8F7F1-3A36-43D9-95CA-A1DD5BE68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570" y="5357813"/>
            <a:ext cx="10515600" cy="1500187"/>
          </a:xfrm>
        </p:spPr>
        <p:txBody>
          <a:bodyPr/>
          <a:lstStyle/>
          <a:p>
            <a:r>
              <a:rPr lang="en-GB" dirty="0"/>
              <a:t>Without data? That can‘t be accessed? That can‘t be reproduced? That contains only cherry-picked results?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071A6-68A8-43AA-A608-23CBF928C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4" t="31984"/>
          <a:stretch/>
        </p:blipFill>
        <p:spPr>
          <a:xfrm>
            <a:off x="2839353" y="433282"/>
            <a:ext cx="5811067" cy="31633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063F40-BF3A-43A0-B431-6473F8BACE0F}"/>
              </a:ext>
            </a:extLst>
          </p:cNvPr>
          <p:cNvSpPr/>
          <p:nvPr/>
        </p:nvSpPr>
        <p:spPr>
          <a:xfrm>
            <a:off x="97276" y="6429026"/>
            <a:ext cx="302300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3"/>
              </a:rPr>
              <a:t>https://elifesciences.org/articles/16800</a:t>
            </a:r>
            <a:endParaRPr lang="en-GB" sz="1300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2E82D5-7221-4E5B-99EE-C3230F4DD9A4}"/>
              </a:ext>
            </a:extLst>
          </p:cNvPr>
          <p:cNvSpPr/>
          <p:nvPr/>
        </p:nvSpPr>
        <p:spPr>
          <a:xfrm>
            <a:off x="9753600" y="627475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67983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8C4E-AA21-443B-93CC-D4234D5F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Being more open helps so much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D27CD-9520-4F49-A793-0AB1CF70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52" y="1901936"/>
            <a:ext cx="7380018" cy="431598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latin typeface="Open Sans"/>
              </a:rPr>
              <a:t> Emphasises your core values</a:t>
            </a:r>
            <a:r>
              <a:rPr lang="en-GB" dirty="0">
                <a:latin typeface="Open Sans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Increases dissemination of your research.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 Increases your academic profile.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Helps to combat the four crises.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 Increases your collaborations.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 Makes you a more effective researcher.</a:t>
            </a:r>
          </a:p>
          <a:p>
            <a:endParaRPr lang="en-GB" dirty="0">
              <a:latin typeface="Open Sans"/>
            </a:endParaRPr>
          </a:p>
        </p:txBody>
      </p:sp>
      <p:pic>
        <p:nvPicPr>
          <p:cNvPr id="3074" name="Picture 2" descr="Image result for science gif">
            <a:extLst>
              <a:ext uri="{FF2B5EF4-FFF2-40B4-BE49-F238E27FC236}">
                <a16:creationId xmlns:a16="http://schemas.microsoft.com/office/drawing/2014/main" id="{C1506CEA-B7C6-4686-B7E4-417ADDF2B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164" y="2844370"/>
            <a:ext cx="3883160" cy="218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1B645D-4986-446D-92EC-15ABA9379053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97327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543" y="227073"/>
            <a:ext cx="10515600" cy="1325563"/>
          </a:xfrm>
        </p:spPr>
        <p:txBody>
          <a:bodyPr/>
          <a:lstStyle/>
          <a:p>
            <a:r>
              <a:rPr lang="en-GB" dirty="0"/>
              <a:t>The future is OPEN</a:t>
            </a:r>
          </a:p>
        </p:txBody>
      </p:sp>
      <p:pic>
        <p:nvPicPr>
          <p:cNvPr id="4" name="Picture 2" descr="https://www.nature.com/polopoly_fs/7.42283.1487007434!/image/preprints-news-graphic-16.02.17-online.jpg_gen/derivatives/landscape_630/preprints-news-graphic-16.02.17-onlin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58893" r="3852" b="5453"/>
          <a:stretch/>
        </p:blipFill>
        <p:spPr bwMode="auto">
          <a:xfrm>
            <a:off x="812785" y="1850552"/>
            <a:ext cx="5917972" cy="30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77" y="1850552"/>
            <a:ext cx="4528711" cy="3019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43361" y="4791360"/>
            <a:ext cx="21511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4"/>
              </a:rPr>
              <a:t>http://roarmap.eprints.org</a:t>
            </a:r>
            <a:r>
              <a:rPr lang="en-GB" sz="1300" dirty="0">
                <a:latin typeface="Open Sans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23051" y="5465523"/>
            <a:ext cx="99698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Open Sans"/>
              </a:rPr>
              <a:t>We should be in a position where we are able to influence our academic system, not be stifled by the current actors in it.</a:t>
            </a:r>
            <a:endParaRPr lang="en-GB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B691B-C32D-4424-8120-AADE3345446B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5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068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033060" y="720372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767409" y="3429000"/>
            <a:ext cx="69389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907115" y="3258184"/>
            <a:ext cx="399821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SOCIAL AND TECHNICAL BARRIERS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AD649-965B-4661-BBFF-AB39412D57D9}"/>
              </a:ext>
            </a:extLst>
          </p:cNvPr>
          <p:cNvSpPr/>
          <p:nvPr/>
        </p:nvSpPr>
        <p:spPr>
          <a:xfrm>
            <a:off x="944309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148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033060" y="720372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/>
          <p:cNvCxnSpPr>
            <a:cxnSpLocks/>
          </p:cNvCxnSpPr>
          <p:nvPr/>
        </p:nvCxnSpPr>
        <p:spPr>
          <a:xfrm>
            <a:off x="3144416" y="5585289"/>
            <a:ext cx="516492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27527" y="5414473"/>
            <a:ext cx="18673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SOCIAL BARRIERS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C17CB-902D-44E2-A780-94D0F27CA11A}"/>
              </a:ext>
            </a:extLst>
          </p:cNvPr>
          <p:cNvSpPr txBox="1"/>
          <p:nvPr/>
        </p:nvSpPr>
        <p:spPr>
          <a:xfrm>
            <a:off x="5215808" y="5952962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Open Sans"/>
              </a:rPr>
              <a:t>EDUCATION</a:t>
            </a:r>
            <a:endParaRPr lang="en-GB" b="1" dirty="0">
              <a:latin typeface="Open San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A1BBA6D-2A61-4F2E-A62A-1D15D97670EF}"/>
              </a:ext>
            </a:extLst>
          </p:cNvPr>
          <p:cNvSpPr/>
          <p:nvPr/>
        </p:nvSpPr>
        <p:spPr>
          <a:xfrm rot="16200000">
            <a:off x="5432760" y="5092389"/>
            <a:ext cx="957445" cy="7295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88045-9654-4775-9404-F36CEAD19296}"/>
              </a:ext>
            </a:extLst>
          </p:cNvPr>
          <p:cNvSpPr txBox="1"/>
          <p:nvPr/>
        </p:nvSpPr>
        <p:spPr>
          <a:xfrm>
            <a:off x="939886" y="5404225"/>
            <a:ext cx="218634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TECHNICAL BARRIERS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0EDB60-649F-4012-88EB-88646F05B4D9}"/>
              </a:ext>
            </a:extLst>
          </p:cNvPr>
          <p:cNvSpPr/>
          <p:nvPr/>
        </p:nvSpPr>
        <p:spPr>
          <a:xfrm>
            <a:off x="9423641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</a:t>
            </a:r>
            <a:r>
              <a:rPr lang="de-DE" dirty="0" err="1">
                <a:latin typeface="Open Sans"/>
                <a:hlinkClick r:id="rId7"/>
              </a:rPr>
              <a:t>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175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26F49BF-64A3-4E73-97B1-369CCCA06B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46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3. The Serials Crisis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78ADA-4E02-471E-9BB8-8FB48ECFFA4F}"/>
              </a:ext>
            </a:extLst>
          </p:cNvPr>
          <p:cNvSpPr/>
          <p:nvPr/>
        </p:nvSpPr>
        <p:spPr>
          <a:xfrm>
            <a:off x="1338072" y="960695"/>
            <a:ext cx="809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Commercial publishers are draining our libraries dry</a:t>
            </a:r>
          </a:p>
        </p:txBody>
      </p:sp>
      <p:pic>
        <p:nvPicPr>
          <p:cNvPr id="1026" name="Picture 2" descr="Image result for serials crisis">
            <a:extLst>
              <a:ext uri="{FF2B5EF4-FFF2-40B4-BE49-F238E27FC236}">
                <a16:creationId xmlns:a16="http://schemas.microsoft.com/office/drawing/2014/main" id="{FD01DE4C-1398-4BBE-A577-1A516A2FF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28" y="1481379"/>
            <a:ext cx="8095296" cy="472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5CE76B-AD37-4B63-A9DE-BFF7BF1E09A8}"/>
              </a:ext>
            </a:extLst>
          </p:cNvPr>
          <p:cNvSpPr/>
          <p:nvPr/>
        </p:nvSpPr>
        <p:spPr>
          <a:xfrm>
            <a:off x="94488" y="6357653"/>
            <a:ext cx="809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https://publications.parliament.uk/pa/cm201314/cmselect/cmbis/99/9905.htm</a:t>
            </a:r>
            <a:r>
              <a:rPr lang="en-GB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36E22-D876-4D29-8A5D-417D2CE8E4DE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93616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6CA7-9CBE-4766-B390-89AC7D4A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we all achieve if we stand together?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BA3D6-8961-4FDA-964F-16A328B4D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45000"/>
            </a:pPr>
            <a:r>
              <a:rPr lang="en-GB" dirty="0"/>
              <a:t>We need to stand together as a unified global community to make sure that we are acting in the best interests of the public, not corporate gains.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75F8AE-6043-4D65-BABB-6634C6A8FBA2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16386" name="Picture 2" descr="Image result for stand together">
            <a:extLst>
              <a:ext uri="{FF2B5EF4-FFF2-40B4-BE49-F238E27FC236}">
                <a16:creationId xmlns:a16="http://schemas.microsoft.com/office/drawing/2014/main" id="{F505A13C-1C96-4EF8-806E-65E63D30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00" y="319604"/>
            <a:ext cx="9144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63FE8E-9054-47BB-9503-009D06B5A5BB}"/>
              </a:ext>
            </a:extLst>
          </p:cNvPr>
          <p:cNvSpPr/>
          <p:nvPr/>
        </p:nvSpPr>
        <p:spPr>
          <a:xfrm>
            <a:off x="144447" y="6353730"/>
            <a:ext cx="439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https://letsallstandtogether.wordpress.com/</a:t>
            </a:r>
            <a:r>
              <a:rPr lang="en-GB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20020-2A8F-4520-81A8-F14141BBB4AA}"/>
              </a:ext>
            </a:extLst>
          </p:cNvPr>
          <p:cNvSpPr/>
          <p:nvPr/>
        </p:nvSpPr>
        <p:spPr>
          <a:xfrm>
            <a:off x="4087909" y="5470307"/>
            <a:ext cx="3696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ct val="45000"/>
            </a:pPr>
            <a:r>
              <a:rPr lang="en-GB" sz="3600" b="1" dirty="0"/>
              <a:t>#</a:t>
            </a:r>
            <a:r>
              <a:rPr lang="en-GB" sz="3600" b="1" dirty="0" err="1"/>
              <a:t>PeopleNotProfits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9140187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643" y="218998"/>
            <a:ext cx="7869117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What do we need to achieve this and to change cultures?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973" y="1957875"/>
            <a:ext cx="9992054" cy="4678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Open Sans"/>
              </a:rPr>
              <a:t>Education</a:t>
            </a:r>
            <a:r>
              <a:rPr lang="en-GB" dirty="0">
                <a:latin typeface="Open Sans"/>
              </a:rPr>
              <a:t>, </a:t>
            </a:r>
            <a:r>
              <a:rPr lang="en-GB" b="1" dirty="0">
                <a:latin typeface="Open Sans"/>
              </a:rPr>
              <a:t>training</a:t>
            </a:r>
            <a:r>
              <a:rPr lang="en-GB" dirty="0">
                <a:latin typeface="Open Sans"/>
              </a:rPr>
              <a:t>, </a:t>
            </a:r>
            <a:r>
              <a:rPr lang="en-GB" b="1" dirty="0">
                <a:latin typeface="Open Sans"/>
              </a:rPr>
              <a:t>support</a:t>
            </a:r>
            <a:r>
              <a:rPr lang="en-GB" dirty="0">
                <a:latin typeface="Open Sans"/>
              </a:rPr>
              <a:t>.</a:t>
            </a:r>
          </a:p>
          <a:p>
            <a:pPr marL="0" indent="0" algn="ctr">
              <a:buNone/>
            </a:pPr>
            <a:endParaRPr lang="en-GB" dirty="0">
              <a:latin typeface="Open Sans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Empowerment and </a:t>
            </a:r>
            <a:r>
              <a:rPr lang="en-GB" b="1" dirty="0">
                <a:latin typeface="Open Sans"/>
              </a:rPr>
              <a:t>leadership</a:t>
            </a:r>
            <a:r>
              <a:rPr lang="en-GB" dirty="0">
                <a:latin typeface="Open Sans"/>
              </a:rPr>
              <a:t> for the next generation.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Shifting </a:t>
            </a:r>
            <a:r>
              <a:rPr lang="en-GB" b="1" dirty="0">
                <a:latin typeface="Open Sans"/>
              </a:rPr>
              <a:t>power</a:t>
            </a:r>
            <a:r>
              <a:rPr lang="en-GB" dirty="0">
                <a:latin typeface="Open Sans"/>
              </a:rPr>
              <a:t> dynamics to reduce bias and abuse.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Building a </a:t>
            </a:r>
            <a:r>
              <a:rPr lang="en-GB" b="1" dirty="0">
                <a:latin typeface="Open Sans"/>
              </a:rPr>
              <a:t>global community </a:t>
            </a:r>
            <a:r>
              <a:rPr lang="en-GB" dirty="0">
                <a:latin typeface="Open Sans"/>
              </a:rPr>
              <a:t>based on sharing and collaboration.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Massive-scale </a:t>
            </a:r>
            <a:r>
              <a:rPr lang="en-GB" b="1" dirty="0">
                <a:latin typeface="Open Sans"/>
              </a:rPr>
              <a:t>engagement</a:t>
            </a:r>
            <a:r>
              <a:rPr lang="en-GB" dirty="0">
                <a:latin typeface="Open Sans"/>
              </a:rPr>
              <a:t> to re-align Open Science with current incentive structures.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070F84-3A8F-4825-BF6C-E58A5D3B1BDF}"/>
              </a:ext>
            </a:extLst>
          </p:cNvPr>
          <p:cNvSpPr/>
          <p:nvPr/>
        </p:nvSpPr>
        <p:spPr>
          <a:xfrm>
            <a:off x="9433368" y="6451722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911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56B73-850D-433F-934C-771B313F03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20425" y="654087"/>
            <a:ext cx="10971300" cy="1512097"/>
          </a:xfrm>
        </p:spPr>
        <p:txBody>
          <a:bodyPr/>
          <a:lstStyle/>
          <a:p>
            <a:pPr lvl="0"/>
            <a:r>
              <a:rPr lang="en-GB" dirty="0"/>
              <a:t>Introducing the Open Science MOOC*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DD974-384A-4A02-8227-A71B97A29B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068" y="2791493"/>
            <a:ext cx="5679344" cy="3976818"/>
          </a:xfrm>
        </p:spPr>
        <p:txBody>
          <a:bodyPr>
            <a:normAutofit/>
          </a:bodyPr>
          <a:lstStyle/>
          <a:p>
            <a:pPr marL="0" lvl="0" indent="0" algn="ctr">
              <a:buSzPct val="45000"/>
              <a:buNone/>
            </a:pPr>
            <a:r>
              <a:rPr lang="en-GB" sz="3600" dirty="0"/>
              <a:t>A </a:t>
            </a:r>
            <a:r>
              <a:rPr lang="en-GB" sz="3600" b="1" dirty="0"/>
              <a:t>peer-to-peer</a:t>
            </a:r>
            <a:r>
              <a:rPr lang="en-GB" sz="3600" dirty="0"/>
              <a:t> value-based *</a:t>
            </a:r>
            <a:r>
              <a:rPr lang="en-GB" sz="3600" b="1" dirty="0"/>
              <a:t>Community</a:t>
            </a:r>
            <a:r>
              <a:rPr lang="en-GB" sz="3600" dirty="0"/>
              <a:t> that works towards better </a:t>
            </a:r>
            <a:r>
              <a:rPr lang="en-GB" sz="3600" b="1" dirty="0"/>
              <a:t>science for society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6B4AA-3AC5-4BF4-AA73-796BA31DFEE8}"/>
              </a:ext>
            </a:extLst>
          </p:cNvPr>
          <p:cNvSpPr txBox="1"/>
          <p:nvPr/>
        </p:nvSpPr>
        <p:spPr>
          <a:xfrm>
            <a:off x="5172498" y="6281449"/>
            <a:ext cx="3092114" cy="419277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/>
          <a:lstStyle/>
          <a:p>
            <a:pPr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  <a:hlinkClick r:id="rId3"/>
              </a:rPr>
              <a:t>@</a:t>
            </a:r>
            <a:r>
              <a:rPr lang="en-GB" sz="2177" dirty="0" err="1">
                <a:latin typeface="Liberation Sans" pitchFamily="18"/>
                <a:ea typeface="Microsoft YaHei" pitchFamily="2"/>
                <a:cs typeface="Lucida Sans" pitchFamily="2"/>
                <a:hlinkClick r:id="rId3"/>
              </a:rPr>
              <a:t>OpenScienceMOOC</a:t>
            </a:r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36A91A-963F-4CE8-8019-C4E867043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98" y="2097088"/>
            <a:ext cx="4223969" cy="37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90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AB09-C503-487E-B24E-9F599F6858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80944" y="193975"/>
            <a:ext cx="9906000" cy="1477963"/>
          </a:xfrm>
        </p:spPr>
        <p:txBody>
          <a:bodyPr/>
          <a:lstStyle/>
          <a:p>
            <a:pPr lvl="0"/>
            <a:r>
              <a:rPr lang="en-GB" dirty="0"/>
              <a:t>Our vision of the 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2FE40-2935-419B-9478-DC1050FB07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7744" y="1813411"/>
            <a:ext cx="10971213" cy="4579937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GB" sz="5079" b="1" dirty="0"/>
              <a:t>To help make ‘Open’ the default setting for all global research.</a:t>
            </a:r>
          </a:p>
          <a:p>
            <a:pPr lvl="0" algn="ctr"/>
            <a:r>
              <a:rPr lang="en-GB" sz="242" b="1" dirty="0"/>
              <a:t> </a:t>
            </a:r>
          </a:p>
          <a:p>
            <a:pPr marL="0" lvl="0" indent="0" algn="ctr">
              <a:buNone/>
            </a:pPr>
            <a:r>
              <a:rPr lang="en-GB" sz="2661" dirty="0"/>
              <a:t>We want to help create a welcoming and supporting community, with good tools, teachers, and role-models, and built upon a solid values-based foundation of freedom and equitable access to research.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2ADA3-E49C-461E-85A8-D624EDCF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25" y="5276615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E5CF05-DB2A-408D-AFC9-6CF0643FF24C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72F4-1E0B-4AB2-AD45-491266E356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0189" y="490680"/>
            <a:ext cx="10971300" cy="1512097"/>
          </a:xfrm>
        </p:spPr>
        <p:txBody>
          <a:bodyPr/>
          <a:lstStyle/>
          <a:p>
            <a:pPr lvl="0"/>
            <a:r>
              <a:rPr lang="en-GB"/>
              <a:t>The way we do research has changed for good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9606-B971-43BA-A3EC-83A171D4F8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0489" y="2562260"/>
            <a:ext cx="10971300" cy="3976818"/>
          </a:xfrm>
        </p:spPr>
        <p:txBody>
          <a:bodyPr/>
          <a:lstStyle/>
          <a:p>
            <a:pPr marL="0" lvl="0" indent="0">
              <a:buNone/>
            </a:pPr>
            <a:r>
              <a:rPr lang="en-GB" dirty="0"/>
              <a:t>			We now have new expectations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02334-8AFE-4BB1-B9D0-BE6790A49E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0211" y="3905644"/>
            <a:ext cx="3672484" cy="3976818"/>
          </a:xfrm>
        </p:spPr>
        <p:txBody>
          <a:bodyPr/>
          <a:lstStyle/>
          <a:p>
            <a:pPr lvl="0" algn="ctr"/>
            <a:r>
              <a:rPr lang="en-GB" sz="3600" b="1" dirty="0"/>
              <a:t>Transparency</a:t>
            </a:r>
          </a:p>
          <a:p>
            <a:pPr lvl="0" algn="ctr"/>
            <a:r>
              <a:rPr lang="en-GB" dirty="0"/>
              <a:t>Not secrecy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5BF71-E99D-4DA9-9AAE-D38EE64AEA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66483" y="3905644"/>
            <a:ext cx="5370397" cy="3976818"/>
          </a:xfrm>
        </p:spPr>
        <p:txBody>
          <a:bodyPr/>
          <a:lstStyle/>
          <a:p>
            <a:pPr lvl="0" algn="ctr"/>
            <a:r>
              <a:rPr lang="en-GB" sz="3600" b="1" dirty="0"/>
              <a:t>Collaborative</a:t>
            </a:r>
          </a:p>
          <a:p>
            <a:pPr lvl="0" algn="ctr"/>
            <a:r>
              <a:rPr lang="en-GB" dirty="0"/>
              <a:t>Not solo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D556B1-A198-4A25-8573-AFAC90C26D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38966" y="3907046"/>
            <a:ext cx="5679124" cy="3976818"/>
          </a:xfrm>
        </p:spPr>
        <p:txBody>
          <a:bodyPr>
            <a:normAutofit/>
          </a:bodyPr>
          <a:lstStyle/>
          <a:p>
            <a:pPr lvl="0" algn="ctr"/>
            <a:r>
              <a:rPr lang="en-GB" sz="3600" b="1" dirty="0"/>
              <a:t>Continuous</a:t>
            </a:r>
          </a:p>
          <a:p>
            <a:pPr lvl="0" algn="ctr"/>
            <a:r>
              <a:rPr lang="en-GB" dirty="0"/>
              <a:t>Not discretised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68404-9227-425B-AF85-44E9952DCF0E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9A38-490A-4A7B-864F-3A26C98D53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0182" y="461900"/>
            <a:ext cx="10971300" cy="1512097"/>
          </a:xfrm>
        </p:spPr>
        <p:txBody>
          <a:bodyPr/>
          <a:lstStyle/>
          <a:p>
            <a:pPr lvl="0"/>
            <a:r>
              <a:rPr lang="en-GB" b="1" dirty="0"/>
              <a:t>We should be training ourselves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D65F4-7993-4219-AFEA-B88897D3EA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6355" y="1722814"/>
            <a:ext cx="10971300" cy="3976818"/>
          </a:xfrm>
        </p:spPr>
        <p:txBody>
          <a:bodyPr/>
          <a:lstStyle/>
          <a:p>
            <a:pPr marL="345586" indent="-345586" algn="ctr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Sustained community engagement across disciplines</a:t>
            </a:r>
          </a:p>
          <a:p>
            <a:pPr marL="345586" indent="-345586" algn="ctr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Being active both politically and at a community level</a:t>
            </a:r>
          </a:p>
          <a:p>
            <a:pPr marL="345586" indent="-345586" algn="ctr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Rethinking our mindset (academic vs scientist)</a:t>
            </a:r>
          </a:p>
          <a:p>
            <a:pPr marL="345586" indent="-345586" algn="ctr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Changing the defective incentive system</a:t>
            </a:r>
          </a:p>
          <a:p>
            <a:pPr lvl="0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902FB-3C66-47F9-A12B-4DC09B2B8E29}"/>
              </a:ext>
            </a:extLst>
          </p:cNvPr>
          <p:cNvSpPr txBox="1"/>
          <p:nvPr/>
        </p:nvSpPr>
        <p:spPr>
          <a:xfrm>
            <a:off x="784345" y="5180435"/>
            <a:ext cx="6702773" cy="1038395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/>
          <a:lstStyle/>
          <a:p>
            <a:pPr marL="345586" indent="-345586" hangingPunct="0">
              <a:buFont typeface="Wingdings" panose="05000000000000000000" pitchFamily="2" charset="2"/>
              <a:buChar char="Ø"/>
            </a:pPr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EB30B-B617-41E1-8C72-C909DA7FE68C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03A06-2380-46A0-A3AA-3DEAE9FF0DB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9625" y="5276615"/>
            <a:ext cx="2242238" cy="1396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6268-E4AE-4A63-B3DF-E1C326816F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95106" y="566474"/>
            <a:ext cx="10971300" cy="1144631"/>
          </a:xfrm>
        </p:spPr>
        <p:txBody>
          <a:bodyPr/>
          <a:lstStyle/>
          <a:p>
            <a:pPr lvl="0"/>
            <a:r>
              <a:rPr lang="en-GB" dirty="0"/>
              <a:t>How do we get to where we want?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618D9-BD00-4BCE-B888-EA2E8D221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0189" y="1879781"/>
            <a:ext cx="10971300" cy="3976818"/>
          </a:xfrm>
        </p:spPr>
        <p:txBody>
          <a:bodyPr>
            <a:normAutofit/>
          </a:bodyPr>
          <a:lstStyle/>
          <a:p>
            <a:pPr marL="0" lvl="0" indent="0" algn="ctr">
              <a:buSzPct val="45000"/>
              <a:buNone/>
            </a:pPr>
            <a:r>
              <a:rPr lang="en-GB" dirty="0"/>
              <a:t>Imagine a future defined by the values of Open Science:</a:t>
            </a:r>
            <a:br>
              <a:rPr lang="en-GB" dirty="0"/>
            </a:br>
            <a:endParaRPr lang="en-GB" dirty="0"/>
          </a:p>
          <a:p>
            <a:pPr marL="3041157" lvl="4" indent="-552938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Freely available public good</a:t>
            </a:r>
          </a:p>
          <a:p>
            <a:pPr marL="3041157" lvl="4" indent="-552938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Rigorous and reproducible</a:t>
            </a:r>
          </a:p>
          <a:p>
            <a:pPr marL="3041157" lvl="4" indent="-552938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Open to ALL</a:t>
            </a:r>
          </a:p>
          <a:p>
            <a:pPr marL="3041157" lvl="4" indent="-552938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Isn’t that just GOOD science?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179A5-40F1-4591-9331-2A46181CA8DC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568CCD-3AE0-4141-A083-DA8B2C50774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9625" y="5276615"/>
            <a:ext cx="2242238" cy="1396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BF6B-36FB-4449-BBD0-5CC18BDAF9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0189" y="783696"/>
            <a:ext cx="10971300" cy="2267927"/>
          </a:xfrm>
        </p:spPr>
        <p:txBody>
          <a:bodyPr/>
          <a:lstStyle/>
          <a:p>
            <a:pPr lvl="0" algn="ctr"/>
            <a:r>
              <a:rPr lang="en-GB" dirty="0"/>
              <a:t>The best researchers have already reinvented themselves into Openness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B57EB-391D-4B8F-A012-9CE3112A12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1398" y="5727337"/>
            <a:ext cx="10971300" cy="3976818"/>
          </a:xfrm>
        </p:spPr>
        <p:txBody>
          <a:bodyPr/>
          <a:lstStyle/>
          <a:p>
            <a:pPr marL="0" lvl="0" indent="0">
              <a:buNone/>
            </a:pPr>
            <a:r>
              <a:rPr lang="en-GB" dirty="0"/>
              <a:t>#</a:t>
            </a:r>
            <a:r>
              <a:rPr lang="en-GB" dirty="0" err="1"/>
              <a:t>OpenScience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EDF3C-99A8-44D0-885D-702150CC1C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6035" y="3308937"/>
            <a:ext cx="10971300" cy="3976818"/>
          </a:xfrm>
        </p:spPr>
        <p:txBody>
          <a:bodyPr/>
          <a:lstStyle/>
          <a:p>
            <a:pPr marL="0" lvl="0" indent="0" algn="ctr">
              <a:buNone/>
            </a:pPr>
            <a:r>
              <a:rPr lang="en-GB" b="1" dirty="0"/>
              <a:t>We need everyone to be collaborating together if we are going to help solve the challenges humanity faces.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F349E-DA82-4589-B805-BD8DB1E7292F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2F7BE-07EE-4DBA-8271-EE63844C298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9625" y="5276615"/>
            <a:ext cx="2242238" cy="1396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BD9E-2561-46D8-9EC0-352DB7C5E6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51590" y="278836"/>
            <a:ext cx="10515600" cy="1325563"/>
          </a:xfrm>
        </p:spPr>
        <p:txBody>
          <a:bodyPr/>
          <a:lstStyle/>
          <a:p>
            <a:pPr lvl="0"/>
            <a:r>
              <a:rPr lang="en-GB" dirty="0"/>
              <a:t>What do researchers care about?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88FAD-497C-4339-AB16-A04EA99FE4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754" y="1604399"/>
            <a:ext cx="10971300" cy="3976818"/>
          </a:xfrm>
        </p:spPr>
        <p:txBody>
          <a:bodyPr/>
          <a:lstStyle/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Saving time and effort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Problem solving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Advancing research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We empower them with the </a:t>
            </a:r>
            <a:r>
              <a:rPr lang="en-GB" b="1" dirty="0"/>
              <a:t>knowledge</a:t>
            </a:r>
            <a:r>
              <a:rPr lang="en-GB" dirty="0"/>
              <a:t> and </a:t>
            </a:r>
            <a:r>
              <a:rPr lang="en-GB" b="1" dirty="0"/>
              <a:t>skills</a:t>
            </a:r>
            <a:r>
              <a:rPr lang="en-GB" dirty="0"/>
              <a:t> to do this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7158D-AAED-4515-B26D-9E0991B055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9352" y="5182445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CEFE24-645E-4B37-89EE-5614D0389558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40CAA-C987-4971-B072-3073356B2B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3002" y="1101"/>
            <a:ext cx="4879809" cy="6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B80733-79F6-4368-A9B7-239CBA098F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71934" y="0"/>
            <a:ext cx="5009120" cy="685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F4270-69C9-4CFB-AA65-DDA4A812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The Evaluation Crisis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11F726-F7B1-4BB2-B6FF-04D0620CB057}"/>
              </a:ext>
            </a:extLst>
          </p:cNvPr>
          <p:cNvSpPr/>
          <p:nvPr/>
        </p:nvSpPr>
        <p:spPr>
          <a:xfrm>
            <a:off x="1420368" y="1321356"/>
            <a:ext cx="809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All hail the sacred impact factor (aka Glam-humping)</a:t>
            </a:r>
          </a:p>
        </p:txBody>
      </p:sp>
      <p:sp>
        <p:nvSpPr>
          <p:cNvPr id="5" name="AutoShape 2" descr="http://whyopenresearch.org/images/impact_factor.jpg">
            <a:extLst>
              <a:ext uri="{FF2B5EF4-FFF2-40B4-BE49-F238E27FC236}">
                <a16:creationId xmlns:a16="http://schemas.microsoft.com/office/drawing/2014/main" id="{40C24810-B369-4CC8-9830-62A7158C69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7F81C-EEEB-4455-B201-03FF410A5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7" y="1690688"/>
            <a:ext cx="7237027" cy="49603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17CB40-27BA-45DA-B8E9-51FD5D260F03}"/>
              </a:ext>
            </a:extLst>
          </p:cNvPr>
          <p:cNvSpPr/>
          <p:nvPr/>
        </p:nvSpPr>
        <p:spPr>
          <a:xfrm>
            <a:off x="35846" y="6488668"/>
            <a:ext cx="4200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http://whyopenresearch.org/impactfactor</a:t>
            </a:r>
            <a:r>
              <a:rPr lang="en-GB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5F7A5D-4ABA-46FA-B222-36187449590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920272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9F8F-7F12-48E0-8B3A-69AD2C3646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82878" y="-67950"/>
            <a:ext cx="10515600" cy="1325563"/>
          </a:xfrm>
        </p:spPr>
        <p:txBody>
          <a:bodyPr/>
          <a:lstStyle/>
          <a:p>
            <a:r>
              <a:rPr lang="en-GB" dirty="0"/>
              <a:t>A fully interactive learning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8AC82-D3DA-47A0-AC02-C2A9EE8500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9359" t="13257" r="20610" b="12974"/>
          <a:stretch/>
        </p:blipFill>
        <p:spPr>
          <a:xfrm>
            <a:off x="3767230" y="1223961"/>
            <a:ext cx="7346897" cy="50781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B0AFD-7787-4526-AA17-AF213A62B53E}"/>
              </a:ext>
            </a:extLst>
          </p:cNvPr>
          <p:cNvSpPr txBox="1"/>
          <p:nvPr/>
        </p:nvSpPr>
        <p:spPr>
          <a:xfrm>
            <a:off x="560174" y="1615402"/>
            <a:ext cx="3207056" cy="3666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903" dirty="0"/>
              <a:t>This allows learners to actually edit the MOOC content for this module. </a:t>
            </a:r>
            <a:r>
              <a:rPr lang="en-GB" sz="2903" b="1" dirty="0"/>
              <a:t>Nice</a:t>
            </a:r>
            <a:r>
              <a:rPr lang="en-GB" sz="2903" dirty="0"/>
              <a:t>.</a:t>
            </a:r>
          </a:p>
          <a:p>
            <a:pPr algn="ctr"/>
            <a:endParaRPr lang="en-GB" sz="2903" dirty="0"/>
          </a:p>
          <a:p>
            <a:pPr algn="ctr"/>
            <a:r>
              <a:rPr lang="en-GB" sz="2903" dirty="0"/>
              <a:t>Learning is based on </a:t>
            </a:r>
            <a:r>
              <a:rPr lang="en-GB" sz="2903" b="1" dirty="0"/>
              <a:t>participation</a:t>
            </a:r>
            <a:r>
              <a:rPr lang="en-GB" sz="2903" dirty="0"/>
              <a:t> and </a:t>
            </a:r>
            <a:r>
              <a:rPr lang="en-GB" sz="2903" b="1" dirty="0"/>
              <a:t>collaboration</a:t>
            </a:r>
            <a:r>
              <a:rPr lang="en-GB" sz="2903" dirty="0"/>
              <a:t>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2C64-E930-4B20-9B80-2662BBF649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4262" y="146102"/>
            <a:ext cx="10515600" cy="1325563"/>
          </a:xfrm>
        </p:spPr>
        <p:txBody>
          <a:bodyPr/>
          <a:lstStyle/>
          <a:p>
            <a:r>
              <a:rPr lang="en-GB" dirty="0"/>
              <a:t>Modular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82CD3-D129-4E13-814E-DDC835F56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373" t="21036" r="2175" b="12974"/>
          <a:stretch/>
        </p:blipFill>
        <p:spPr>
          <a:xfrm>
            <a:off x="216515" y="1589652"/>
            <a:ext cx="11757777" cy="45248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C434F4-FED1-423F-ABDB-278BAC9D2A38}"/>
              </a:ext>
            </a:extLst>
          </p:cNvPr>
          <p:cNvSpPr/>
          <p:nvPr/>
        </p:nvSpPr>
        <p:spPr>
          <a:xfrm>
            <a:off x="4794984" y="6252731"/>
            <a:ext cx="3380349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77" dirty="0">
                <a:solidFill>
                  <a:srgbClr val="24292E"/>
                </a:solidFill>
                <a:latin typeface="-apple-system"/>
              </a:rPr>
              <a:t>Designed by: Mike Morrison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3DDA0E-9538-4AEA-A1A9-5C81FEE8C88A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3340-CA0D-4D62-8B43-D2779D1A85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31694" y="204902"/>
            <a:ext cx="10971300" cy="1144631"/>
          </a:xfrm>
        </p:spPr>
        <p:txBody>
          <a:bodyPr/>
          <a:lstStyle/>
          <a:p>
            <a:r>
              <a:rPr lang="en-GB" dirty="0"/>
              <a:t>Open for re-use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E1F03-217D-42D0-B46C-83F235F34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689" t="28050" r="25288" b="29321"/>
          <a:stretch/>
        </p:blipFill>
        <p:spPr>
          <a:xfrm>
            <a:off x="1595182" y="1572809"/>
            <a:ext cx="9001636" cy="29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age result for cc zero">
            <a:extLst>
              <a:ext uri="{FF2B5EF4-FFF2-40B4-BE49-F238E27FC236}">
                <a16:creationId xmlns:a16="http://schemas.microsoft.com/office/drawing/2014/main" id="{245D3B0E-6980-4B6A-B7EE-644DD84B1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73" y="4975186"/>
            <a:ext cx="4079473" cy="14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D26D8-5DE7-4ADE-9192-1D88E2A3B1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0" y="187800"/>
            <a:ext cx="10515600" cy="1325563"/>
          </a:xfrm>
        </p:spPr>
        <p:txBody>
          <a:bodyPr/>
          <a:lstStyle/>
          <a:p>
            <a:r>
              <a:rPr lang="en-GB" dirty="0"/>
              <a:t>We are not alone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A9951-B257-455F-98F4-AD8125804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51404"/>
          <a:stretch/>
        </p:blipFill>
        <p:spPr>
          <a:xfrm>
            <a:off x="5675993" y="1418054"/>
            <a:ext cx="6075414" cy="525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E7AD6-43B5-4029-89CD-80148889A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b="48531"/>
          <a:stretch/>
        </p:blipFill>
        <p:spPr>
          <a:xfrm>
            <a:off x="220971" y="1418053"/>
            <a:ext cx="5642700" cy="516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21F9-D5E9-4121-89B5-4913A33A16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Some of our Production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A6714-CE9E-4A21-A27C-AE3AE107F9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52A36-17CF-42E6-B075-867EE5FCB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672" t="18976" r="2176" b="6663"/>
          <a:stretch/>
        </p:blipFill>
        <p:spPr>
          <a:xfrm>
            <a:off x="173772" y="1418054"/>
            <a:ext cx="11843264" cy="5098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891D-465B-4B58-819C-2EFC0E5651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We are guided by passion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29BA7-5F15-4659-B58F-4FFF40E45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672" t="14660" r="1646" b="15358"/>
          <a:stretch/>
        </p:blipFill>
        <p:spPr>
          <a:xfrm>
            <a:off x="141496" y="1865573"/>
            <a:ext cx="11907815" cy="4798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5F74-0354-4662-AEC2-3333A4D767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02005" y="188357"/>
            <a:ext cx="10515600" cy="1325563"/>
          </a:xfrm>
        </p:spPr>
        <p:txBody>
          <a:bodyPr/>
          <a:lstStyle/>
          <a:p>
            <a:pPr lvl="0"/>
            <a:r>
              <a:rPr lang="en-GB" dirty="0" err="1"/>
              <a:t>Skeptical</a:t>
            </a:r>
            <a:r>
              <a:rPr lang="en-GB" dirty="0"/>
              <a:t>? </a:t>
            </a:r>
            <a:r>
              <a:rPr lang="en-GB" b="1" dirty="0"/>
              <a:t>You should be</a:t>
            </a:r>
            <a:r>
              <a:rPr lang="en-GB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2D510-D230-470F-A8C8-1497199BAE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0" y="1998345"/>
            <a:ext cx="10515600" cy="4351338"/>
          </a:xfrm>
        </p:spPr>
        <p:txBody>
          <a:bodyPr/>
          <a:lstStyle/>
          <a:p>
            <a:pPr marL="0" lvl="0" indent="0" algn="ctr">
              <a:buSzPct val="45000"/>
              <a:buNone/>
            </a:pPr>
            <a:r>
              <a:rPr lang="en-GB" dirty="0"/>
              <a:t>But it’s not as new as you think.</a:t>
            </a:r>
          </a:p>
          <a:p>
            <a:pPr lvl="0" algn="ctr">
              <a:buSzPct val="45000"/>
            </a:pPr>
            <a:endParaRPr lang="en-GB" dirty="0"/>
          </a:p>
          <a:p>
            <a:pPr lvl="0" algn="ctr">
              <a:buSzPct val="45000"/>
              <a:buFont typeface="Wingdings" panose="05000000000000000000" pitchFamily="2" charset="2"/>
              <a:buChar char="Ø"/>
            </a:pPr>
            <a:r>
              <a:rPr lang="en-GB" sz="3600" b="1" dirty="0"/>
              <a:t>Science was founded on openness. </a:t>
            </a:r>
          </a:p>
          <a:p>
            <a:pPr lvl="0" algn="ctr">
              <a:buSzPct val="45000"/>
              <a:buFont typeface="Wingdings" panose="05000000000000000000" pitchFamily="2" charset="2"/>
              <a:buChar char="Ø"/>
            </a:pPr>
            <a:r>
              <a:rPr lang="en-GB" sz="3600" b="1" dirty="0"/>
              <a:t>We closed it down.</a:t>
            </a:r>
          </a:p>
          <a:p>
            <a:pPr lvl="0" algn="ctr">
              <a:buSzPct val="45000"/>
              <a:buFont typeface="Wingdings" panose="05000000000000000000" pitchFamily="2" charset="2"/>
              <a:buChar char="Ø"/>
            </a:pPr>
            <a:r>
              <a:rPr lang="en-GB" sz="3600" b="1" dirty="0"/>
              <a:t>It’s time to open it up again.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F9077-583C-49DC-9C9D-15C80E706E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7573" y="5315113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F6D7A8-438A-4084-9360-91F17F2CF21D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06E4-3348-40F3-A2A0-36B716A74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01323" y="188357"/>
            <a:ext cx="3221469" cy="1325563"/>
          </a:xfrm>
        </p:spPr>
        <p:txBody>
          <a:bodyPr/>
          <a:lstStyle/>
          <a:p>
            <a:pPr lvl="0"/>
            <a:r>
              <a:rPr lang="en-GB" b="1" dirty="0"/>
              <a:t>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3848-3447-44AE-AA52-8CCCAF744C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b="1" dirty="0"/>
              <a:t>In development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260+ Slack community members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3100+ Twitter followers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45</a:t>
            </a:r>
            <a:r>
              <a:rPr lang="de-DE" dirty="0"/>
              <a:t>+</a:t>
            </a:r>
            <a:r>
              <a:rPr lang="en-GB" dirty="0"/>
              <a:t> strategic partnerships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Agile development so people are already using content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Iterative feedback is our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CD99C-1912-4474-833E-EE29F7E107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3084" y="5217458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362641-2AAE-4162-9029-E83EE3BFA102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77C3-EFE4-4CED-A242-70DA2778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join</a:t>
            </a:r>
            <a:r>
              <a:rPr lang="de-DE" dirty="0"/>
              <a:t> in? YES!!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9624-DA1E-48B5-B863-B328AAC17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Open </a:t>
            </a:r>
            <a:r>
              <a:rPr lang="de-DE" dirty="0" err="1"/>
              <a:t>Slack</a:t>
            </a:r>
            <a:r>
              <a:rPr lang="de-DE" dirty="0"/>
              <a:t> </a:t>
            </a:r>
            <a:r>
              <a:rPr lang="de-DE" dirty="0" err="1"/>
              <a:t>channel</a:t>
            </a:r>
            <a:r>
              <a:rPr lang="de-DE" dirty="0"/>
              <a:t>: </a:t>
            </a:r>
          </a:p>
          <a:p>
            <a:pPr marL="0" indent="0" algn="ctr">
              <a:buNone/>
            </a:pPr>
            <a:r>
              <a:rPr lang="de-DE" dirty="0">
                <a:hlinkClick r:id="rId2"/>
              </a:rPr>
              <a:t>https://openmooc-ers-slackin.herokuapp.com/</a:t>
            </a:r>
            <a:endParaRPr lang="de-DE" dirty="0"/>
          </a:p>
          <a:p>
            <a:pPr marL="0" indent="0" algn="ctr">
              <a:buNone/>
            </a:pPr>
            <a:r>
              <a:rPr lang="de-DE" dirty="0"/>
              <a:t>Open GitHub </a:t>
            </a:r>
            <a:r>
              <a:rPr lang="de-DE" dirty="0" err="1"/>
              <a:t>project</a:t>
            </a:r>
            <a:r>
              <a:rPr lang="de-DE" dirty="0"/>
              <a:t>: </a:t>
            </a:r>
          </a:p>
          <a:p>
            <a:pPr marL="0" indent="0" algn="ctr">
              <a:buNone/>
            </a:pPr>
            <a:r>
              <a:rPr lang="de-DE" dirty="0">
                <a:hlinkClick r:id="rId3"/>
              </a:rPr>
              <a:t>https://open-science-mooc-invite.herokuapp.com/</a:t>
            </a:r>
            <a:r>
              <a:rPr lang="de-DE" dirty="0"/>
              <a:t> 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i="1" dirty="0" err="1"/>
              <a:t>ridiculously</a:t>
            </a:r>
            <a:r>
              <a:rPr lang="de-DE" i="1" dirty="0"/>
              <a:t> </a:t>
            </a:r>
            <a:r>
              <a:rPr lang="de-DE" dirty="0"/>
              <a:t>open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E99E2-E476-4E4B-B081-69F5E4B1CE3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3084" y="5217458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4C9848-4154-48BA-9716-BB8B58C39618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5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96736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04157-2ED8-4438-B767-8E70642BB1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754" y="593480"/>
            <a:ext cx="10971300" cy="1512097"/>
          </a:xfrm>
        </p:spPr>
        <p:txBody>
          <a:bodyPr/>
          <a:lstStyle/>
          <a:p>
            <a:pPr lvl="0" algn="ctr"/>
            <a:r>
              <a:rPr lang="en-GB" dirty="0"/>
              <a:t>How do you want to shape your identity as a scientist?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9FDDA-337A-4E49-8A14-338F3D9FEA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754" y="2960628"/>
            <a:ext cx="10971300" cy="1318409"/>
          </a:xfrm>
        </p:spPr>
        <p:txBody>
          <a:bodyPr/>
          <a:lstStyle/>
          <a:p>
            <a:pPr marL="0" lvl="0" indent="0" algn="ctr">
              <a:buNone/>
            </a:pPr>
            <a:r>
              <a:rPr lang="en-GB" b="1" dirty="0"/>
              <a:t>Researchers can be world-changing heroes.</a:t>
            </a:r>
          </a:p>
          <a:p>
            <a:pPr marL="0" lvl="0" indent="0" algn="ctr">
              <a:buNone/>
            </a:pPr>
            <a:r>
              <a:rPr lang="en-GB" b="1" dirty="0"/>
              <a:t>We will give them the power to achieve that.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EE45B-300C-4A52-AE2D-62BCA77C395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8696" y="5215869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311130-58E1-48A5-9F65-D447DA22A2BC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dn-images-1.medium.com/max/800/1*R3qE2nYXRduaWgUEXEQbQw.jpeg">
            <a:extLst>
              <a:ext uri="{FF2B5EF4-FFF2-40B4-BE49-F238E27FC236}">
                <a16:creationId xmlns:a16="http://schemas.microsoft.com/office/drawing/2014/main" id="{F12D41C1-DC8C-4FE7-9ED7-556489C4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21" y="1655520"/>
            <a:ext cx="2539212" cy="390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C844B-34CD-47A0-A9A1-3CE2E4C5D2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47762" y="2388831"/>
            <a:ext cx="10971212" cy="3976688"/>
          </a:xfrm>
        </p:spPr>
        <p:txBody>
          <a:bodyPr>
            <a:normAutofit/>
          </a:bodyPr>
          <a:lstStyle/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Slow, redundant, and wasteful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Ruled by commercial interests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Copyright is broken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The four major crises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Illusion of academic freedom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Questionable research practices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Closed science means people suffer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EF8A1-2B18-4999-BC61-D8CDAFFF7543}"/>
              </a:ext>
            </a:extLst>
          </p:cNvPr>
          <p:cNvSpPr txBox="1"/>
          <p:nvPr/>
        </p:nvSpPr>
        <p:spPr>
          <a:xfrm>
            <a:off x="178409" y="1503982"/>
            <a:ext cx="3959384" cy="210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354" b="1" dirty="0"/>
              <a:t>Science is not working as it should be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A9F4F-2753-4735-B22E-4FEFABFC2F63}"/>
              </a:ext>
            </a:extLst>
          </p:cNvPr>
          <p:cNvSpPr txBox="1">
            <a:spLocks/>
          </p:cNvSpPr>
          <p:nvPr/>
        </p:nvSpPr>
        <p:spPr>
          <a:xfrm>
            <a:off x="3702304" y="32953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Why “Open Science”?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4E2F7-7BC9-4F09-865E-7019887D5620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7" name="Picture 2" descr="Image result for open access">
            <a:extLst>
              <a:ext uri="{FF2B5EF4-FFF2-40B4-BE49-F238E27FC236}">
                <a16:creationId xmlns:a16="http://schemas.microsoft.com/office/drawing/2014/main" id="{F689731B-3650-4D25-84AE-8D4EB37B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01" y="4160287"/>
            <a:ext cx="1334105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4E9609-8BB2-46E2-8929-2907D64188B7}"/>
              </a:ext>
            </a:extLst>
          </p:cNvPr>
          <p:cNvSpPr/>
          <p:nvPr/>
        </p:nvSpPr>
        <p:spPr>
          <a:xfrm>
            <a:off x="2598487" y="950176"/>
            <a:ext cx="7517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These things have been going on for long enough, and things are getting worse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426" y="365125"/>
            <a:ext cx="10515600" cy="1325563"/>
          </a:xfrm>
        </p:spPr>
        <p:txBody>
          <a:bodyPr/>
          <a:lstStyle/>
          <a:p>
            <a:r>
              <a:rPr lang="en-GB" dirty="0"/>
              <a:t>Some small future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60" y="1690688"/>
            <a:ext cx="10693230" cy="455919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 Working models exist and show ‘Open Science’ is a more effective process.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 Simultaneous uptake of new behaviours across the whole scholarly ecosystem.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 Standardised communication between a range of key participants.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 Interoperability between specific and diverse communities.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 Increasing the role and recognition of ‘Open Science’ across the board.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 Getting research funders (and researchers..) interested.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8BE76-666E-408A-A057-F2D4E341901F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816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C26D-CA1E-4D96-82A9-A032ACF0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171942"/>
            <a:ext cx="10515600" cy="1325563"/>
          </a:xfrm>
        </p:spPr>
        <p:txBody>
          <a:bodyPr/>
          <a:lstStyle/>
          <a:p>
            <a:r>
              <a:rPr lang="en-GB" dirty="0"/>
              <a:t>How to build an Open Science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527D7-2A85-481C-9B34-D89DC737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5" t="21733" r="14575" b="7867"/>
          <a:stretch/>
        </p:blipFill>
        <p:spPr>
          <a:xfrm>
            <a:off x="451104" y="1544733"/>
            <a:ext cx="7366085" cy="40345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25B21E-A16B-4E5F-8301-DC6210DD4939}"/>
              </a:ext>
            </a:extLst>
          </p:cNvPr>
          <p:cNvSpPr/>
          <p:nvPr/>
        </p:nvSpPr>
        <p:spPr>
          <a:xfrm>
            <a:off x="85801" y="6326497"/>
            <a:ext cx="5546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https://www.meetup.com/Berlin-Open-Science-Meetup/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237CC-A16F-405F-B28B-ABB566C29060}"/>
              </a:ext>
            </a:extLst>
          </p:cNvPr>
          <p:cNvSpPr txBox="1"/>
          <p:nvPr/>
        </p:nvSpPr>
        <p:spPr>
          <a:xfrm>
            <a:off x="8249920" y="1997839"/>
            <a:ext cx="3490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Building a community is not easy and it takes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need sustained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you know someone with money or a room for events, that helps!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Messaging is 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Play to your strengths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Communities are a space for reciprocal 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4FC80-1DB0-4EFA-A2C6-5B8F7813D7B9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080884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1E0AE-FF30-4AC7-8EB7-137BCD3DE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80" y="165416"/>
            <a:ext cx="10515600" cy="1325563"/>
          </a:xfrm>
        </p:spPr>
        <p:txBody>
          <a:bodyPr/>
          <a:lstStyle/>
          <a:p>
            <a:r>
              <a:rPr lang="en-GB" dirty="0"/>
              <a:t>Promising initiatives in this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1B15-CE6C-4B98-AEA8-EA58F027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60" y="1784985"/>
            <a:ext cx="6141720" cy="470789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dirty="0"/>
              <a:t> </a:t>
            </a:r>
            <a:r>
              <a:rPr lang="en-GB" sz="3200" dirty="0">
                <a:hlinkClick r:id="rId2"/>
              </a:rPr>
              <a:t>Open Scholarship Initiative</a:t>
            </a:r>
            <a:endParaRPr lang="en-GB" sz="3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dirty="0"/>
              <a:t> Cross-national initiatives in this space (e.g., </a:t>
            </a:r>
            <a:r>
              <a:rPr lang="en-GB" sz="3200" dirty="0">
                <a:hlinkClick r:id="rId3"/>
              </a:rPr>
              <a:t>Plan S</a:t>
            </a:r>
            <a:r>
              <a:rPr lang="en-GB" sz="3200" dirty="0"/>
              <a:t>, </a:t>
            </a:r>
            <a:r>
              <a:rPr lang="en-GB" sz="3200" dirty="0" err="1">
                <a:hlinkClick r:id="rId4"/>
              </a:rPr>
              <a:t>SciELO</a:t>
            </a:r>
            <a:r>
              <a:rPr lang="en-GB" sz="3200" dirty="0"/>
              <a:t>, </a:t>
            </a:r>
            <a:r>
              <a:rPr lang="en-GB" sz="3200" dirty="0" err="1">
                <a:hlinkClick r:id="rId5"/>
              </a:rPr>
              <a:t>OCSDnet</a:t>
            </a:r>
            <a:r>
              <a:rPr lang="en-GB" sz="3200" dirty="0"/>
              <a:t>, </a:t>
            </a:r>
            <a:r>
              <a:rPr lang="en-GB" sz="3200" dirty="0">
                <a:hlinkClick r:id="rId6"/>
              </a:rPr>
              <a:t>DOAJ</a:t>
            </a:r>
            <a:r>
              <a:rPr lang="en-GB" sz="3200" dirty="0"/>
              <a:t>, </a:t>
            </a:r>
            <a:r>
              <a:rPr lang="en-GB" sz="3200" dirty="0" err="1">
                <a:hlinkClick r:id="rId7"/>
              </a:rPr>
              <a:t>OpenAIRE</a:t>
            </a:r>
            <a:r>
              <a:rPr lang="en-GB" sz="3200" dirty="0"/>
              <a:t>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dirty="0"/>
              <a:t> </a:t>
            </a:r>
            <a:r>
              <a:rPr lang="en-GB" sz="3200" dirty="0">
                <a:hlinkClick r:id="rId8"/>
              </a:rPr>
              <a:t>Joint Roadmap for Open Science Tools</a:t>
            </a:r>
            <a:endParaRPr lang="en-GB" sz="3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dirty="0"/>
              <a:t> </a:t>
            </a:r>
            <a:r>
              <a:rPr lang="en-GB" sz="3200" dirty="0">
                <a:hlinkClick r:id="rId9"/>
              </a:rPr>
              <a:t>Open Science MOOC</a:t>
            </a:r>
            <a:r>
              <a:rPr lang="en-GB" sz="3200" dirty="0"/>
              <a:t> and </a:t>
            </a:r>
            <a:r>
              <a:rPr lang="en-GB" sz="3200" dirty="0">
                <a:hlinkClick r:id="rId10"/>
              </a:rPr>
              <a:t>Open Scholarship Strategy</a:t>
            </a:r>
            <a:endParaRPr lang="en-GB" sz="3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dirty="0"/>
              <a:t> </a:t>
            </a:r>
            <a:r>
              <a:rPr lang="en-GB" sz="3200" dirty="0">
                <a:hlinkClick r:id="rId11"/>
              </a:rPr>
              <a:t>Scholarly Commons</a:t>
            </a:r>
            <a:r>
              <a:rPr lang="en-GB" sz="3200" dirty="0"/>
              <a:t> (Force11)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8241DD1-9988-4860-8647-6DA82FB06B4D}"/>
              </a:ext>
            </a:extLst>
          </p:cNvPr>
          <p:cNvGraphicFramePr/>
          <p:nvPr>
            <p:extLst/>
          </p:nvPr>
        </p:nvGraphicFramePr>
        <p:xfrm>
          <a:off x="5618480" y="1588981"/>
          <a:ext cx="7355840" cy="4903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1A6640E-1355-492B-BE89-9A56F0FD4692}"/>
              </a:ext>
            </a:extLst>
          </p:cNvPr>
          <p:cNvSpPr/>
          <p:nvPr/>
        </p:nvSpPr>
        <p:spPr>
          <a:xfrm>
            <a:off x="9433368" y="6451722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17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786047-2D44-4BB0-A587-693683A860F0}"/>
              </a:ext>
            </a:extLst>
          </p:cNvPr>
          <p:cNvSpPr/>
          <p:nvPr/>
        </p:nvSpPr>
        <p:spPr>
          <a:xfrm>
            <a:off x="111760" y="6451722"/>
            <a:ext cx="719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18"/>
              </a:rPr>
              <a:t>http://elephantinthelab.org/do-we-need-an-open-science-coalition/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94845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29EA0-552A-4CC5-8AA4-A37C0B01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could the future of scholarly communication look like?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09BE4-41BC-45FC-84CD-D4F1707CC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Imagine if we were to rebuild it from scratch in 2018…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FE000B-88B3-4255-A00C-3B48A2AE06A4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409106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72672" y="47488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Welcome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networked 21st century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32686" y="4657818"/>
            <a:ext cx="8514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Everywhere we are using networks to evaluate information on the Web.  </a:t>
            </a:r>
            <a:r>
              <a:rPr lang="de-DE" sz="2800" dirty="0" err="1"/>
              <a:t>Why</a:t>
            </a:r>
            <a:r>
              <a:rPr lang="de-DE" sz="2800" dirty="0"/>
              <a:t> not in </a:t>
            </a:r>
            <a:r>
              <a:rPr lang="de-DE" sz="2800" dirty="0" err="1"/>
              <a:t>science</a:t>
            </a:r>
            <a:r>
              <a:rPr lang="de-DE" sz="2800" dirty="0"/>
              <a:t>? Use </a:t>
            </a:r>
            <a:r>
              <a:rPr lang="de-DE" sz="2800" dirty="0" err="1"/>
              <a:t>the</a:t>
            </a:r>
            <a:r>
              <a:rPr lang="de-DE" sz="2800" dirty="0"/>
              <a:t> power </a:t>
            </a:r>
            <a:r>
              <a:rPr lang="de-DE" sz="2800" dirty="0" err="1"/>
              <a:t>of</a:t>
            </a:r>
            <a:r>
              <a:rPr lang="de-DE" sz="2800" dirty="0"/>
              <a:t> professional </a:t>
            </a:r>
            <a:r>
              <a:rPr lang="de-DE" sz="2800" dirty="0" err="1"/>
              <a:t>networks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evaluate</a:t>
            </a:r>
            <a:r>
              <a:rPr lang="de-DE" sz="2800" dirty="0"/>
              <a:t> </a:t>
            </a:r>
            <a:r>
              <a:rPr lang="de-DE" sz="2800" dirty="0" err="1"/>
              <a:t>scientific</a:t>
            </a:r>
            <a:r>
              <a:rPr lang="de-DE" sz="2800" dirty="0"/>
              <a:t> </a:t>
            </a:r>
            <a:r>
              <a:rPr lang="de-DE" sz="2800" dirty="0" err="1"/>
              <a:t>results</a:t>
            </a:r>
            <a:r>
              <a:rPr lang="de-DE" sz="2800" dirty="0"/>
              <a:t>.</a:t>
            </a:r>
          </a:p>
          <a:p>
            <a:r>
              <a:rPr lang="de-DE" sz="2800" dirty="0"/>
              <a:t> </a:t>
            </a:r>
            <a:endParaRPr lang="de-DE" sz="1200" dirty="0"/>
          </a:p>
        </p:txBody>
      </p:sp>
      <p:sp>
        <p:nvSpPr>
          <p:cNvPr id="8" name="Rechteck 7"/>
          <p:cNvSpPr/>
          <p:nvPr/>
        </p:nvSpPr>
        <p:spPr>
          <a:xfrm>
            <a:off x="884667" y="5325793"/>
            <a:ext cx="776011" cy="91039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3240090"/>
              <a:satOff val="451"/>
              <a:lumOff val="392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hteck 8"/>
          <p:cNvSpPr/>
          <p:nvPr/>
        </p:nvSpPr>
        <p:spPr>
          <a:xfrm>
            <a:off x="812659" y="4646267"/>
            <a:ext cx="848019" cy="71466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1620045"/>
              <a:satOff val="225"/>
              <a:lumOff val="196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BA515158-C432-48BC-80A0-2CE48BF70E37}"/>
              </a:ext>
            </a:extLst>
          </p:cNvPr>
          <p:cNvSpPr txBox="1">
            <a:spLocks/>
          </p:cNvSpPr>
          <p:nvPr/>
        </p:nvSpPr>
        <p:spPr>
          <a:xfrm>
            <a:off x="2966846" y="1806501"/>
            <a:ext cx="6484377" cy="135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600"/>
              </a:spcBef>
              <a:spcAft>
                <a:spcPts val="1200"/>
              </a:spcAft>
              <a:buFont typeface="Wingdings 2" panose="05020102010507070707" pitchFamily="18" charset="2"/>
              <a:buNone/>
            </a:pPr>
            <a:endParaRPr lang="de-DE" sz="2800" dirty="0"/>
          </a:p>
        </p:txBody>
      </p:sp>
      <p:pic>
        <p:nvPicPr>
          <p:cNvPr id="14" name="Picture 2" descr="http://journals.plos.org/plosone/article/figure/image?size=large&amp;id=10.1371/journal.pone.0193148.g008">
            <a:extLst>
              <a:ext uri="{FF2B5EF4-FFF2-40B4-BE49-F238E27FC236}">
                <a16:creationId xmlns:a16="http://schemas.microsoft.com/office/drawing/2014/main" id="{F4690205-CB21-4777-967B-9288F7E5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46" y="1431244"/>
            <a:ext cx="5952855" cy="29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1D802A6-266B-40B9-A82C-307309E82D22}"/>
              </a:ext>
            </a:extLst>
          </p:cNvPr>
          <p:cNvSpPr/>
          <p:nvPr/>
        </p:nvSpPr>
        <p:spPr>
          <a:xfrm>
            <a:off x="264226" y="6405029"/>
            <a:ext cx="7174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http://journals.plos.org/plosone/article?id=10.1371/journal.pone.0193148</a:t>
            </a:r>
            <a:r>
              <a:rPr lang="en-GB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B3841D-C903-4D86-B12A-9600BAE3BBF0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05231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8" y="39718"/>
            <a:ext cx="10568777" cy="1485900"/>
          </a:xfrm>
        </p:spPr>
        <p:txBody>
          <a:bodyPr/>
          <a:lstStyle/>
          <a:p>
            <a:r>
              <a:rPr lang="en-GB" dirty="0"/>
              <a:t>We have the tools to blow things wide open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80" y="2549607"/>
            <a:ext cx="3825240" cy="2151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69" y="3995754"/>
            <a:ext cx="2672872" cy="2439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90" y="3822031"/>
            <a:ext cx="3047369" cy="253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55" y="852152"/>
            <a:ext cx="6267450" cy="1867700"/>
          </a:xfrm>
          <a:prstGeom prst="rect">
            <a:avLst/>
          </a:prstGeom>
        </p:spPr>
      </p:pic>
      <p:sp>
        <p:nvSpPr>
          <p:cNvPr id="11" name="Left-Right Arrow 10"/>
          <p:cNvSpPr/>
          <p:nvPr/>
        </p:nvSpPr>
        <p:spPr>
          <a:xfrm>
            <a:off x="4954230" y="5215460"/>
            <a:ext cx="2125980" cy="73643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-Right Arrow 11"/>
          <p:cNvSpPr/>
          <p:nvPr/>
        </p:nvSpPr>
        <p:spPr>
          <a:xfrm rot="3903480">
            <a:off x="8468806" y="2774775"/>
            <a:ext cx="1675550" cy="73643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-Right Arrow 12"/>
          <p:cNvSpPr/>
          <p:nvPr/>
        </p:nvSpPr>
        <p:spPr>
          <a:xfrm rot="7262948">
            <a:off x="2373483" y="2797905"/>
            <a:ext cx="1675550" cy="73643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F00AAB-D7E4-45C7-AC63-B59B92674DAF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6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91A381-A928-4425-9D68-ACBF38EE237A}"/>
              </a:ext>
            </a:extLst>
          </p:cNvPr>
          <p:cNvSpPr/>
          <p:nvPr/>
        </p:nvSpPr>
        <p:spPr>
          <a:xfrm>
            <a:off x="34348" y="6435166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GB" b="0" i="0" u="sng" dirty="0">
                <a:solidFill>
                  <a:srgbClr val="006FB7"/>
                </a:solidFill>
                <a:effectLst/>
                <a:latin typeface="Source Sans Pro" panose="020B0503030403020204" pitchFamily="34" charset="0"/>
                <a:hlinkClick r:id="rId7"/>
              </a:rPr>
              <a:t>https://doi.org/10.1093/femsle/fny204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1256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5800" cy="1325563"/>
          </a:xfrm>
        </p:spPr>
        <p:txBody>
          <a:bodyPr/>
          <a:lstStyle/>
          <a:p>
            <a:r>
              <a:rPr lang="en-GB" dirty="0"/>
              <a:t>Three core aspects for success of any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740" y="3120829"/>
            <a:ext cx="5274689" cy="253658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800" b="1" dirty="0"/>
              <a:t>Quality control/moderation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b="1" dirty="0"/>
              <a:t>Certification/reputation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b="1" dirty="0"/>
              <a:t>Engagement incentives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1921510"/>
            <a:ext cx="3746500" cy="4318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706195" y="3303270"/>
            <a:ext cx="2074460" cy="10858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102610" y="5525601"/>
            <a:ext cx="113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So, how..?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6664" y="3661529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HARMONY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A69265-88BD-4CFA-90BD-006E6B03300A}"/>
              </a:ext>
            </a:extLst>
          </p:cNvPr>
          <p:cNvSpPr/>
          <p:nvPr/>
        </p:nvSpPr>
        <p:spPr>
          <a:xfrm>
            <a:off x="9675117" y="6378776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203615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57093"/>
            <a:ext cx="4443984" cy="823912"/>
          </a:xfrm>
        </p:spPr>
        <p:txBody>
          <a:bodyPr/>
          <a:lstStyle/>
          <a:p>
            <a:pPr algn="ctr"/>
            <a:r>
              <a:rPr lang="en-GB" b="1" dirty="0"/>
              <a:t>Traditional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94" y="1985395"/>
            <a:ext cx="5254006" cy="408693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sz="1900" dirty="0"/>
              <a:t>Gatekeeping function as a content filter (varying selectivity criteria)</a:t>
            </a:r>
          </a:p>
          <a:p>
            <a:pPr>
              <a:lnSpc>
                <a:spcPct val="120000"/>
              </a:lnSpc>
            </a:pPr>
            <a:r>
              <a:rPr lang="en-GB" sz="1900" dirty="0"/>
              <a:t>QC incredibly difficult to measure, little evidence of actual success</a:t>
            </a:r>
          </a:p>
          <a:p>
            <a:pPr>
              <a:lnSpc>
                <a:spcPct val="120000"/>
              </a:lnSpc>
            </a:pPr>
            <a:r>
              <a:rPr lang="en-GB" sz="1900" dirty="0"/>
              <a:t>Typically closed system with a secretive and selective process</a:t>
            </a:r>
          </a:p>
          <a:p>
            <a:pPr>
              <a:lnSpc>
                <a:spcPct val="120000"/>
              </a:lnSpc>
            </a:pPr>
            <a:r>
              <a:rPr lang="en-GB" sz="1900" dirty="0"/>
              <a:t>Organised around journals (“papers” – it’s 2018..)</a:t>
            </a:r>
          </a:p>
          <a:p>
            <a:pPr>
              <a:lnSpc>
                <a:spcPct val="120000"/>
              </a:lnSpc>
            </a:pPr>
            <a:r>
              <a:rPr lang="en-GB" sz="1900" dirty="0"/>
              <a:t>Non-accountable editor-controlled “black box of peer review”</a:t>
            </a:r>
          </a:p>
          <a:p>
            <a:pPr>
              <a:lnSpc>
                <a:spcPct val="120000"/>
              </a:lnSpc>
            </a:pPr>
            <a:r>
              <a:rPr lang="en-GB" sz="1900" dirty="0"/>
              <a:t>Structurally limited (2-3 people)</a:t>
            </a:r>
          </a:p>
          <a:p>
            <a:pPr>
              <a:lnSpc>
                <a:spcPct val="120000"/>
              </a:lnSpc>
            </a:pPr>
            <a:endParaRPr lang="en-GB" sz="19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43903" y="857093"/>
            <a:ext cx="4443984" cy="823912"/>
          </a:xfrm>
        </p:spPr>
        <p:txBody>
          <a:bodyPr/>
          <a:lstStyle/>
          <a:p>
            <a:pPr algn="ctr"/>
            <a:r>
              <a:rPr lang="en-GB" b="1" dirty="0"/>
              <a:t>Future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96514" y="1985395"/>
            <a:ext cx="4443984" cy="427519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GB" sz="1900" dirty="0"/>
              <a:t>Collaborative, constructive PR as ‘issues’ or comments</a:t>
            </a:r>
          </a:p>
          <a:p>
            <a:pPr>
              <a:lnSpc>
                <a:spcPct val="110000"/>
              </a:lnSpc>
            </a:pPr>
            <a:r>
              <a:rPr lang="en-GB" sz="1900" dirty="0"/>
              <a:t>QC achieved via consensus and evaluated based on engagement</a:t>
            </a:r>
          </a:p>
          <a:p>
            <a:pPr>
              <a:lnSpc>
                <a:spcPct val="110000"/>
              </a:lnSpc>
            </a:pPr>
            <a:r>
              <a:rPr lang="en-GB" sz="1900" dirty="0"/>
              <a:t>Self-organised, open and unrestricted communities</a:t>
            </a:r>
          </a:p>
          <a:p>
            <a:pPr>
              <a:lnSpc>
                <a:spcPct val="110000"/>
              </a:lnSpc>
            </a:pPr>
            <a:r>
              <a:rPr lang="en-GB" sz="1900" dirty="0"/>
              <a:t>Unrestricted content types and formats</a:t>
            </a:r>
          </a:p>
          <a:p>
            <a:pPr>
              <a:lnSpc>
                <a:spcPct val="110000"/>
              </a:lnSpc>
            </a:pPr>
            <a:r>
              <a:rPr lang="en-GB" sz="1900" dirty="0"/>
              <a:t>Elected ‘moderators’ accountable to communities (QC &amp; engagement)</a:t>
            </a:r>
          </a:p>
          <a:p>
            <a:pPr>
              <a:lnSpc>
                <a:spcPct val="110000"/>
              </a:lnSpc>
            </a:pPr>
            <a:r>
              <a:rPr lang="en-GB" sz="1900" dirty="0"/>
              <a:t>Semi-automated matching of content to reviewers</a:t>
            </a:r>
          </a:p>
          <a:p>
            <a:pPr>
              <a:lnSpc>
                <a:spcPct val="110000"/>
              </a:lnSpc>
            </a:pPr>
            <a:endParaRPr lang="en-GB" sz="1900" dirty="0"/>
          </a:p>
        </p:txBody>
      </p:sp>
      <p:sp>
        <p:nvSpPr>
          <p:cNvPr id="2" name="TextBox 1"/>
          <p:cNvSpPr txBox="1"/>
          <p:nvPr/>
        </p:nvSpPr>
        <p:spPr>
          <a:xfrm>
            <a:off x="412272" y="183372"/>
            <a:ext cx="318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Quality control and moderation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035040" y="2085724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6035040" y="2802462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6035040" y="3563226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6035040" y="4311596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6035040" y="4790431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>
            <a:off x="6035040" y="5532601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8EA961-0187-4527-89D6-E1B5FF3C3C8B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266080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895" y="854545"/>
            <a:ext cx="4443984" cy="823912"/>
          </a:xfrm>
        </p:spPr>
        <p:txBody>
          <a:bodyPr/>
          <a:lstStyle/>
          <a:p>
            <a:pPr algn="ctr"/>
            <a:r>
              <a:rPr lang="en-GB" b="1" dirty="0"/>
              <a:t>Traditional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039" y="1979054"/>
            <a:ext cx="5259179" cy="4598501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Poorly recognised and rewarded activity for researchers</a:t>
            </a:r>
          </a:p>
          <a:p>
            <a:r>
              <a:rPr lang="en-GB" dirty="0"/>
              <a:t>Difficult to  effectively measure due to opacity of process</a:t>
            </a:r>
          </a:p>
          <a:p>
            <a:r>
              <a:rPr lang="en-GB" dirty="0"/>
              <a:t>Often inappropriate journal-level proxies</a:t>
            </a:r>
          </a:p>
          <a:p>
            <a:r>
              <a:rPr lang="en-GB" dirty="0"/>
              <a:t>Issues surrounding identification within closed process</a:t>
            </a:r>
          </a:p>
          <a:p>
            <a:r>
              <a:rPr lang="en-GB" dirty="0"/>
              <a:t>High reviewer turn-down rates for various reasons</a:t>
            </a:r>
          </a:p>
          <a:p>
            <a:r>
              <a:rPr lang="en-GB" dirty="0"/>
              <a:t>A bit shit, really…</a:t>
            </a:r>
          </a:p>
          <a:p>
            <a:r>
              <a:rPr lang="en-GB" dirty="0"/>
              <a:t>But getting better!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9253" y="854545"/>
            <a:ext cx="4443984" cy="823912"/>
          </a:xfrm>
        </p:spPr>
        <p:txBody>
          <a:bodyPr/>
          <a:lstStyle/>
          <a:p>
            <a:pPr algn="ctr"/>
            <a:r>
              <a:rPr lang="en-GB" b="1" dirty="0"/>
              <a:t>Future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93470" y="1907497"/>
            <a:ext cx="4817159" cy="4822189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Performance metrics based on nature and quality of engagement</a:t>
            </a:r>
          </a:p>
          <a:p>
            <a:r>
              <a:rPr lang="en-GB" dirty="0"/>
              <a:t>Open, continuous community-based evaluation tied to reputation</a:t>
            </a:r>
          </a:p>
          <a:p>
            <a:r>
              <a:rPr lang="en-GB" dirty="0"/>
              <a:t>Revealed at object and individual levels</a:t>
            </a:r>
          </a:p>
          <a:p>
            <a:r>
              <a:rPr lang="en-GB" dirty="0"/>
              <a:t>Fully transparent by default (e.g., via ORCID)* and portable</a:t>
            </a:r>
          </a:p>
          <a:p>
            <a:r>
              <a:rPr lang="en-GB" dirty="0"/>
              <a:t>Reviewer pool greatly expanded with low barrier to entry</a:t>
            </a:r>
          </a:p>
          <a:p>
            <a:r>
              <a:rPr lang="en-GB" dirty="0"/>
              <a:t>Potential for engagement filters</a:t>
            </a:r>
          </a:p>
          <a:p>
            <a:r>
              <a:rPr lang="en-GB" dirty="0"/>
              <a:t>Appealing for those in charge of assessment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729" y="271516"/>
            <a:ext cx="285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Certification and reputation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661973" y="1979054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5653908" y="2658323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5653907" y="3330556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>
            <a:off x="5672564" y="4045885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5685563" y="4689448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4">
            <a:extLst>
              <a:ext uri="{FF2B5EF4-FFF2-40B4-BE49-F238E27FC236}">
                <a16:creationId xmlns:a16="http://schemas.microsoft.com/office/drawing/2014/main" id="{D94D95CE-E93D-413D-A45B-594BDD4EB79B}"/>
              </a:ext>
            </a:extLst>
          </p:cNvPr>
          <p:cNvSpPr/>
          <p:nvPr/>
        </p:nvSpPr>
        <p:spPr>
          <a:xfrm>
            <a:off x="5717216" y="5400039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4">
            <a:extLst>
              <a:ext uri="{FF2B5EF4-FFF2-40B4-BE49-F238E27FC236}">
                <a16:creationId xmlns:a16="http://schemas.microsoft.com/office/drawing/2014/main" id="{DC11C2F4-9642-4060-B3A8-893F3B21E237}"/>
              </a:ext>
            </a:extLst>
          </p:cNvPr>
          <p:cNvSpPr/>
          <p:nvPr/>
        </p:nvSpPr>
        <p:spPr>
          <a:xfrm>
            <a:off x="5717217" y="5832112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5C0A6-F736-4BD4-9C85-AFD8E66E2601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630736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597" y="668113"/>
            <a:ext cx="4443984" cy="823912"/>
          </a:xfrm>
        </p:spPr>
        <p:txBody>
          <a:bodyPr/>
          <a:lstStyle/>
          <a:p>
            <a:pPr algn="ctr"/>
            <a:r>
              <a:rPr lang="en-GB" b="1" dirty="0"/>
              <a:t>Traditional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896" y="1708059"/>
            <a:ext cx="5146626" cy="4679781"/>
          </a:xfrm>
        </p:spPr>
        <p:txBody>
          <a:bodyPr>
            <a:normAutofit fontScale="92500"/>
          </a:bodyPr>
          <a:lstStyle/>
          <a:p>
            <a:r>
              <a:rPr lang="en-GB" dirty="0"/>
              <a:t>Shared sense of duty as a natural, altruistic incentive</a:t>
            </a:r>
          </a:p>
          <a:p>
            <a:r>
              <a:rPr lang="en-GB" dirty="0"/>
              <a:t>Researchers generally feel they receive too little credit</a:t>
            </a:r>
          </a:p>
          <a:p>
            <a:r>
              <a:rPr lang="en-GB" dirty="0"/>
              <a:t>Incentives only for engagement, not for </a:t>
            </a:r>
            <a:r>
              <a:rPr lang="en-GB" i="1" dirty="0"/>
              <a:t>high quality </a:t>
            </a:r>
            <a:r>
              <a:rPr lang="en-GB" dirty="0"/>
              <a:t>engagement</a:t>
            </a:r>
          </a:p>
          <a:p>
            <a:r>
              <a:rPr lang="en-GB" dirty="0"/>
              <a:t>Incentives not tied to academic reputation or career progress</a:t>
            </a:r>
          </a:p>
          <a:p>
            <a:r>
              <a:rPr lang="en-GB" dirty="0"/>
              <a:t>‘Prestige’ obtained by journals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42420" y="597408"/>
            <a:ext cx="4443984" cy="823912"/>
          </a:xfrm>
        </p:spPr>
        <p:txBody>
          <a:bodyPr/>
          <a:lstStyle/>
          <a:p>
            <a:pPr algn="ctr"/>
            <a:r>
              <a:rPr lang="en-GB" b="1" dirty="0"/>
              <a:t>Future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16395" y="1708059"/>
            <a:ext cx="5061928" cy="4679780"/>
          </a:xfrm>
        </p:spPr>
        <p:txBody>
          <a:bodyPr>
            <a:normAutofit fontScale="92500"/>
          </a:bodyPr>
          <a:lstStyle/>
          <a:p>
            <a:r>
              <a:rPr lang="en-GB" dirty="0"/>
              <a:t>Virtual rewards such as points, ‘karma’, badges or abilities</a:t>
            </a:r>
          </a:p>
          <a:p>
            <a:r>
              <a:rPr lang="en-GB" dirty="0"/>
              <a:t>Creates incentive loop incentivised to maximise engagement</a:t>
            </a:r>
          </a:p>
          <a:p>
            <a:r>
              <a:rPr lang="en-GB" dirty="0"/>
              <a:t>‘Reviewing the reviewers’ system incentivises high quality PR</a:t>
            </a:r>
          </a:p>
          <a:p>
            <a:r>
              <a:rPr lang="en-GB" dirty="0"/>
              <a:t>Can be tied to academic records and career advancement</a:t>
            </a:r>
          </a:p>
          <a:p>
            <a:r>
              <a:rPr lang="en-GB" dirty="0"/>
              <a:t>Establishment of individual prestige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30896" y="228076"/>
            <a:ext cx="276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Incentives for engagement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601261" y="1708059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5601259" y="2605597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5631505" y="3429000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5601258" y="4326538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5601258" y="5149941"/>
            <a:ext cx="989477" cy="400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A1F9E1-142A-46CE-A33A-D268B5813FFE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6249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8" y="97972"/>
            <a:ext cx="9078686" cy="55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56658" y="5726790"/>
            <a:ext cx="10058400" cy="668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GB" sz="2400" b="1" dirty="0">
                <a:solidFill>
                  <a:schemeClr val="tx1"/>
                </a:solidFill>
                <a:latin typeface="Liberation Sans" pitchFamily="18"/>
                <a:ea typeface="Microsoft YaHei" pitchFamily="2"/>
                <a:cs typeface="Lucida Sans" pitchFamily="2"/>
              </a:rPr>
              <a:t>Do you believe that science can help us solve these problems?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067" y="6462303"/>
            <a:ext cx="73439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3"/>
              </a:rPr>
              <a:t>http://www.who.int/mediacentre/events/meetings/2015/un-sustainable-development-summit/en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60B134-63F0-4A8E-AAFF-733F09E0C07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575845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7664-A2D2-473D-8AEA-D05B1310C63C}"/>
              </a:ext>
            </a:extLst>
          </p:cNvPr>
          <p:cNvSpPr/>
          <p:nvPr/>
        </p:nvSpPr>
        <p:spPr>
          <a:xfrm>
            <a:off x="1828800" y="1484252"/>
            <a:ext cx="833660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300" b="1" dirty="0">
                <a:latin typeface="Open Sans"/>
              </a:rPr>
              <a:t>Pooling knowledge and resources to create a decentralised scholarly infrastructure, with communities as the focus.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C8D528-6DB3-47F5-AB26-A0453B04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205" y="121656"/>
            <a:ext cx="9905998" cy="1478570"/>
          </a:xfrm>
        </p:spPr>
        <p:txBody>
          <a:bodyPr/>
          <a:lstStyle/>
          <a:p>
            <a:r>
              <a:rPr lang="en-GB" dirty="0"/>
              <a:t>The ultimate goal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73EC63-AD69-42AF-AFA4-2362325D5EF3}"/>
              </a:ext>
            </a:extLst>
          </p:cNvPr>
          <p:cNvSpPr txBox="1">
            <a:spLocks/>
          </p:cNvSpPr>
          <p:nvPr/>
        </p:nvSpPr>
        <p:spPr>
          <a:xfrm>
            <a:off x="2354093" y="2601140"/>
            <a:ext cx="11264630" cy="2822143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Inclusivity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Equality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Accountability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Freedom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Fairness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342900" indent="-342900">
              <a:lnSpc>
                <a:spcPct val="150000"/>
              </a:lnSpc>
            </a:pPr>
            <a:endParaRPr lang="en-GB" sz="2100" dirty="0">
              <a:latin typeface="Open Sans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Justice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Truth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Rigour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Transparency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Reproducibility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0" indent="0">
              <a:buNone/>
            </a:pPr>
            <a:endParaRPr lang="en-GB" sz="2100" dirty="0">
              <a:latin typeface="Open San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20361DA-C757-48ED-8C35-3BFDAD7274C1}"/>
              </a:ext>
            </a:extLst>
          </p:cNvPr>
          <p:cNvSpPr/>
          <p:nvPr/>
        </p:nvSpPr>
        <p:spPr>
          <a:xfrm>
            <a:off x="5307186" y="2601140"/>
            <a:ext cx="1577628" cy="2358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9A05E-F391-4574-83B7-1F1998A038E2}"/>
              </a:ext>
            </a:extLst>
          </p:cNvPr>
          <p:cNvSpPr/>
          <p:nvPr/>
        </p:nvSpPr>
        <p:spPr>
          <a:xfrm>
            <a:off x="9462551" y="643823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2DFAD-BF02-4547-9A8F-08B12AB069F7}"/>
              </a:ext>
            </a:extLst>
          </p:cNvPr>
          <p:cNvSpPr txBox="1"/>
          <p:nvPr/>
        </p:nvSpPr>
        <p:spPr>
          <a:xfrm>
            <a:off x="761403" y="5394765"/>
            <a:ext cx="10962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SCIENCE AS A PUBLIC GOOD FOR THE BETTERMENT OF SOCIETY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25D478-941E-42DE-B376-93D8880BB441}"/>
              </a:ext>
            </a:extLst>
          </p:cNvPr>
          <p:cNvSpPr/>
          <p:nvPr/>
        </p:nvSpPr>
        <p:spPr>
          <a:xfrm>
            <a:off x="97783" y="6367012"/>
            <a:ext cx="780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http://elephantinthelab.org/do-we-need-an-open-science-coalition/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95540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88128-40BD-4809-97DE-F69C444FDE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26115" y="212716"/>
            <a:ext cx="10515600" cy="1325563"/>
          </a:xfrm>
        </p:spPr>
        <p:txBody>
          <a:bodyPr/>
          <a:lstStyle/>
          <a:p>
            <a:r>
              <a:rPr lang="en-GB" dirty="0"/>
              <a:t>Thanks!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66BA3-7D88-4A0B-84CB-22F51D0E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6615" y="4849466"/>
            <a:ext cx="6019216" cy="16988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7D36F3-859A-4125-8313-100BE3711FE1}"/>
              </a:ext>
            </a:extLst>
          </p:cNvPr>
          <p:cNvSpPr txBox="1"/>
          <p:nvPr/>
        </p:nvSpPr>
        <p:spPr>
          <a:xfrm>
            <a:off x="2833634" y="1898671"/>
            <a:ext cx="6523539" cy="419277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/>
          <a:lstStyle/>
          <a:p>
            <a:pPr marL="345586" indent="-345586" algn="ctr" hangingPunct="0">
              <a:buFont typeface="Wingdings" panose="05000000000000000000" pitchFamily="2" charset="2"/>
              <a:buChar char="Ø"/>
            </a:pPr>
            <a:r>
              <a:rPr lang="en-GB" sz="2177" b="1" dirty="0">
                <a:latin typeface="Liberation Sans" pitchFamily="18"/>
                <a:ea typeface="Microsoft YaHei" pitchFamily="2"/>
                <a:cs typeface="Lucida Sans" pitchFamily="2"/>
              </a:rPr>
              <a:t>GitHub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  <a:hlinkClick r:id="rId4"/>
              </a:rPr>
              <a:t>https://github.com/OpenScienceMOOC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  <a:p>
            <a:pPr marL="345586" indent="-345586" algn="ctr" hangingPunct="0">
              <a:buFont typeface="Wingdings" panose="05000000000000000000" pitchFamily="2" charset="2"/>
              <a:buChar char="Ø"/>
            </a:pPr>
            <a:r>
              <a:rPr lang="en-GB" sz="2177" b="1" dirty="0">
                <a:latin typeface="Liberation Sans" pitchFamily="18"/>
                <a:ea typeface="Microsoft YaHei" pitchFamily="2"/>
                <a:cs typeface="Lucida Sans" pitchFamily="2"/>
              </a:rPr>
              <a:t>Website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  <a:hlinkClick r:id="rId5"/>
              </a:rPr>
              <a:t>https://opensciencemooc.eu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</a:p>
          <a:p>
            <a:pPr marL="345586" indent="-345586" algn="ctr" hangingPunct="0">
              <a:buFont typeface="Wingdings" panose="05000000000000000000" pitchFamily="2" charset="2"/>
              <a:buChar char="Ø"/>
            </a:pPr>
            <a:r>
              <a:rPr lang="en-GB" sz="2177" b="1" dirty="0">
                <a:latin typeface="Liberation Sans" pitchFamily="18"/>
                <a:ea typeface="Microsoft YaHei" pitchFamily="2"/>
                <a:cs typeface="Lucida Sans" pitchFamily="2"/>
              </a:rPr>
              <a:t>Twitter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  <a:hlinkClick r:id="rId6"/>
              </a:rPr>
              <a:t>@</a:t>
            </a:r>
            <a:r>
              <a:rPr lang="en-GB" sz="2177" dirty="0" err="1">
                <a:latin typeface="Liberation Sans" pitchFamily="18"/>
                <a:ea typeface="Microsoft YaHei" pitchFamily="2"/>
                <a:cs typeface="Lucida Sans" pitchFamily="2"/>
                <a:hlinkClick r:id="rId6"/>
              </a:rPr>
              <a:t>OpenScienceMOOC</a:t>
            </a:r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345586" indent="-345586" algn="ctr" hangingPunct="0">
              <a:buFont typeface="Wingdings" panose="05000000000000000000" pitchFamily="2" charset="2"/>
              <a:buChar char="Ø"/>
            </a:pPr>
            <a:r>
              <a:rPr lang="en-GB" sz="2177" b="1" dirty="0">
                <a:latin typeface="Liberation Sans" pitchFamily="18"/>
                <a:ea typeface="Microsoft YaHei" pitchFamily="2"/>
                <a:cs typeface="Lucida Sans" pitchFamily="2"/>
              </a:rPr>
              <a:t>Email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  <a:hlinkClick r:id="rId7"/>
              </a:rPr>
              <a:t>info@opensciencemooc.eu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</a:p>
        </p:txBody>
      </p:sp>
      <p:pic>
        <p:nvPicPr>
          <p:cNvPr id="1026" name="Picture 2" descr="Code Ocean">
            <a:extLst>
              <a:ext uri="{FF2B5EF4-FFF2-40B4-BE49-F238E27FC236}">
                <a16:creationId xmlns:a16="http://schemas.microsoft.com/office/drawing/2014/main" id="{24BC6FA0-738D-4B0E-B9AD-E1D9548D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91" y="4003903"/>
            <a:ext cx="6628756" cy="62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728ECE-8F66-4975-B320-0682467AC628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9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548" y="-96393"/>
            <a:ext cx="10058400" cy="1609344"/>
          </a:xfrm>
        </p:spPr>
        <p:txBody>
          <a:bodyPr/>
          <a:lstStyle/>
          <a:p>
            <a:r>
              <a:rPr lang="en-GB" dirty="0"/>
              <a:t>Questions?</a:t>
            </a:r>
          </a:p>
        </p:txBody>
      </p:sp>
      <p:pic>
        <p:nvPicPr>
          <p:cNvPr id="24578" name="Picture 2" descr="http://s.quickmeme.com/img/88/889e8dc50e5317af9ca93c715128f0cc67621732fddb587e978d91d0d23066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09" y="1117854"/>
            <a:ext cx="7733665" cy="462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684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6732" y="314467"/>
            <a:ext cx="10515600" cy="1325563"/>
          </a:xfrm>
        </p:spPr>
        <p:txBody>
          <a:bodyPr/>
          <a:lstStyle/>
          <a:p>
            <a:r>
              <a:rPr lang="en-GB" b="1" dirty="0"/>
              <a:t>YES!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70" y="1640030"/>
            <a:ext cx="5574230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latin typeface="Open Sans"/>
              </a:rPr>
              <a:t>But then you also </a:t>
            </a:r>
            <a:r>
              <a:rPr lang="en-GB" sz="2400" i="1" dirty="0">
                <a:latin typeface="Open Sans"/>
              </a:rPr>
              <a:t>must</a:t>
            </a:r>
            <a:r>
              <a:rPr lang="en-GB" sz="2400" dirty="0">
                <a:latin typeface="Open Sans"/>
              </a:rPr>
              <a:t> acknowledge that by preventing access to research, we are acting against meeting these goals.</a:t>
            </a:r>
            <a:br>
              <a:rPr lang="en-GB" sz="2400" dirty="0">
                <a:latin typeface="Open Sans"/>
              </a:rPr>
            </a:br>
            <a:endParaRPr lang="en-GB" sz="2400" dirty="0">
              <a:latin typeface="Open Sans"/>
            </a:endParaRPr>
          </a:p>
          <a:p>
            <a:pPr marL="0" indent="0" algn="ctr">
              <a:buNone/>
            </a:pPr>
            <a:r>
              <a:rPr lang="en-GB" sz="2400" dirty="0">
                <a:latin typeface="Open Sans"/>
              </a:rPr>
              <a:t>And this is what </a:t>
            </a:r>
            <a:r>
              <a:rPr lang="en-GB" sz="2400" i="1" dirty="0">
                <a:latin typeface="Open Sans"/>
              </a:rPr>
              <a:t>many</a:t>
            </a:r>
            <a:r>
              <a:rPr lang="en-GB" sz="2400" dirty="0">
                <a:latin typeface="Open Sans"/>
              </a:rPr>
              <a:t> in the present scholarly publishing industry are doing. In exchange for our money. </a:t>
            </a:r>
          </a:p>
          <a:p>
            <a:pPr algn="ctr"/>
            <a:endParaRPr lang="en-GB" sz="2400" dirty="0">
              <a:latin typeface="Open Sans"/>
            </a:endParaRPr>
          </a:p>
          <a:p>
            <a:pPr marL="0" indent="0" algn="ctr">
              <a:buNone/>
            </a:pPr>
            <a:r>
              <a:rPr lang="en-GB" sz="2400" b="1" u="sng" dirty="0">
                <a:latin typeface="Open Sans"/>
              </a:rPr>
              <a:t>It’s not a bug. </a:t>
            </a:r>
            <a:r>
              <a:rPr lang="de-DE" sz="2400" b="1" u="sng" dirty="0">
                <a:latin typeface="Open Sans"/>
              </a:rPr>
              <a:t>It‘s a feature.</a:t>
            </a:r>
            <a:endParaRPr lang="en-GB" sz="2400" b="1" u="sng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394119-1985-4F79-9192-760DACF5F055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8" name="Picture 2" descr="Image result for what if its all a hoax">
            <a:extLst>
              <a:ext uri="{FF2B5EF4-FFF2-40B4-BE49-F238E27FC236}">
                <a16:creationId xmlns:a16="http://schemas.microsoft.com/office/drawing/2014/main" id="{073014D5-3EB3-4D7F-92C2-5D07AD03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23" y="1785836"/>
            <a:ext cx="5254807" cy="35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208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6708</TotalTime>
  <Words>3337</Words>
  <Application>Microsoft Office PowerPoint</Application>
  <PresentationFormat>Widescreen</PresentationFormat>
  <Paragraphs>525</Paragraphs>
  <Slides>82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8" baseType="lpstr">
      <vt:lpstr>Microsoft YaHei</vt:lpstr>
      <vt:lpstr>-apple-system</vt:lpstr>
      <vt:lpstr>Arial</vt:lpstr>
      <vt:lpstr>Calibri</vt:lpstr>
      <vt:lpstr>Calibri Light</vt:lpstr>
      <vt:lpstr>Helvetica Neue</vt:lpstr>
      <vt:lpstr>Lato</vt:lpstr>
      <vt:lpstr>Liberation Sans</vt:lpstr>
      <vt:lpstr>Lucida Sans</vt:lpstr>
      <vt:lpstr>noto sans</vt:lpstr>
      <vt:lpstr>Open Sans</vt:lpstr>
      <vt:lpstr>Segoe UI</vt:lpstr>
      <vt:lpstr>Source Sans Pro</vt:lpstr>
      <vt:lpstr>Wingdings</vt:lpstr>
      <vt:lpstr>Wingdings 2</vt:lpstr>
      <vt:lpstr>Office Theme</vt:lpstr>
      <vt:lpstr>PowerPoint Presentation</vt:lpstr>
      <vt:lpstr>We are in the midst of a global scientific crisis</vt:lpstr>
      <vt:lpstr>1. The Access Crisis</vt:lpstr>
      <vt:lpstr>PowerPoint Presentation</vt:lpstr>
      <vt:lpstr>3. The Serials Crisis</vt:lpstr>
      <vt:lpstr>4. The Evaluation Crisis</vt:lpstr>
      <vt:lpstr>PowerPoint Presentation</vt:lpstr>
      <vt:lpstr>PowerPoint Presentation</vt:lpstr>
      <vt:lpstr>YES!</vt:lpstr>
      <vt:lpstr>PowerPoint Presentation</vt:lpstr>
      <vt:lpstr>Why Open Science now?</vt:lpstr>
      <vt:lpstr>But...what is “Open Science”, exactly?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Open Science a ‘movement’?</vt:lpstr>
      <vt:lpstr>Who is leading the change?</vt:lpstr>
      <vt:lpstr>Western publishers: Evolve or Die</vt:lpstr>
      <vt:lpstr>Recent events have been a bit odd…</vt:lpstr>
      <vt:lpstr>PowerPoint Presentation</vt:lpstr>
      <vt:lpstr>They responded!</vt:lpstr>
      <vt:lpstr>Always be two steps ahead</vt:lpstr>
      <vt:lpstr>Germany versus Elsevier</vt:lpstr>
      <vt:lpstr>Sci-Hub: Hero or Hindrance?</vt:lpstr>
      <vt:lpstr>Latin America: Doing this sh*t properly.</vt:lpstr>
      <vt:lpstr>REDALYC</vt:lpstr>
      <vt:lpstr>Why are SciELO/REDALYC so effective?</vt:lpstr>
      <vt:lpstr>What does it all come down to?</vt:lpstr>
      <vt:lpstr>Have you ever met an average academic?</vt:lpstr>
      <vt:lpstr>PowerPoint Presentation</vt:lpstr>
      <vt:lpstr>Barriers to the principles of open science</vt:lpstr>
      <vt:lpstr>PowerPoint Presentation</vt:lpstr>
      <vt:lpstr>This is the absolute WRONG message to be sending to students and researchers</vt:lpstr>
      <vt:lpstr>AN OPEN SCIENCE EDUCATION CRISIS</vt:lpstr>
      <vt:lpstr>Attitudes versus practice</vt:lpstr>
      <vt:lpstr>PowerPoint Presentation</vt:lpstr>
      <vt:lpstr>It is time to change the conversation</vt:lpstr>
      <vt:lpstr>PowerPoint Presentation</vt:lpstr>
      <vt:lpstr>Openness is good for your work and career</vt:lpstr>
      <vt:lpstr>Openness and reproducibility</vt:lpstr>
      <vt:lpstr>PowerPoint Presentation</vt:lpstr>
      <vt:lpstr>What is science without ‘openness’?</vt:lpstr>
      <vt:lpstr>Being more open helps so much</vt:lpstr>
      <vt:lpstr>The future is OPEN</vt:lpstr>
      <vt:lpstr>PowerPoint Presentation</vt:lpstr>
      <vt:lpstr>PowerPoint Presentation</vt:lpstr>
      <vt:lpstr>What can we all achieve if we stand together?</vt:lpstr>
      <vt:lpstr>What do we need to achieve this and to change cultures?</vt:lpstr>
      <vt:lpstr>Introducing the Open Science MOOC*</vt:lpstr>
      <vt:lpstr>Our vision of the future</vt:lpstr>
      <vt:lpstr>The way we do research has changed for good</vt:lpstr>
      <vt:lpstr>We should be training ourselves</vt:lpstr>
      <vt:lpstr>How do we get to where we want?</vt:lpstr>
      <vt:lpstr>The best researchers have already reinvented themselves into Openness</vt:lpstr>
      <vt:lpstr>What do researchers care about?</vt:lpstr>
      <vt:lpstr>PowerPoint Presentation</vt:lpstr>
      <vt:lpstr>A fully interactive learning style</vt:lpstr>
      <vt:lpstr>Modular learning</vt:lpstr>
      <vt:lpstr>Open for re-use</vt:lpstr>
      <vt:lpstr>We are not alone</vt:lpstr>
      <vt:lpstr>Some of our Production Team</vt:lpstr>
      <vt:lpstr>We are guided by passion</vt:lpstr>
      <vt:lpstr>Skeptical? You should be.</vt:lpstr>
      <vt:lpstr>Status</vt:lpstr>
      <vt:lpstr>Can you join in? YES!!</vt:lpstr>
      <vt:lpstr>How do you want to shape your identity as a scientist?</vt:lpstr>
      <vt:lpstr>Some small future challenges</vt:lpstr>
      <vt:lpstr>How to build an Open Science community</vt:lpstr>
      <vt:lpstr>Promising initiatives in this space</vt:lpstr>
      <vt:lpstr>What could the future of scholarly communication look like?</vt:lpstr>
      <vt:lpstr>Welcome to the networked 21st century</vt:lpstr>
      <vt:lpstr>We have the tools to blow things wide open</vt:lpstr>
      <vt:lpstr>Three core aspects for success of any platform</vt:lpstr>
      <vt:lpstr>PowerPoint Presentation</vt:lpstr>
      <vt:lpstr>PowerPoint Presentation</vt:lpstr>
      <vt:lpstr>PowerPoint Presentation</vt:lpstr>
      <vt:lpstr>The ultimate goal</vt:lpstr>
      <vt:lpstr>Thanks!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tennant</dc:creator>
  <cp:lastModifiedBy>jon tennant</cp:lastModifiedBy>
  <cp:revision>230</cp:revision>
  <dcterms:created xsi:type="dcterms:W3CDTF">2018-09-13T06:49:22Z</dcterms:created>
  <dcterms:modified xsi:type="dcterms:W3CDTF">2018-10-10T12:02:24Z</dcterms:modified>
</cp:coreProperties>
</file>